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2.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35"/>
  </p:notesMasterIdLst>
  <p:handoutMasterIdLst>
    <p:handoutMasterId r:id="rId36"/>
  </p:handoutMasterIdLst>
  <p:sldIdLst>
    <p:sldId id="256" r:id="rId2"/>
    <p:sldId id="504" r:id="rId3"/>
    <p:sldId id="460" r:id="rId4"/>
    <p:sldId id="2931" r:id="rId5"/>
    <p:sldId id="404" r:id="rId6"/>
    <p:sldId id="526" r:id="rId7"/>
    <p:sldId id="501" r:id="rId8"/>
    <p:sldId id="467" r:id="rId9"/>
    <p:sldId id="503" r:id="rId10"/>
    <p:sldId id="631" r:id="rId11"/>
    <p:sldId id="461" r:id="rId12"/>
    <p:sldId id="626" r:id="rId13"/>
    <p:sldId id="624" r:id="rId14"/>
    <p:sldId id="625" r:id="rId15"/>
    <p:sldId id="627" r:id="rId16"/>
    <p:sldId id="628" r:id="rId17"/>
    <p:sldId id="629" r:id="rId18"/>
    <p:sldId id="630" r:id="rId19"/>
    <p:sldId id="632" r:id="rId20"/>
    <p:sldId id="634" r:id="rId21"/>
    <p:sldId id="635" r:id="rId22"/>
    <p:sldId id="1050" r:id="rId23"/>
    <p:sldId id="1051" r:id="rId24"/>
    <p:sldId id="602" r:id="rId25"/>
    <p:sldId id="459" r:id="rId26"/>
    <p:sldId id="470" r:id="rId27"/>
    <p:sldId id="524" r:id="rId28"/>
    <p:sldId id="546" r:id="rId29"/>
    <p:sldId id="547" r:id="rId30"/>
    <p:sldId id="548" r:id="rId31"/>
    <p:sldId id="549" r:id="rId32"/>
    <p:sldId id="525" r:id="rId33"/>
    <p:sldId id="278" r:id="rId34"/>
  </p:sldIdLst>
  <p:sldSz cx="12192000" cy="6858000"/>
  <p:notesSz cx="6807200" cy="9939338"/>
  <p:defaultTex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曾詩婷" initials="曾詩婷" lastIdx="1" clrIdx="0">
    <p:extLst>
      <p:ext uri="{19B8F6BF-5375-455C-9EA6-DF929625EA0E}">
        <p15:presenceInfo xmlns:p15="http://schemas.microsoft.com/office/powerpoint/2012/main" userId="S-1-5-21-1519851500-2963013099-2254329733-12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5BC49"/>
    <a:srgbClr val="E46C0A"/>
    <a:srgbClr val="B5D07E"/>
    <a:srgbClr val="BF3420"/>
    <a:srgbClr val="93CFEF"/>
    <a:srgbClr val="E6E6FF"/>
    <a:srgbClr val="E8FFCC"/>
    <a:srgbClr val="9966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佈景主題樣式 2 - 輔色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2" autoAdjust="0"/>
    <p:restoredTop sz="94439" autoAdjust="0"/>
  </p:normalViewPr>
  <p:slideViewPr>
    <p:cSldViewPr snapToGrid="0" snapToObjects="1">
      <p:cViewPr varScale="1">
        <p:scale>
          <a:sx n="112" d="100"/>
          <a:sy n="112" d="100"/>
        </p:scale>
        <p:origin x="786" y="7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22.png"/><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6" y="0"/>
            <a:ext cx="2949787" cy="498693"/>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5844" y="0"/>
            <a:ext cx="2949787" cy="498693"/>
          </a:xfrm>
          <a:prstGeom prst="rect">
            <a:avLst/>
          </a:prstGeom>
        </p:spPr>
        <p:txBody>
          <a:bodyPr vert="horz" lIns="91440" tIns="45720" rIns="91440" bIns="45720" rtlCol="0"/>
          <a:lstStyle>
            <a:lvl1pPr algn="r">
              <a:defRPr sz="1200"/>
            </a:lvl1pPr>
          </a:lstStyle>
          <a:p>
            <a:fld id="{75FCE518-86DE-42A3-B632-D62FE348024E}" type="datetimeFigureOut">
              <a:rPr lang="zh-TW" altLang="en-US" smtClean="0"/>
              <a:t>2021/9/15</a:t>
            </a:fld>
            <a:endParaRPr lang="zh-TW" altLang="en-US"/>
          </a:p>
        </p:txBody>
      </p:sp>
      <p:sp>
        <p:nvSpPr>
          <p:cNvPr id="4" name="頁尾版面配置區 3"/>
          <p:cNvSpPr>
            <a:spLocks noGrp="1"/>
          </p:cNvSpPr>
          <p:nvPr>
            <p:ph type="ftr" sz="quarter" idx="2"/>
          </p:nvPr>
        </p:nvSpPr>
        <p:spPr>
          <a:xfrm>
            <a:off x="6" y="9440655"/>
            <a:ext cx="2949787" cy="498691"/>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5844" y="9440655"/>
            <a:ext cx="2949787" cy="498691"/>
          </a:xfrm>
          <a:prstGeom prst="rect">
            <a:avLst/>
          </a:prstGeom>
        </p:spPr>
        <p:txBody>
          <a:bodyPr vert="horz" lIns="91440" tIns="45720" rIns="91440" bIns="45720" rtlCol="0" anchor="b"/>
          <a:lstStyle>
            <a:lvl1pPr algn="r">
              <a:defRPr sz="1200"/>
            </a:lvl1pPr>
          </a:lstStyle>
          <a:p>
            <a:fld id="{010393FF-F053-4250-9EF7-DB8F92D176D8}" type="slidenum">
              <a:rPr lang="zh-TW" altLang="en-US" smtClean="0"/>
              <a:t>‹#›</a:t>
            </a:fld>
            <a:endParaRPr lang="zh-TW" altLang="en-US"/>
          </a:p>
        </p:txBody>
      </p:sp>
    </p:spTree>
    <p:extLst>
      <p:ext uri="{BB962C8B-B14F-4D97-AF65-F5344CB8AC3E}">
        <p14:creationId xmlns:p14="http://schemas.microsoft.com/office/powerpoint/2010/main" val="2797614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6" y="0"/>
            <a:ext cx="2949787" cy="49869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5844" y="0"/>
            <a:ext cx="2949787" cy="498693"/>
          </a:xfrm>
          <a:prstGeom prst="rect">
            <a:avLst/>
          </a:prstGeom>
        </p:spPr>
        <p:txBody>
          <a:bodyPr vert="horz" lIns="91440" tIns="45720" rIns="91440" bIns="45720" rtlCol="0"/>
          <a:lstStyle>
            <a:lvl1pPr algn="r">
              <a:defRPr sz="1200"/>
            </a:lvl1pPr>
          </a:lstStyle>
          <a:p>
            <a:fld id="{838B8E9B-6925-4E6D-8EB6-52818D738683}" type="datetimeFigureOut">
              <a:rPr lang="zh-CN" altLang="en-US" smtClean="0"/>
              <a:pPr/>
              <a:t>2021/9/15</a:t>
            </a:fld>
            <a:endParaRPr lang="zh-CN" altLang="en-US"/>
          </a:p>
        </p:txBody>
      </p:sp>
      <p:sp>
        <p:nvSpPr>
          <p:cNvPr id="4" name="幻灯片图像占位符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6" y="9440655"/>
            <a:ext cx="2949787" cy="4986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5844" y="9440655"/>
            <a:ext cx="2949787" cy="498691"/>
          </a:xfrm>
          <a:prstGeom prst="rect">
            <a:avLst/>
          </a:prstGeom>
        </p:spPr>
        <p:txBody>
          <a:bodyPr vert="horz" lIns="91440" tIns="45720" rIns="91440" bIns="45720" rtlCol="0" anchor="b"/>
          <a:lstStyle>
            <a:lvl1pPr algn="r">
              <a:defRPr sz="1200"/>
            </a:lvl1pPr>
          </a:lstStyle>
          <a:p>
            <a:fld id="{66CC3DA9-9555-4405-849B-B6E6D880F5BA}" type="slidenum">
              <a:rPr lang="zh-CN" altLang="en-US" smtClean="0"/>
              <a:pPr/>
              <a:t>‹#›</a:t>
            </a:fld>
            <a:endParaRPr lang="zh-CN" altLang="en-US"/>
          </a:p>
        </p:txBody>
      </p:sp>
    </p:spTree>
    <p:extLst>
      <p:ext uri="{BB962C8B-B14F-4D97-AF65-F5344CB8AC3E}">
        <p14:creationId xmlns:p14="http://schemas.microsoft.com/office/powerpoint/2010/main" val="26551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CC3DA9-9555-4405-849B-B6E6D880F5BA}" type="slidenum">
              <a:rPr lang="zh-CN" altLang="en-US" smtClean="0"/>
              <a:pPr/>
              <a:t>1</a:t>
            </a:fld>
            <a:endParaRPr lang="zh-CN" altLang="en-US"/>
          </a:p>
        </p:txBody>
      </p:sp>
    </p:spTree>
    <p:extLst>
      <p:ext uri="{BB962C8B-B14F-4D97-AF65-F5344CB8AC3E}">
        <p14:creationId xmlns:p14="http://schemas.microsoft.com/office/powerpoint/2010/main" val="2126450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6673193-D470-4A64-8467-F667CCD9C326}" type="slidenum">
              <a:rPr lang="zh-TW" altLang="en-US" smtClean="0">
                <a:solidFill>
                  <a:prstClr val="black"/>
                </a:solidFill>
              </a:rPr>
              <a:pPr/>
              <a:t>23</a:t>
            </a:fld>
            <a:endParaRPr lang="zh-TW" altLang="en-US">
              <a:solidFill>
                <a:prstClr val="black"/>
              </a:solidFill>
            </a:endParaRPr>
          </a:p>
        </p:txBody>
      </p:sp>
    </p:spTree>
    <p:extLst>
      <p:ext uri="{BB962C8B-B14F-4D97-AF65-F5344CB8AC3E}">
        <p14:creationId xmlns:p14="http://schemas.microsoft.com/office/powerpoint/2010/main" val="1482289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6CC3DA9-9555-4405-849B-B6E6D880F5BA}" type="slidenum">
              <a:rPr lang="zh-CN" altLang="en-US" smtClean="0"/>
              <a:pPr/>
              <a:t>26</a:t>
            </a:fld>
            <a:endParaRPr lang="zh-CN" altLang="en-US"/>
          </a:p>
        </p:txBody>
      </p:sp>
    </p:spTree>
    <p:extLst>
      <p:ext uri="{BB962C8B-B14F-4D97-AF65-F5344CB8AC3E}">
        <p14:creationId xmlns:p14="http://schemas.microsoft.com/office/powerpoint/2010/main" val="3077080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66CC3DA9-9555-4405-849B-B6E6D880F5BA}" type="slidenum">
              <a:rPr lang="zh-CN" altLang="en-US" smtClean="0"/>
              <a:pPr/>
              <a:t>27</a:t>
            </a:fld>
            <a:endParaRPr lang="zh-CN" altLang="en-US"/>
          </a:p>
        </p:txBody>
      </p:sp>
    </p:spTree>
    <p:extLst>
      <p:ext uri="{BB962C8B-B14F-4D97-AF65-F5344CB8AC3E}">
        <p14:creationId xmlns:p14="http://schemas.microsoft.com/office/powerpoint/2010/main" val="1925619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CC3DA9-9555-4405-849B-B6E6D880F5BA}" type="slidenum">
              <a:rPr lang="zh-CN" altLang="en-US" smtClean="0"/>
              <a:pPr/>
              <a:t>33</a:t>
            </a:fld>
            <a:endParaRPr lang="zh-CN" altLang="en-US"/>
          </a:p>
        </p:txBody>
      </p:sp>
    </p:spTree>
    <p:extLst>
      <p:ext uri="{BB962C8B-B14F-4D97-AF65-F5344CB8AC3E}">
        <p14:creationId xmlns:p14="http://schemas.microsoft.com/office/powerpoint/2010/main" val="3970163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6CC3DA9-9555-4405-849B-B6E6D880F5BA}" type="slidenum">
              <a:rPr lang="zh-CN" altLang="en-US" smtClean="0"/>
              <a:pPr/>
              <a:t>2</a:t>
            </a:fld>
            <a:endParaRPr lang="zh-CN" altLang="en-US"/>
          </a:p>
        </p:txBody>
      </p:sp>
    </p:spTree>
    <p:extLst>
      <p:ext uri="{BB962C8B-B14F-4D97-AF65-F5344CB8AC3E}">
        <p14:creationId xmlns:p14="http://schemas.microsoft.com/office/powerpoint/2010/main" val="2093162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5589">
              <a:defRPr/>
            </a:pPr>
            <a:r>
              <a:rPr lang="zh-TW" altLang="en-US" b="1" dirty="0">
                <a:latin typeface="微軟正黑體" panose="020B0604030504040204" pitchFamily="34" charset="-120"/>
              </a:rPr>
              <a:t>學生學習歷程檔案作用：</a:t>
            </a:r>
            <a:r>
              <a:rPr lang="zh-TW" altLang="en-US" b="1" dirty="0">
                <a:solidFill>
                  <a:schemeClr val="bg1"/>
                </a:solidFill>
                <a:latin typeface="微軟正黑體" panose="020B0604030504040204" pitchFamily="34" charset="-120"/>
                <a:ea typeface="微軟正黑體" panose="020B0604030504040204" pitchFamily="34" charset="-120"/>
              </a:rPr>
              <a:t>一步一腳印，累積學習歷程紀綠</a:t>
            </a:r>
          </a:p>
          <a:p>
            <a:pPr defTabSz="915589">
              <a:defRPr/>
            </a:pPr>
            <a:r>
              <a:rPr lang="en-US" altLang="zh-TW" b="0" dirty="0"/>
              <a:t>1.</a:t>
            </a:r>
            <a:r>
              <a:rPr lang="zh-TW" altLang="en-US" dirty="0">
                <a:solidFill>
                  <a:schemeClr val="accent3">
                    <a:lumMod val="50000"/>
                  </a:schemeClr>
                </a:solidFill>
                <a:ea typeface="微軟正黑體" panose="020B0604030504040204" pitchFamily="34" charset="-120"/>
              </a:rPr>
              <a:t>回應新課綱的多元課程特色：說明詳如右圖</a:t>
            </a:r>
            <a:r>
              <a:rPr lang="en-US" altLang="zh-TW" dirty="0">
                <a:solidFill>
                  <a:schemeClr val="accent3">
                    <a:lumMod val="50000"/>
                  </a:schemeClr>
                </a:solidFill>
                <a:latin typeface="新細明體" panose="02020500000000000000" pitchFamily="18" charset="-120"/>
                <a:ea typeface="新細明體" panose="02020500000000000000" pitchFamily="18" charset="-120"/>
                <a:sym typeface="Wingdings" panose="05000000000000000000" pitchFamily="2" charset="2"/>
              </a:rPr>
              <a:t></a:t>
            </a:r>
            <a:r>
              <a:rPr lang="zh-TW" altLang="en-US" dirty="0">
                <a:solidFill>
                  <a:schemeClr val="accent3">
                    <a:lumMod val="50000"/>
                  </a:schemeClr>
                </a:solidFill>
                <a:ea typeface="微軟正黑體" panose="020B0604030504040204" pitchFamily="34" charset="-120"/>
              </a:rPr>
              <a:t>內容</a:t>
            </a:r>
            <a:endParaRPr lang="en-US" altLang="zh-TW" dirty="0">
              <a:solidFill>
                <a:schemeClr val="accent3">
                  <a:lumMod val="50000"/>
                </a:schemeClr>
              </a:solidFill>
              <a:ea typeface="微軟正黑體" panose="020B0604030504040204" pitchFamily="34" charset="-120"/>
            </a:endParaRPr>
          </a:p>
          <a:p>
            <a:pPr defTabSz="915589">
              <a:defRPr/>
            </a:pPr>
            <a:r>
              <a:rPr lang="en-US" altLang="zh-TW" b="0" dirty="0"/>
              <a:t>2.</a:t>
            </a:r>
            <a:r>
              <a:rPr lang="zh-TW" altLang="en-US" dirty="0">
                <a:solidFill>
                  <a:schemeClr val="accent6">
                    <a:lumMod val="75000"/>
                  </a:schemeClr>
                </a:solidFill>
                <a:ea typeface="微軟正黑體" panose="020B0604030504040204" pitchFamily="34" charset="-120"/>
              </a:rPr>
              <a:t>呈現考試難以評量的學習成果：</a:t>
            </a:r>
            <a:r>
              <a:rPr lang="zh-TW" altLang="en-US" dirty="0">
                <a:solidFill>
                  <a:schemeClr val="accent3">
                    <a:lumMod val="50000"/>
                  </a:schemeClr>
                </a:solidFill>
                <a:ea typeface="微軟正黑體" panose="020B0604030504040204" pitchFamily="34" charset="-120"/>
              </a:rPr>
              <a:t>說明詳如右圖</a:t>
            </a:r>
            <a:r>
              <a:rPr lang="en-US" altLang="zh-TW" dirty="0">
                <a:solidFill>
                  <a:schemeClr val="accent3">
                    <a:lumMod val="50000"/>
                  </a:schemeClr>
                </a:solidFill>
                <a:latin typeface="新細明體" panose="02020500000000000000" pitchFamily="18" charset="-120"/>
                <a:sym typeface="Wingdings" panose="05000000000000000000" pitchFamily="2" charset="2"/>
              </a:rPr>
              <a:t></a:t>
            </a:r>
            <a:r>
              <a:rPr lang="zh-TW" altLang="en-US" dirty="0">
                <a:solidFill>
                  <a:schemeClr val="accent3">
                    <a:lumMod val="50000"/>
                  </a:schemeClr>
                </a:solidFill>
                <a:ea typeface="微軟正黑體" panose="020B0604030504040204" pitchFamily="34" charset="-120"/>
              </a:rPr>
              <a:t>內容</a:t>
            </a:r>
            <a:endParaRPr lang="en-US" altLang="zh-TW" b="0" dirty="0"/>
          </a:p>
          <a:p>
            <a:pPr defTabSz="915589">
              <a:defRPr/>
            </a:pPr>
            <a:r>
              <a:rPr lang="en-US" altLang="zh-TW" b="0" dirty="0"/>
              <a:t>3.</a:t>
            </a:r>
            <a:r>
              <a:rPr lang="zh-TW" altLang="en-US" dirty="0">
                <a:solidFill>
                  <a:srgbClr val="C00000"/>
                </a:solidFill>
                <a:ea typeface="微軟正黑體" panose="020B0604030504040204" pitchFamily="34" charset="-120"/>
              </a:rPr>
              <a:t>展現個人特色和適性學習軌跡：</a:t>
            </a:r>
            <a:r>
              <a:rPr lang="zh-TW" altLang="en-US" dirty="0">
                <a:solidFill>
                  <a:schemeClr val="accent3">
                    <a:lumMod val="50000"/>
                  </a:schemeClr>
                </a:solidFill>
                <a:ea typeface="微軟正黑體" panose="020B0604030504040204" pitchFamily="34" charset="-120"/>
              </a:rPr>
              <a:t>說明詳如右圖</a:t>
            </a:r>
            <a:r>
              <a:rPr lang="en-US" altLang="zh-TW" dirty="0">
                <a:solidFill>
                  <a:schemeClr val="accent3">
                    <a:lumMod val="50000"/>
                  </a:schemeClr>
                </a:solidFill>
                <a:latin typeface="新細明體" panose="02020500000000000000" pitchFamily="18" charset="-120"/>
                <a:sym typeface="Wingdings" panose="05000000000000000000" pitchFamily="2" charset="2"/>
              </a:rPr>
              <a:t></a:t>
            </a:r>
            <a:r>
              <a:rPr lang="zh-TW" altLang="en-US" dirty="0">
                <a:solidFill>
                  <a:schemeClr val="accent3">
                    <a:lumMod val="50000"/>
                  </a:schemeClr>
                </a:solidFill>
                <a:ea typeface="微軟正黑體" panose="020B0604030504040204" pitchFamily="34" charset="-120"/>
              </a:rPr>
              <a:t>內容</a:t>
            </a:r>
            <a:endParaRPr lang="en-US" altLang="zh-TW" b="0" dirty="0"/>
          </a:p>
          <a:p>
            <a:r>
              <a:rPr lang="en-US" altLang="zh-TW" b="0" dirty="0"/>
              <a:t>4.</a:t>
            </a:r>
            <a:r>
              <a:rPr lang="zh-TW" altLang="en-US" dirty="0">
                <a:solidFill>
                  <a:srgbClr val="0000FF"/>
                </a:solidFill>
                <a:ea typeface="微軟正黑體" panose="020B0604030504040204" pitchFamily="34" charset="-120"/>
              </a:rPr>
              <a:t>協助學生生涯探索及定向參考：</a:t>
            </a:r>
            <a:r>
              <a:rPr lang="zh-TW" altLang="en-US" dirty="0">
                <a:solidFill>
                  <a:schemeClr val="accent3">
                    <a:lumMod val="50000"/>
                  </a:schemeClr>
                </a:solidFill>
                <a:ea typeface="微軟正黑體" panose="020B0604030504040204" pitchFamily="34" charset="-120"/>
              </a:rPr>
              <a:t>說明詳如右圖</a:t>
            </a:r>
            <a:r>
              <a:rPr lang="en-US" altLang="zh-TW" dirty="0">
                <a:solidFill>
                  <a:schemeClr val="accent3">
                    <a:lumMod val="50000"/>
                  </a:schemeClr>
                </a:solidFill>
                <a:latin typeface="新細明體" panose="02020500000000000000" pitchFamily="18" charset="-120"/>
                <a:sym typeface="Wingdings" panose="05000000000000000000" pitchFamily="2" charset="2"/>
              </a:rPr>
              <a:t></a:t>
            </a:r>
            <a:r>
              <a:rPr lang="zh-TW" altLang="en-US" dirty="0">
                <a:solidFill>
                  <a:schemeClr val="accent3">
                    <a:lumMod val="50000"/>
                  </a:schemeClr>
                </a:solidFill>
                <a:ea typeface="微軟正黑體" panose="020B0604030504040204" pitchFamily="34" charset="-120"/>
              </a:rPr>
              <a:t>內容</a:t>
            </a:r>
            <a:endParaRPr lang="en-US" altLang="zh-TW" dirty="0">
              <a:solidFill>
                <a:srgbClr val="0000FF"/>
              </a:solidFill>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66CC3DA9-9555-4405-849B-B6E6D880F5BA}" type="slidenum">
              <a:rPr lang="zh-CN" altLang="en-US" smtClean="0"/>
              <a:pPr/>
              <a:t>4</a:t>
            </a:fld>
            <a:endParaRPr lang="zh-CN" altLang="en-US"/>
          </a:p>
        </p:txBody>
      </p:sp>
    </p:spTree>
    <p:extLst>
      <p:ext uri="{BB962C8B-B14F-4D97-AF65-F5344CB8AC3E}">
        <p14:creationId xmlns:p14="http://schemas.microsoft.com/office/powerpoint/2010/main" val="2357031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左圖：</a:t>
            </a:r>
            <a:r>
              <a:rPr lang="zh-TW" altLang="en-US" b="1" dirty="0"/>
              <a:t>學習歷程學校平臺</a:t>
            </a:r>
            <a:r>
              <a:rPr lang="zh-TW" altLang="en-US" dirty="0"/>
              <a:t>蒐集學生學習歷程檔案之</a:t>
            </a:r>
            <a:r>
              <a:rPr lang="zh-TW" altLang="en-US" b="1" dirty="0"/>
              <a:t>項目及內容 </a:t>
            </a:r>
            <a:r>
              <a:rPr lang="en-US" altLang="zh-TW" dirty="0"/>
              <a:t>(</a:t>
            </a:r>
            <a:r>
              <a:rPr lang="zh-TW" altLang="en-US" dirty="0"/>
              <a:t>依作業要點之第三點第一項</a:t>
            </a:r>
            <a:r>
              <a:rPr lang="en-US" altLang="zh-TW" dirty="0"/>
              <a:t>)</a:t>
            </a:r>
          </a:p>
          <a:p>
            <a:r>
              <a:rPr lang="en-US" altLang="zh-TW" dirty="0"/>
              <a:t>2.</a:t>
            </a:r>
            <a:r>
              <a:rPr lang="zh-TW" altLang="en-US" dirty="0"/>
              <a:t>右圖：</a:t>
            </a:r>
            <a:r>
              <a:rPr lang="zh-TW" altLang="en-US" b="1" dirty="0"/>
              <a:t>學習歷程中央資料庫</a:t>
            </a:r>
            <a:r>
              <a:rPr lang="zh-TW" altLang="en-US" dirty="0"/>
              <a:t>向學校蒐集之資料，</a:t>
            </a:r>
            <a:r>
              <a:rPr lang="zh-TW" altLang="zh-TW" sz="1200" kern="1200" dirty="0">
                <a:solidFill>
                  <a:schemeClr val="tx1"/>
                </a:solidFill>
                <a:effectLst/>
                <a:latin typeface="+mn-lt"/>
                <a:ea typeface="+mn-ea"/>
                <a:cs typeface="+mn-cs"/>
              </a:rPr>
              <a:t>不包括前項第二款課程諮詢紀錄</a:t>
            </a:r>
            <a:r>
              <a:rPr lang="zh-TW" altLang="en-US" dirty="0"/>
              <a:t> </a:t>
            </a:r>
            <a:r>
              <a:rPr lang="en-US" altLang="zh-TW" dirty="0"/>
              <a:t>(</a:t>
            </a:r>
            <a:r>
              <a:rPr lang="zh-TW" altLang="en-US" dirty="0"/>
              <a:t>依作業要點之第三點第二項</a:t>
            </a:r>
            <a:r>
              <a:rPr lang="en-US" altLang="zh-TW" dirty="0"/>
              <a:t>)</a:t>
            </a:r>
            <a:endParaRPr lang="en-US"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66CC3DA9-9555-4405-849B-B6E6D880F5BA}" type="slidenum">
              <a:rPr lang="zh-CN" altLang="en-US" smtClean="0"/>
              <a:pPr/>
              <a:t>5</a:t>
            </a:fld>
            <a:endParaRPr lang="zh-CN" altLang="en-US"/>
          </a:p>
        </p:txBody>
      </p:sp>
    </p:spTree>
    <p:extLst>
      <p:ext uri="{BB962C8B-B14F-4D97-AF65-F5344CB8AC3E}">
        <p14:creationId xmlns:p14="http://schemas.microsoft.com/office/powerpoint/2010/main" val="23759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一、學習歷程學校平臺蒐集之資料：依作業要點之第三點第一項、第四點；另補充說明如下：</a:t>
            </a:r>
            <a:endParaRPr lang="en-US" altLang="zh-TW" dirty="0"/>
          </a:p>
          <a:p>
            <a:r>
              <a:rPr lang="zh-TW" altLang="en-US" dirty="0"/>
              <a:t>    </a:t>
            </a:r>
            <a:r>
              <a:rPr lang="en-US" altLang="zh-TW" dirty="0"/>
              <a:t>1.</a:t>
            </a:r>
            <a:r>
              <a:rPr lang="zh-TW" altLang="en-US" sz="1200" kern="1200" dirty="0">
                <a:solidFill>
                  <a:schemeClr val="dk1"/>
                </a:solidFill>
                <a:latin typeface="Times New Roman" panose="02020603050405020304" pitchFamily="18" charset="0"/>
                <a:ea typeface="微軟正黑體" panose="020B0604030504040204" pitchFamily="34" charset="-120"/>
                <a:cs typeface="+mn-cs"/>
              </a:rPr>
              <a:t>校級、班級及社團幹部經歷歸類於基本資料，非多元表現，故與多元表現之件數無關。</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    </a:t>
            </a:r>
            <a:r>
              <a:rPr lang="en-US" altLang="zh-TW" dirty="0"/>
              <a:t>2.</a:t>
            </a:r>
            <a:r>
              <a:rPr lang="zh-TW" altLang="zh-TW" sz="1200" kern="1200" dirty="0">
                <a:solidFill>
                  <a:schemeClr val="tx1"/>
                </a:solidFill>
                <a:effectLst/>
                <a:latin typeface="+mn-lt"/>
                <a:ea typeface="+mn-ea"/>
                <a:cs typeface="+mn-cs"/>
              </a:rPr>
              <a:t>修課紀錄：學校報經各該主管機關備查之課程計畫所開設各科目課程之學業成績</a:t>
            </a:r>
            <a:r>
              <a:rPr lang="zh-TW" altLang="en-US" sz="1200" kern="1200" dirty="0">
                <a:solidFill>
                  <a:schemeClr val="tx1"/>
                </a:solidFill>
                <a:effectLst/>
                <a:latin typeface="+mn-lt"/>
                <a:ea typeface="+mn-ea"/>
                <a:cs typeface="+mn-cs"/>
              </a:rPr>
              <a:t>及</a:t>
            </a:r>
            <a:r>
              <a:rPr lang="zh-TW" altLang="en-US" sz="1200" b="0" dirty="0">
                <a:solidFill>
                  <a:srgbClr val="7030A0"/>
                </a:solidFill>
                <a:latin typeface="Times New Roman" panose="02020603050405020304" pitchFamily="18" charset="0"/>
                <a:ea typeface="微軟正黑體" panose="020B0604030504040204" pitchFamily="34" charset="-120"/>
              </a:rPr>
              <a:t>課程諮詢紀錄</a:t>
            </a:r>
            <a:r>
              <a:rPr lang="en-US" altLang="zh-TW" sz="1200" kern="1200" dirty="0">
                <a:solidFill>
                  <a:schemeClr val="tx1"/>
                </a:solidFill>
                <a:effectLst/>
                <a:latin typeface="+mn-lt"/>
                <a:ea typeface="+mn-ea"/>
                <a:cs typeface="+mn-cs"/>
              </a:rPr>
              <a:t>(</a:t>
            </a:r>
            <a:r>
              <a:rPr lang="zh-TW" altLang="en-US" sz="1200" b="0" dirty="0">
                <a:solidFill>
                  <a:srgbClr val="7030A0"/>
                </a:solidFill>
                <a:latin typeface="Times New Roman" panose="02020603050405020304" pitchFamily="18" charset="0"/>
                <a:ea typeface="微軟正黑體" panose="020B0604030504040204" pitchFamily="34" charset="-120"/>
              </a:rPr>
              <a:t>課程諮詢紀錄不提交至</a:t>
            </a:r>
            <a:r>
              <a:rPr lang="zh-TW" altLang="en-US" b="0" dirty="0"/>
              <a:t>中央資料庫</a:t>
            </a:r>
            <a:r>
              <a:rPr lang="en-US" altLang="zh-TW" b="0" dirty="0"/>
              <a:t>)</a:t>
            </a:r>
            <a:r>
              <a:rPr lang="zh-TW" altLang="en-US" b="0" dirty="0"/>
              <a:t>。</a:t>
            </a:r>
            <a:endParaRPr lang="en-US" altLang="zh-TW" b="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0" dirty="0"/>
              <a:t>    </a:t>
            </a:r>
            <a:r>
              <a:rPr lang="en-US" altLang="zh-TW" b="0" dirty="0"/>
              <a:t>3.</a:t>
            </a:r>
            <a:r>
              <a:rPr lang="zh-TW" altLang="en-US" sz="1200" b="0" dirty="0">
                <a:solidFill>
                  <a:schemeClr val="accent5">
                    <a:lumMod val="50000"/>
                  </a:schemeClr>
                </a:solidFill>
                <a:latin typeface="Times New Roman" panose="02020603050405020304" pitchFamily="18" charset="0"/>
                <a:ea typeface="微軟正黑體" panose="020B0604030504040204" pitchFamily="34" charset="-120"/>
              </a:rPr>
              <a:t>課程學習成果：</a:t>
            </a:r>
            <a:r>
              <a:rPr lang="zh-TW" altLang="en-US" sz="1200" b="1" dirty="0">
                <a:solidFill>
                  <a:schemeClr val="accent5">
                    <a:lumMod val="50000"/>
                  </a:schemeClr>
                </a:solidFill>
                <a:latin typeface="Times New Roman" panose="02020603050405020304" pitchFamily="18" charset="0"/>
                <a:ea typeface="微軟正黑體" panose="020B0604030504040204" pitchFamily="34" charset="-120"/>
              </a:rPr>
              <a:t>學生每學期皆可上傳，學年結束經學生勾選件數</a:t>
            </a:r>
            <a:r>
              <a:rPr lang="en-US" altLang="zh-TW" sz="1200" b="1" dirty="0">
                <a:solidFill>
                  <a:schemeClr val="accent5">
                    <a:lumMod val="50000"/>
                  </a:schemeClr>
                </a:solidFill>
                <a:latin typeface="Times New Roman" panose="02020603050405020304" pitchFamily="18" charset="0"/>
                <a:ea typeface="微軟正黑體" panose="020B0604030504040204" pitchFamily="34" charset="-120"/>
              </a:rPr>
              <a:t>=</a:t>
            </a:r>
            <a:r>
              <a:rPr lang="zh-TW" altLang="en-US" sz="1200" b="1" dirty="0">
                <a:solidFill>
                  <a:schemeClr val="accent5">
                    <a:lumMod val="50000"/>
                  </a:schemeClr>
                </a:solidFill>
                <a:latin typeface="Times New Roman" panose="02020603050405020304" pitchFamily="18" charset="0"/>
                <a:ea typeface="微軟正黑體" panose="020B0604030504040204" pitchFamily="34" charset="-120"/>
              </a:rPr>
              <a:t>第一學期件數</a:t>
            </a:r>
            <a:r>
              <a:rPr lang="en-US" altLang="zh-TW" sz="1200" b="1" dirty="0">
                <a:solidFill>
                  <a:schemeClr val="accent5">
                    <a:lumMod val="50000"/>
                  </a:schemeClr>
                </a:solidFill>
                <a:latin typeface="Times New Roman" panose="02020603050405020304" pitchFamily="18" charset="0"/>
                <a:ea typeface="微軟正黑體" panose="020B0604030504040204" pitchFamily="34" charset="-120"/>
              </a:rPr>
              <a:t>+</a:t>
            </a:r>
            <a:r>
              <a:rPr lang="zh-TW" altLang="en-US" sz="1200" b="1" dirty="0">
                <a:solidFill>
                  <a:schemeClr val="accent5">
                    <a:lumMod val="50000"/>
                  </a:schemeClr>
                </a:solidFill>
                <a:latin typeface="Times New Roman" panose="02020603050405020304" pitchFamily="18" charset="0"/>
                <a:ea typeface="微軟正黑體" panose="020B0604030504040204" pitchFamily="34" charset="-120"/>
              </a:rPr>
              <a:t>第二學期件數</a:t>
            </a:r>
            <a:r>
              <a:rPr lang="en-US" altLang="zh-TW" sz="1200" b="1" dirty="0">
                <a:solidFill>
                  <a:schemeClr val="accent5">
                    <a:lumMod val="50000"/>
                  </a:schemeClr>
                </a:solidFill>
                <a:latin typeface="Times New Roman" panose="02020603050405020304" pitchFamily="18" charset="0"/>
                <a:ea typeface="微軟正黑體" panose="020B0604030504040204" pitchFamily="34" charset="-120"/>
              </a:rPr>
              <a:t>=</a:t>
            </a:r>
            <a:r>
              <a:rPr lang="zh-TW" altLang="en-US" sz="1200" b="1" dirty="0">
                <a:solidFill>
                  <a:schemeClr val="accent5">
                    <a:lumMod val="50000"/>
                  </a:schemeClr>
                </a:solidFill>
                <a:latin typeface="Times New Roman" panose="02020603050405020304" pitchFamily="18" charset="0"/>
                <a:ea typeface="微軟正黑體" panose="020B0604030504040204" pitchFamily="34" charset="-120"/>
              </a:rPr>
              <a:t>至多</a:t>
            </a:r>
            <a:r>
              <a:rPr lang="en-US" altLang="zh-TW" sz="1200" b="1" dirty="0">
                <a:solidFill>
                  <a:schemeClr val="accent5">
                    <a:lumMod val="50000"/>
                  </a:schemeClr>
                </a:solidFill>
                <a:latin typeface="Times New Roman" panose="02020603050405020304" pitchFamily="18" charset="0"/>
                <a:ea typeface="微軟正黑體" panose="020B0604030504040204" pitchFamily="34" charset="-120"/>
              </a:rPr>
              <a:t>6</a:t>
            </a:r>
            <a:r>
              <a:rPr lang="zh-TW" altLang="en-US" sz="1200" b="1" dirty="0">
                <a:solidFill>
                  <a:schemeClr val="accent5">
                    <a:lumMod val="50000"/>
                  </a:schemeClr>
                </a:solidFill>
                <a:latin typeface="Times New Roman" panose="02020603050405020304" pitchFamily="18" charset="0"/>
                <a:ea typeface="微軟正黑體" panose="020B0604030504040204" pitchFamily="34" charset="-120"/>
              </a:rPr>
              <a:t>件</a:t>
            </a:r>
            <a:r>
              <a:rPr lang="zh-TW" altLang="en-US" sz="1200" b="0" dirty="0">
                <a:solidFill>
                  <a:schemeClr val="accent5">
                    <a:lumMod val="50000"/>
                  </a:schemeClr>
                </a:solidFill>
                <a:latin typeface="Times New Roman" panose="02020603050405020304" pitchFamily="18" charset="0"/>
                <a:ea typeface="微軟正黑體" panose="020B0604030504040204" pitchFamily="34" charset="-120"/>
              </a:rPr>
              <a:t>，再由學校提交至</a:t>
            </a:r>
            <a:r>
              <a:rPr lang="zh-TW" altLang="en-US" b="0" dirty="0"/>
              <a:t>中央資料庫。</a:t>
            </a:r>
            <a:endParaRPr lang="en-US" altLang="zh-TW"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dirty="0">
                <a:solidFill>
                  <a:schemeClr val="accent5">
                    <a:lumMod val="50000"/>
                  </a:schemeClr>
                </a:solidFill>
                <a:latin typeface="Times New Roman" panose="02020603050405020304" pitchFamily="18" charset="0"/>
                <a:ea typeface="微軟正黑體" panose="020B0604030504040204" pitchFamily="34" charset="-120"/>
              </a:rPr>
              <a:t>       </a:t>
            </a:r>
            <a:r>
              <a:rPr lang="zh-TW" altLang="en-US" sz="1200" b="0" dirty="0">
                <a:solidFill>
                  <a:schemeClr val="accent5">
                    <a:lumMod val="50000"/>
                  </a:schemeClr>
                </a:solidFill>
                <a:latin typeface="Times New Roman" panose="02020603050405020304" pitchFamily="18" charset="0"/>
                <a:ea typeface="微軟正黑體" panose="020B0604030504040204" pitchFamily="34" charset="-120"/>
              </a:rPr>
              <a:t>舉例：某校規定學生每學期可上傳</a:t>
            </a:r>
            <a:r>
              <a:rPr lang="en-US" altLang="zh-TW" sz="1200" b="0" dirty="0">
                <a:solidFill>
                  <a:schemeClr val="accent5">
                    <a:lumMod val="50000"/>
                  </a:schemeClr>
                </a:solidFill>
                <a:latin typeface="Times New Roman" panose="02020603050405020304" pitchFamily="18" charset="0"/>
                <a:ea typeface="微軟正黑體" panose="020B0604030504040204" pitchFamily="34" charset="-120"/>
              </a:rPr>
              <a:t>6</a:t>
            </a:r>
            <a:r>
              <a:rPr lang="zh-TW" altLang="en-US" sz="1200" b="0" dirty="0">
                <a:solidFill>
                  <a:schemeClr val="accent5">
                    <a:lumMod val="50000"/>
                  </a:schemeClr>
                </a:solidFill>
                <a:latin typeface="Times New Roman" panose="02020603050405020304" pitchFamily="18" charset="0"/>
                <a:ea typeface="微軟正黑體" panose="020B0604030504040204" pitchFamily="34" charset="-120"/>
              </a:rPr>
              <a:t>件，某生於上、下學期各上傳</a:t>
            </a:r>
            <a:r>
              <a:rPr lang="en-US" altLang="zh-TW" sz="1200" b="0" dirty="0">
                <a:solidFill>
                  <a:schemeClr val="accent5">
                    <a:lumMod val="50000"/>
                  </a:schemeClr>
                </a:solidFill>
                <a:latin typeface="Times New Roman" panose="02020603050405020304" pitchFamily="18" charset="0"/>
                <a:ea typeface="微軟正黑體" panose="020B0604030504040204" pitchFamily="34" charset="-120"/>
              </a:rPr>
              <a:t>6</a:t>
            </a:r>
            <a:r>
              <a:rPr lang="zh-TW" altLang="en-US" sz="1200" b="0" dirty="0">
                <a:solidFill>
                  <a:schemeClr val="accent5">
                    <a:lumMod val="50000"/>
                  </a:schemeClr>
                </a:solidFill>
                <a:latin typeface="Times New Roman" panose="02020603050405020304" pitchFamily="18" charset="0"/>
                <a:ea typeface="微軟正黑體" panose="020B0604030504040204" pitchFamily="34" charset="-120"/>
              </a:rPr>
              <a:t>件並經任課教師認證通過，該學年結束學校提交前，學生可自主勾選件數之組合：</a:t>
            </a:r>
            <a:br>
              <a:rPr lang="en-US" altLang="zh-TW" sz="1200" b="0" dirty="0">
                <a:solidFill>
                  <a:schemeClr val="accent5">
                    <a:lumMod val="50000"/>
                  </a:schemeClr>
                </a:solidFill>
                <a:latin typeface="Times New Roman" panose="02020603050405020304" pitchFamily="18" charset="0"/>
                <a:ea typeface="微軟正黑體" panose="020B0604030504040204" pitchFamily="34" charset="-120"/>
              </a:rPr>
            </a:br>
            <a:r>
              <a:rPr lang="zh-TW" altLang="en-US" sz="1200" b="0" dirty="0">
                <a:solidFill>
                  <a:schemeClr val="accent5">
                    <a:lumMod val="50000"/>
                  </a:schemeClr>
                </a:solidFill>
                <a:latin typeface="Times New Roman" panose="02020603050405020304" pitchFamily="18" charset="0"/>
                <a:ea typeface="微軟正黑體" panose="020B0604030504040204" pitchFamily="34" charset="-120"/>
              </a:rPr>
              <a:t>                   </a:t>
            </a:r>
            <a:r>
              <a:rPr lang="en-US" altLang="zh-TW" sz="1200" b="0" dirty="0">
                <a:solidFill>
                  <a:schemeClr val="accent5">
                    <a:lumMod val="50000"/>
                  </a:schemeClr>
                </a:solidFill>
                <a:latin typeface="Times New Roman" panose="02020603050405020304" pitchFamily="18" charset="0"/>
                <a:ea typeface="微軟正黑體" panose="020B0604030504040204" pitchFamily="34" charset="-120"/>
              </a:rPr>
              <a:t>6+0</a:t>
            </a:r>
            <a:r>
              <a:rPr lang="zh-TW" altLang="en-US" sz="1200" b="0" dirty="0">
                <a:solidFill>
                  <a:schemeClr val="accent5">
                    <a:lumMod val="50000"/>
                  </a:schemeClr>
                </a:solidFill>
                <a:latin typeface="Times New Roman" panose="02020603050405020304" pitchFamily="18" charset="0"/>
                <a:ea typeface="微軟正黑體" panose="020B0604030504040204" pitchFamily="34" charset="-120"/>
              </a:rPr>
              <a:t>、</a:t>
            </a:r>
            <a:r>
              <a:rPr lang="en-US" altLang="zh-TW" sz="1200" b="0" dirty="0">
                <a:solidFill>
                  <a:schemeClr val="accent5">
                    <a:lumMod val="50000"/>
                  </a:schemeClr>
                </a:solidFill>
                <a:latin typeface="Times New Roman" panose="02020603050405020304" pitchFamily="18" charset="0"/>
                <a:ea typeface="微軟正黑體" panose="020B0604030504040204" pitchFamily="34" charset="-120"/>
              </a:rPr>
              <a:t>0+6</a:t>
            </a:r>
            <a:r>
              <a:rPr lang="zh-TW" altLang="en-US" sz="1200" b="0" dirty="0">
                <a:solidFill>
                  <a:schemeClr val="accent5">
                    <a:lumMod val="50000"/>
                  </a:schemeClr>
                </a:solidFill>
                <a:latin typeface="Times New Roman" panose="02020603050405020304" pitchFamily="18" charset="0"/>
                <a:ea typeface="微軟正黑體" panose="020B0604030504040204" pitchFamily="34" charset="-120"/>
              </a:rPr>
              <a:t>、</a:t>
            </a:r>
            <a:r>
              <a:rPr lang="en-US" altLang="zh-TW" sz="1200" b="0" dirty="0">
                <a:solidFill>
                  <a:schemeClr val="accent5">
                    <a:lumMod val="50000"/>
                  </a:schemeClr>
                </a:solidFill>
                <a:latin typeface="Times New Roman" panose="02020603050405020304" pitchFamily="18" charset="0"/>
                <a:ea typeface="微軟正黑體" panose="020B0604030504040204" pitchFamily="34" charset="-120"/>
              </a:rPr>
              <a:t>1+5</a:t>
            </a:r>
            <a:r>
              <a:rPr lang="zh-TW" altLang="en-US" sz="1200" b="0" dirty="0">
                <a:solidFill>
                  <a:schemeClr val="accent5">
                    <a:lumMod val="50000"/>
                  </a:schemeClr>
                </a:solidFill>
                <a:latin typeface="Times New Roman" panose="02020603050405020304" pitchFamily="18" charset="0"/>
                <a:ea typeface="微軟正黑體" panose="020B0604030504040204" pitchFamily="34" charset="-120"/>
              </a:rPr>
              <a:t>、</a:t>
            </a:r>
            <a:r>
              <a:rPr lang="en-US" altLang="zh-TW" sz="1200" b="0" dirty="0">
                <a:solidFill>
                  <a:schemeClr val="accent5">
                    <a:lumMod val="50000"/>
                  </a:schemeClr>
                </a:solidFill>
                <a:latin typeface="Times New Roman" panose="02020603050405020304" pitchFamily="18" charset="0"/>
                <a:ea typeface="微軟正黑體" panose="020B0604030504040204" pitchFamily="34" charset="-120"/>
              </a:rPr>
              <a:t>5+1</a:t>
            </a:r>
            <a:r>
              <a:rPr lang="zh-TW" altLang="en-US" sz="1200" b="0" dirty="0">
                <a:solidFill>
                  <a:schemeClr val="accent5">
                    <a:lumMod val="50000"/>
                  </a:schemeClr>
                </a:solidFill>
                <a:latin typeface="Times New Roman" panose="02020603050405020304" pitchFamily="18" charset="0"/>
                <a:ea typeface="微軟正黑體" panose="020B0604030504040204" pitchFamily="34" charset="-120"/>
              </a:rPr>
              <a:t>、</a:t>
            </a:r>
            <a:r>
              <a:rPr lang="en-US" altLang="zh-TW" sz="1200" b="0" dirty="0">
                <a:solidFill>
                  <a:schemeClr val="accent5">
                    <a:lumMod val="50000"/>
                  </a:schemeClr>
                </a:solidFill>
                <a:latin typeface="Times New Roman" panose="02020603050405020304" pitchFamily="18" charset="0"/>
                <a:ea typeface="微軟正黑體" panose="020B0604030504040204" pitchFamily="34" charset="-120"/>
              </a:rPr>
              <a:t>2+4</a:t>
            </a:r>
            <a:r>
              <a:rPr lang="zh-TW" altLang="en-US" sz="1200" b="0" dirty="0">
                <a:solidFill>
                  <a:schemeClr val="accent5">
                    <a:lumMod val="50000"/>
                  </a:schemeClr>
                </a:solidFill>
                <a:latin typeface="Times New Roman" panose="02020603050405020304" pitchFamily="18" charset="0"/>
                <a:ea typeface="微軟正黑體" panose="020B0604030504040204" pitchFamily="34" charset="-120"/>
              </a:rPr>
              <a:t>、</a:t>
            </a:r>
            <a:r>
              <a:rPr lang="en-US" altLang="zh-TW" sz="1200" b="0" dirty="0">
                <a:solidFill>
                  <a:schemeClr val="accent5">
                    <a:lumMod val="50000"/>
                  </a:schemeClr>
                </a:solidFill>
                <a:latin typeface="Times New Roman" panose="02020603050405020304" pitchFamily="18" charset="0"/>
                <a:ea typeface="微軟正黑體" panose="020B0604030504040204" pitchFamily="34" charset="-120"/>
              </a:rPr>
              <a:t>4+2</a:t>
            </a:r>
            <a:r>
              <a:rPr lang="zh-TW" altLang="en-US" sz="1200" b="0" dirty="0">
                <a:solidFill>
                  <a:schemeClr val="accent5">
                    <a:lumMod val="50000"/>
                  </a:schemeClr>
                </a:solidFill>
                <a:latin typeface="Times New Roman" panose="02020603050405020304" pitchFamily="18" charset="0"/>
                <a:ea typeface="微軟正黑體" panose="020B0604030504040204" pitchFamily="34" charset="-120"/>
              </a:rPr>
              <a:t>、</a:t>
            </a:r>
            <a:r>
              <a:rPr lang="en-US" altLang="zh-TW" sz="1200" b="0" dirty="0">
                <a:solidFill>
                  <a:schemeClr val="accent5">
                    <a:lumMod val="50000"/>
                  </a:schemeClr>
                </a:solidFill>
                <a:latin typeface="Times New Roman" panose="02020603050405020304" pitchFamily="18" charset="0"/>
                <a:ea typeface="微軟正黑體" panose="020B0604030504040204" pitchFamily="34" charset="-120"/>
              </a:rPr>
              <a:t>3+3</a:t>
            </a:r>
            <a:r>
              <a:rPr lang="zh-TW" altLang="en-US" sz="1200" b="0" dirty="0">
                <a:solidFill>
                  <a:schemeClr val="accent5">
                    <a:lumMod val="50000"/>
                  </a:schemeClr>
                </a:solidFill>
                <a:latin typeface="Times New Roman" panose="02020603050405020304" pitchFamily="18" charset="0"/>
                <a:ea typeface="微軟正黑體" panose="020B0604030504040204" pitchFamily="34" charset="-120"/>
              </a:rPr>
              <a:t>等勾選組合皆符合規定。</a:t>
            </a:r>
            <a:endParaRPr lang="en-US" altLang="zh-TW" sz="1200" b="0" dirty="0">
              <a:solidFill>
                <a:schemeClr val="accent5">
                  <a:lumMod val="50000"/>
                </a:schemeClr>
              </a:solidFill>
              <a:latin typeface="Times New Roman" panose="02020603050405020304" pitchFamily="18" charset="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0" dirty="0"/>
              <a:t>   </a:t>
            </a:r>
            <a:r>
              <a:rPr lang="en-US" altLang="zh-TW" b="0" dirty="0"/>
              <a:t>4.</a:t>
            </a:r>
            <a:r>
              <a:rPr lang="zh-TW" altLang="en-US" b="0" dirty="0"/>
              <a:t>多元表現：對應新課綱之彈性學習時間、團體活動時間及其他表現。</a:t>
            </a:r>
            <a:endParaRPr lang="en-US" altLang="zh-TW" b="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b="0" dirty="0"/>
              <a:t>      (1)</a:t>
            </a:r>
            <a:r>
              <a:rPr lang="zh-TW" altLang="en-US" b="0" dirty="0"/>
              <a:t>彈性學習時間：含學生自主學習、選手培訓、充實</a:t>
            </a:r>
            <a:r>
              <a:rPr lang="en-US" altLang="zh-TW" b="0" dirty="0"/>
              <a:t>(</a:t>
            </a:r>
            <a:r>
              <a:rPr lang="zh-TW" altLang="en-US" b="0" dirty="0"/>
              <a:t>增廣</a:t>
            </a:r>
            <a:r>
              <a:rPr lang="en-US" altLang="zh-TW" b="0" dirty="0"/>
              <a:t>)/</a:t>
            </a:r>
            <a:r>
              <a:rPr lang="zh-TW" altLang="en-US" b="0" dirty="0"/>
              <a:t>補強性教學、學校特色活動等，藉由多元學習活動，拓展學生學習面向，駔進學生適性發展。</a:t>
            </a:r>
            <a:endParaRPr lang="en-US" altLang="zh-TW" b="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b="0" dirty="0"/>
              <a:t>      (2)</a:t>
            </a:r>
            <a:r>
              <a:rPr lang="zh-TW" altLang="en-US" b="0" dirty="0"/>
              <a:t>團體活動時間：含班級活動、社團活動、學生自治會活動、學生服務學習活動及週會或講座。</a:t>
            </a:r>
            <a:endParaRPr lang="en-US" altLang="zh-TW" b="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b="0" dirty="0"/>
              <a:t>      </a:t>
            </a:r>
            <a:r>
              <a:rPr lang="en-US" altLang="zh-TW" b="0" dirty="0"/>
              <a:t>(3)</a:t>
            </a:r>
            <a:r>
              <a:rPr lang="zh-TW" altLang="en-US" b="0" dirty="0"/>
              <a:t>其他表現：學生參加校內外之各項表現。</a:t>
            </a:r>
            <a:endParaRPr lang="en-US" altLang="zh-TW" b="0" dirty="0"/>
          </a:p>
          <a:p>
            <a:r>
              <a:rPr lang="zh-TW" altLang="en-US" dirty="0"/>
              <a:t>二、學習歷程中央資料庫蒐集項目之內容：依作業要點之第三點第二項、第四點</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66CC3DA9-9555-4405-849B-B6E6D880F5BA}" type="slidenum">
              <a:rPr lang="zh-CN" altLang="en-US" smtClean="0"/>
              <a:pPr/>
              <a:t>6</a:t>
            </a:fld>
            <a:endParaRPr lang="zh-CN" altLang="en-US"/>
          </a:p>
        </p:txBody>
      </p:sp>
    </p:spTree>
    <p:extLst>
      <p:ext uri="{BB962C8B-B14F-4D97-AF65-F5344CB8AC3E}">
        <p14:creationId xmlns:p14="http://schemas.microsoft.com/office/powerpoint/2010/main" val="3855868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說明學習歷程蒐集資料各角色之作業，並統一各項作業之名詞，避免混淆</a:t>
            </a:r>
            <a:endParaRPr lang="en-US" altLang="zh-TW" dirty="0"/>
          </a:p>
          <a:p>
            <a:r>
              <a:rPr lang="en-US" altLang="zh-TW" dirty="0"/>
              <a:t>1.</a:t>
            </a:r>
            <a:r>
              <a:rPr lang="zh-TW" altLang="en-US" b="1" dirty="0"/>
              <a:t>登錄</a:t>
            </a:r>
            <a:r>
              <a:rPr lang="zh-TW" altLang="en-US" dirty="0"/>
              <a:t>：學校行政人員</a:t>
            </a:r>
            <a:r>
              <a:rPr lang="en-US" altLang="zh-TW" dirty="0"/>
              <a:t>(</a:t>
            </a:r>
            <a:r>
              <a:rPr lang="zh-TW" altLang="en-US" dirty="0"/>
              <a:t>教師</a:t>
            </a:r>
            <a:r>
              <a:rPr lang="en-US" altLang="zh-TW" dirty="0"/>
              <a:t>)</a:t>
            </a:r>
            <a:r>
              <a:rPr lang="zh-TW" altLang="en-US" dirty="0"/>
              <a:t>於原校務行政系統之資料</a:t>
            </a:r>
            <a:r>
              <a:rPr lang="en-US" altLang="zh-TW" dirty="0"/>
              <a:t>(</a:t>
            </a:r>
            <a:r>
              <a:rPr lang="zh-TW" altLang="en-US" dirty="0"/>
              <a:t>成績</a:t>
            </a:r>
            <a:r>
              <a:rPr lang="en-US" altLang="zh-TW" dirty="0"/>
              <a:t>)</a:t>
            </a:r>
            <a:r>
              <a:rPr lang="zh-TW" altLang="en-US" b="1" dirty="0">
                <a:latin typeface="微軟正黑體" panose="020B0604030504040204" pitchFamily="34" charset="-120"/>
                <a:ea typeface="微軟正黑體" panose="020B0604030504040204" pitchFamily="34" charset="-120"/>
              </a:rPr>
              <a:t> 「</a:t>
            </a:r>
            <a:r>
              <a:rPr lang="zh-TW" altLang="en-US" b="1" dirty="0"/>
              <a:t>登錄</a:t>
            </a:r>
            <a:r>
              <a:rPr lang="zh-TW" altLang="en-US" b="1" dirty="0">
                <a:latin typeface="微軟正黑體" panose="020B0604030504040204" pitchFamily="34" charset="-120"/>
                <a:ea typeface="微軟正黑體" panose="020B0604030504040204" pitchFamily="34" charset="-120"/>
              </a:rPr>
              <a:t>」</a:t>
            </a:r>
            <a:r>
              <a:rPr lang="zh-TW" altLang="en-US" dirty="0"/>
              <a:t>作業，為學校行政人員</a:t>
            </a:r>
            <a:r>
              <a:rPr lang="en-US" altLang="zh-TW" dirty="0"/>
              <a:t>(</a:t>
            </a:r>
            <a:r>
              <a:rPr lang="zh-TW" altLang="en-US" dirty="0"/>
              <a:t>教師</a:t>
            </a:r>
            <a:r>
              <a:rPr lang="en-US" altLang="zh-TW" dirty="0"/>
              <a:t>)</a:t>
            </a:r>
            <a:r>
              <a:rPr lang="zh-TW" altLang="en-US" dirty="0"/>
              <a:t>之本職工作。</a:t>
            </a:r>
            <a:endParaRPr lang="en-US" altLang="zh-TW" dirty="0"/>
          </a:p>
          <a:p>
            <a:r>
              <a:rPr lang="en-US" altLang="zh-TW" dirty="0"/>
              <a:t>2.</a:t>
            </a:r>
            <a:r>
              <a:rPr lang="zh-TW" altLang="en-US" b="1" dirty="0"/>
              <a:t>上傳</a:t>
            </a:r>
            <a:r>
              <a:rPr lang="zh-TW" altLang="en-US" dirty="0"/>
              <a:t>：指學生自主將其</a:t>
            </a:r>
            <a:r>
              <a:rPr lang="zh-TW" altLang="en-US" b="1" kern="0" dirty="0">
                <a:latin typeface="微软雅黑" panose="020B0503020204020204" pitchFamily="34" charset="-122"/>
                <a:ea typeface="微软雅黑" panose="020B0503020204020204" pitchFamily="34" charset="-122"/>
                <a:cs typeface="+mn-ea"/>
                <a:sym typeface="+mn-lt"/>
              </a:rPr>
              <a:t>課程學習成果、多元表現</a:t>
            </a:r>
            <a:r>
              <a:rPr lang="zh-TW" altLang="en-US" b="1" dirty="0">
                <a:latin typeface="微軟正黑體" panose="020B0604030504040204" pitchFamily="34" charset="-120"/>
                <a:ea typeface="微軟正黑體" panose="020B0604030504040204" pitchFamily="34" charset="-120"/>
              </a:rPr>
              <a:t>之</a:t>
            </a:r>
            <a:r>
              <a:rPr lang="zh-TW" altLang="en-US" b="1" u="none" dirty="0">
                <a:latin typeface="微軟正黑體" panose="020B0604030504040204" pitchFamily="34" charset="-120"/>
                <a:ea typeface="微軟正黑體" panose="020B0604030504040204" pitchFamily="34" charset="-120"/>
              </a:rPr>
              <a:t>檔案</a:t>
            </a:r>
            <a:r>
              <a:rPr lang="zh-TW" altLang="en-US" b="1" dirty="0">
                <a:latin typeface="微軟正黑體" panose="020B0604030504040204" pitchFamily="34" charset="-120"/>
                <a:ea typeface="微軟正黑體" panose="020B0604030504040204" pitchFamily="34" charset="-120"/>
              </a:rPr>
              <a:t>「</a:t>
            </a:r>
            <a:r>
              <a:rPr lang="zh-TW" altLang="en-US" b="1" kern="0" dirty="0">
                <a:solidFill>
                  <a:srgbClr val="FF0000"/>
                </a:solidFill>
                <a:latin typeface="微软雅黑" panose="020B0503020204020204" pitchFamily="34" charset="-122"/>
                <a:ea typeface="微软雅黑" panose="020B0503020204020204" pitchFamily="34" charset="-122"/>
                <a:cs typeface="+mn-ea"/>
                <a:sym typeface="+mn-lt"/>
              </a:rPr>
              <a:t>上傳</a:t>
            </a:r>
            <a:r>
              <a:rPr lang="zh-TW" altLang="en-US" b="1" dirty="0">
                <a:latin typeface="微軟正黑體" panose="020B0604030504040204" pitchFamily="34" charset="-120"/>
                <a:ea typeface="微軟正黑體" panose="020B0604030504040204" pitchFamily="34" charset="-120"/>
              </a:rPr>
              <a:t>」</a:t>
            </a:r>
            <a:r>
              <a:rPr lang="zh-TW" altLang="en-US" kern="0" dirty="0">
                <a:latin typeface="微软雅黑" panose="020B0503020204020204" pitchFamily="34" charset="-122"/>
                <a:ea typeface="微软雅黑" panose="020B0503020204020204" pitchFamily="34" charset="-122"/>
                <a:cs typeface="+mn-ea"/>
                <a:sym typeface="+mn-lt"/>
              </a:rPr>
              <a:t>至學習歷程學校平臺</a:t>
            </a:r>
            <a:r>
              <a:rPr lang="en-US" altLang="zh-TW" kern="0" dirty="0">
                <a:latin typeface="微软雅黑" panose="020B0503020204020204" pitchFamily="34" charset="-122"/>
                <a:ea typeface="微软雅黑" panose="020B0503020204020204" pitchFamily="34" charset="-122"/>
                <a:cs typeface="+mn-ea"/>
                <a:sym typeface="+mn-lt"/>
              </a:rPr>
              <a:t>(</a:t>
            </a:r>
            <a:r>
              <a:rPr lang="zh-TW" altLang="en-US" kern="0" dirty="0">
                <a:latin typeface="微软雅黑" panose="020B0503020204020204" pitchFamily="34" charset="-122"/>
                <a:ea typeface="微软雅黑" panose="020B0503020204020204" pitchFamily="34" charset="-122"/>
                <a:cs typeface="+mn-ea"/>
                <a:sym typeface="+mn-lt"/>
              </a:rPr>
              <a:t>校內紀錄模組</a:t>
            </a:r>
            <a:r>
              <a:rPr lang="en-US" altLang="zh-TW" kern="0" dirty="0">
                <a:latin typeface="微软雅黑" panose="020B0503020204020204" pitchFamily="34" charset="-122"/>
                <a:ea typeface="微软雅黑" panose="020B0503020204020204" pitchFamily="34" charset="-122"/>
                <a:cs typeface="+mn-ea"/>
                <a:sym typeface="+mn-lt"/>
              </a:rPr>
              <a:t>)</a:t>
            </a:r>
            <a:r>
              <a:rPr lang="zh-TW" altLang="en-US" kern="0" dirty="0">
                <a:latin typeface="微软雅黑" panose="020B0503020204020204" pitchFamily="34" charset="-122"/>
                <a:ea typeface="微软雅黑" panose="020B0503020204020204" pitchFamily="34" charset="-122"/>
                <a:cs typeface="+mn-ea"/>
                <a:sym typeface="+mn-lt"/>
              </a:rPr>
              <a:t>。學校提交至中央資料庫前，由學生</a:t>
            </a:r>
            <a:r>
              <a:rPr lang="zh-TW" altLang="en-US" b="1" dirty="0">
                <a:latin typeface="微軟正黑體" panose="020B0604030504040204" pitchFamily="34" charset="-120"/>
                <a:ea typeface="微軟正黑體" panose="020B0604030504040204" pitchFamily="34" charset="-120"/>
              </a:rPr>
              <a:t>「</a:t>
            </a:r>
            <a:r>
              <a:rPr lang="zh-TW" altLang="en-US" b="1" kern="0" dirty="0">
                <a:solidFill>
                  <a:srgbClr val="FF0000"/>
                </a:solidFill>
                <a:latin typeface="微软雅黑" panose="020B0503020204020204" pitchFamily="34" charset="-122"/>
                <a:ea typeface="微软雅黑" panose="020B0503020204020204" pitchFamily="34" charset="-122"/>
                <a:cs typeface="+mn-ea"/>
                <a:sym typeface="+mn-lt"/>
              </a:rPr>
              <a:t>勾選</a:t>
            </a:r>
            <a:r>
              <a:rPr lang="zh-TW" altLang="en-US" b="1" dirty="0">
                <a:latin typeface="微軟正黑體" panose="020B0604030504040204" pitchFamily="34" charset="-120"/>
                <a:ea typeface="微軟正黑體" panose="020B0604030504040204" pitchFamily="34" charset="-120"/>
              </a:rPr>
              <a:t>」</a:t>
            </a:r>
            <a:r>
              <a:rPr lang="zh-TW" altLang="en-US" kern="0" dirty="0">
                <a:latin typeface="微软雅黑" panose="020B0503020204020204" pitchFamily="34" charset="-122"/>
                <a:ea typeface="微软雅黑" panose="020B0503020204020204" pitchFamily="34" charset="-122"/>
                <a:cs typeface="+mn-ea"/>
                <a:sym typeface="+mn-lt"/>
              </a:rPr>
              <a:t>檔案再次選擇確認。</a:t>
            </a:r>
            <a:endParaRPr lang="en-US" altLang="zh-TW" kern="0" dirty="0">
              <a:latin typeface="微软雅黑" panose="020B0503020204020204" pitchFamily="34" charset="-122"/>
              <a:ea typeface="微软雅黑" panose="020B0503020204020204" pitchFamily="34" charset="-122"/>
              <a:cs typeface="+mn-ea"/>
              <a:sym typeface="+mn-lt"/>
            </a:endParaRPr>
          </a:p>
          <a:p>
            <a:r>
              <a:rPr lang="en-US" altLang="zh-TW" dirty="0"/>
              <a:t>3.</a:t>
            </a:r>
            <a:r>
              <a:rPr lang="zh-TW" altLang="en-US" b="1" dirty="0"/>
              <a:t>認證</a:t>
            </a:r>
            <a:r>
              <a:rPr lang="zh-TW" altLang="en-US" dirty="0"/>
              <a:t>：學生上</a:t>
            </a:r>
            <a:r>
              <a:rPr lang="zh-TW" altLang="en-US" b="0" dirty="0"/>
              <a:t>傳之</a:t>
            </a:r>
            <a:r>
              <a:rPr lang="zh-TW" altLang="en-US" b="0" kern="0" dirty="0">
                <a:latin typeface="微软雅黑" panose="020B0503020204020204" pitchFamily="34" charset="-122"/>
                <a:ea typeface="微软雅黑" panose="020B0503020204020204" pitchFamily="34" charset="-122"/>
                <a:cs typeface="+mn-ea"/>
                <a:sym typeface="+mn-lt"/>
              </a:rPr>
              <a:t>課程學習成果，可交由該科目之任課教師認證，校內紀錄模組會以電子郵件通知任課教師進行</a:t>
            </a:r>
            <a:r>
              <a:rPr lang="zh-TW" altLang="en-US" b="1" dirty="0">
                <a:latin typeface="微軟正黑體" panose="020B0604030504040204" pitchFamily="34" charset="-120"/>
                <a:ea typeface="微軟正黑體" panose="020B0604030504040204" pitchFamily="34" charset="-120"/>
              </a:rPr>
              <a:t>「</a:t>
            </a:r>
            <a:r>
              <a:rPr lang="zh-TW" altLang="en-US" b="1" kern="0" dirty="0">
                <a:solidFill>
                  <a:srgbClr val="FF0000"/>
                </a:solidFill>
                <a:latin typeface="微软雅黑" panose="020B0503020204020204" pitchFamily="34" charset="-122"/>
                <a:ea typeface="微软雅黑" panose="020B0503020204020204" pitchFamily="34" charset="-122"/>
                <a:cs typeface="+mn-ea"/>
                <a:sym typeface="+mn-lt"/>
              </a:rPr>
              <a:t>認證</a:t>
            </a:r>
            <a:r>
              <a:rPr lang="zh-TW" altLang="en-US" b="1" dirty="0">
                <a:latin typeface="微軟正黑體" panose="020B0604030504040204" pitchFamily="34" charset="-120"/>
                <a:ea typeface="微軟正黑體" panose="020B0604030504040204" pitchFamily="34" charset="-120"/>
              </a:rPr>
              <a:t>」</a:t>
            </a:r>
            <a:r>
              <a:rPr lang="zh-TW" altLang="en-US" b="0" dirty="0">
                <a:latin typeface="微軟正黑體" panose="020B0604030504040204" pitchFamily="34" charset="-120"/>
                <a:ea typeface="微軟正黑體" panose="020B0604030504040204" pitchFamily="34" charset="-120"/>
              </a:rPr>
              <a:t>是否為該任教科目之授課學生之學習成果</a:t>
            </a:r>
            <a:r>
              <a:rPr lang="zh-TW" altLang="en-US" b="0" kern="0" dirty="0">
                <a:latin typeface="微软雅黑" panose="020B0503020204020204" pitchFamily="34" charset="-122"/>
                <a:ea typeface="微软雅黑" panose="020B0503020204020204" pitchFamily="34" charset="-122"/>
                <a:cs typeface="+mn-ea"/>
                <a:sym typeface="+mn-lt"/>
              </a:rPr>
              <a:t>。</a:t>
            </a:r>
            <a:endParaRPr lang="en-US" altLang="zh-TW" b="0" kern="0" dirty="0">
              <a:latin typeface="微软雅黑" panose="020B0503020204020204" pitchFamily="34" charset="-122"/>
              <a:ea typeface="微软雅黑" panose="020B0503020204020204" pitchFamily="34" charset="-122"/>
              <a:cs typeface="+mn-ea"/>
              <a:sym typeface="+mn-lt"/>
            </a:endParaRPr>
          </a:p>
          <a:p>
            <a:r>
              <a:rPr lang="en-US" altLang="zh-TW" dirty="0"/>
              <a:t>4.</a:t>
            </a:r>
            <a:r>
              <a:rPr lang="zh-TW" altLang="en-US" b="1" dirty="0"/>
              <a:t>提交</a:t>
            </a:r>
            <a:r>
              <a:rPr lang="zh-TW" altLang="en-US" dirty="0"/>
              <a:t>：指學校行政人員將學習歷程學校平臺蒐集項目之內容</a:t>
            </a:r>
            <a:r>
              <a:rPr lang="zh-TW" altLang="en-US" b="1" dirty="0">
                <a:latin typeface="微軟正黑體" panose="020B0604030504040204" pitchFamily="34" charset="-120"/>
                <a:ea typeface="微軟正黑體" panose="020B0604030504040204" pitchFamily="34" charset="-120"/>
              </a:rPr>
              <a:t>「</a:t>
            </a:r>
            <a:r>
              <a:rPr lang="zh-TW" altLang="en-US" b="1" dirty="0"/>
              <a:t>提交</a:t>
            </a:r>
            <a:r>
              <a:rPr lang="zh-TW" altLang="en-US" b="1" dirty="0">
                <a:latin typeface="微軟正黑體" panose="020B0604030504040204" pitchFamily="34" charset="-120"/>
                <a:ea typeface="微軟正黑體" panose="020B0604030504040204" pitchFamily="34" charset="-120"/>
              </a:rPr>
              <a:t>」</a:t>
            </a:r>
            <a:r>
              <a:rPr lang="zh-TW" altLang="en-US" dirty="0"/>
              <a:t>至</a:t>
            </a:r>
            <a:r>
              <a:rPr lang="zh-TW" altLang="en-US" kern="0" dirty="0">
                <a:latin typeface="微软雅黑" panose="020B0503020204020204" pitchFamily="34" charset="-122"/>
                <a:ea typeface="微软雅黑" panose="020B0503020204020204" pitchFamily="34" charset="-122"/>
                <a:cs typeface="+mn-ea"/>
                <a:sym typeface="+mn-lt"/>
              </a:rPr>
              <a:t>中央資料庫。</a:t>
            </a:r>
            <a:endParaRPr lang="en-US" altLang="zh-TW" kern="0" dirty="0">
              <a:latin typeface="微软雅黑" panose="020B0503020204020204" pitchFamily="34" charset="-122"/>
              <a:ea typeface="微软雅黑" panose="020B0503020204020204" pitchFamily="34" charset="-122"/>
              <a:cs typeface="+mn-ea"/>
              <a:sym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kern="0" dirty="0">
                <a:latin typeface="微软雅黑" panose="020B0503020204020204" pitchFamily="34" charset="-122"/>
                <a:ea typeface="微软雅黑" panose="020B0503020204020204" pitchFamily="34" charset="-122"/>
                <a:cs typeface="+mn-ea"/>
                <a:sym typeface="+mn-lt"/>
              </a:rPr>
              <a:t>  </a:t>
            </a:r>
            <a:r>
              <a:rPr lang="en-US" altLang="zh-TW" b="1" kern="0" dirty="0">
                <a:latin typeface="微软雅黑" panose="020B0503020204020204" pitchFamily="34" charset="-122"/>
                <a:ea typeface="微软雅黑" panose="020B0503020204020204" pitchFamily="34" charset="-122"/>
                <a:cs typeface="+mn-ea"/>
                <a:sym typeface="+mn-lt"/>
              </a:rPr>
              <a:t>[</a:t>
            </a:r>
            <a:r>
              <a:rPr lang="zh-TW" altLang="en-US" b="1" kern="0" dirty="0">
                <a:latin typeface="微软雅黑" panose="020B0503020204020204" pitchFamily="34" charset="-122"/>
                <a:ea typeface="微软雅黑" panose="020B0503020204020204" pitchFamily="34" charset="-122"/>
                <a:cs typeface="+mn-ea"/>
                <a:sym typeface="+mn-lt"/>
              </a:rPr>
              <a:t>作業順序</a:t>
            </a:r>
            <a:r>
              <a:rPr lang="en-US" altLang="zh-TW" b="1" kern="0" dirty="0">
                <a:latin typeface="微软雅黑" panose="020B0503020204020204" pitchFamily="34" charset="-122"/>
                <a:ea typeface="微软雅黑" panose="020B0503020204020204" pitchFamily="34" charset="-122"/>
                <a:cs typeface="+mn-ea"/>
                <a:sym typeface="+mn-lt"/>
              </a:rPr>
              <a:t>]</a:t>
            </a:r>
            <a:r>
              <a:rPr lang="zh-TW" altLang="en-US" b="1" kern="0" dirty="0">
                <a:latin typeface="微软雅黑" panose="020B0503020204020204" pitchFamily="34" charset="-122"/>
                <a:ea typeface="微软雅黑" panose="020B0503020204020204" pitchFamily="34" charset="-122"/>
                <a:cs typeface="+mn-ea"/>
                <a:sym typeface="+mn-lt"/>
              </a:rPr>
              <a:t>：</a:t>
            </a:r>
            <a:r>
              <a:rPr lang="en-US" altLang="zh-TW" sz="1200" b="1" dirty="0">
                <a:solidFill>
                  <a:schemeClr val="accent3">
                    <a:lumMod val="50000"/>
                  </a:schemeClr>
                </a:solidFill>
                <a:latin typeface="新細明體" panose="02020500000000000000" pitchFamily="18" charset="-120"/>
                <a:ea typeface="+mn-ea"/>
                <a:sym typeface="Wingdings" panose="05000000000000000000" pitchFamily="2" charset="2"/>
              </a:rPr>
              <a:t></a:t>
            </a:r>
            <a:r>
              <a:rPr lang="zh-TW" altLang="en-US" b="1" kern="0" dirty="0">
                <a:latin typeface="微软雅黑" panose="020B0503020204020204" pitchFamily="34" charset="-122"/>
                <a:ea typeface="微软雅黑" panose="020B0503020204020204" pitchFamily="34" charset="-122"/>
                <a:cs typeface="+mn-ea"/>
                <a:sym typeface="+mn-lt"/>
              </a:rPr>
              <a:t>學生上傳</a:t>
            </a:r>
            <a:r>
              <a:rPr lang="en-US" altLang="zh-TW" sz="1200" b="0" i="0" u="none" strike="noStrike" kern="1200" baseline="0" dirty="0">
                <a:solidFill>
                  <a:schemeClr val="tx1"/>
                </a:solidFill>
                <a:latin typeface="+mn-lt"/>
                <a:ea typeface="+mn-ea"/>
                <a:cs typeface="+mn-cs"/>
                <a:sym typeface="Wingdings" panose="05000000000000000000" pitchFamily="2" charset="2"/>
              </a:rPr>
              <a:t></a:t>
            </a:r>
            <a:r>
              <a:rPr lang="en-US" altLang="zh-TW" sz="1200" b="1" dirty="0">
                <a:solidFill>
                  <a:schemeClr val="accent3">
                    <a:lumMod val="50000"/>
                  </a:schemeClr>
                </a:solidFill>
                <a:latin typeface="新細明體" panose="02020500000000000000" pitchFamily="18" charset="-120"/>
                <a:ea typeface="+mn-ea"/>
                <a:sym typeface="Wingdings" panose="05000000000000000000" pitchFamily="2" charset="2"/>
              </a:rPr>
              <a:t></a:t>
            </a:r>
            <a:r>
              <a:rPr lang="zh-TW" altLang="en-US" b="1" kern="0" dirty="0">
                <a:latin typeface="微软雅黑" panose="020B0503020204020204" pitchFamily="34" charset="-122"/>
                <a:ea typeface="微软雅黑" panose="020B0503020204020204" pitchFamily="34" charset="-122"/>
                <a:cs typeface="+mn-ea"/>
                <a:sym typeface="+mn-lt"/>
              </a:rPr>
              <a:t>教師認證</a:t>
            </a:r>
            <a:r>
              <a:rPr lang="en-US" altLang="zh-TW" sz="1200" b="0" i="0" u="none" strike="noStrike" kern="1200" baseline="0" dirty="0">
                <a:solidFill>
                  <a:schemeClr val="tx1"/>
                </a:solidFill>
                <a:latin typeface="+mn-lt"/>
                <a:ea typeface="+mn-ea"/>
                <a:cs typeface="+mn-cs"/>
                <a:sym typeface="Wingdings" panose="05000000000000000000" pitchFamily="2" charset="2"/>
              </a:rPr>
              <a:t></a:t>
            </a:r>
            <a:r>
              <a:rPr lang="en-US" altLang="zh-TW" sz="1200" b="1" dirty="0">
                <a:solidFill>
                  <a:schemeClr val="accent3">
                    <a:lumMod val="50000"/>
                  </a:schemeClr>
                </a:solidFill>
                <a:latin typeface="新細明體" panose="02020500000000000000" pitchFamily="18" charset="-120"/>
                <a:ea typeface="+mn-ea"/>
                <a:sym typeface="Wingdings" panose="05000000000000000000" pitchFamily="2" charset="2"/>
              </a:rPr>
              <a:t></a:t>
            </a:r>
            <a:r>
              <a:rPr lang="zh-TW" altLang="en-US" b="1" kern="0" dirty="0">
                <a:latin typeface="微软雅黑" panose="020B0503020204020204" pitchFamily="34" charset="-122"/>
                <a:ea typeface="微软雅黑" panose="020B0503020204020204" pitchFamily="34" charset="-122"/>
                <a:cs typeface="+mn-ea"/>
                <a:sym typeface="+mn-lt"/>
              </a:rPr>
              <a:t>學生勾選</a:t>
            </a:r>
            <a:r>
              <a:rPr lang="en-US" altLang="zh-TW" sz="1200" b="0" i="0" u="none" strike="noStrike" kern="1200" baseline="0" dirty="0">
                <a:solidFill>
                  <a:schemeClr val="tx1"/>
                </a:solidFill>
                <a:latin typeface="+mn-lt"/>
                <a:ea typeface="+mn-ea"/>
                <a:cs typeface="+mn-cs"/>
                <a:sym typeface="Wingdings" panose="05000000000000000000" pitchFamily="2" charset="2"/>
              </a:rPr>
              <a:t></a:t>
            </a:r>
            <a:r>
              <a:rPr lang="en-US" altLang="zh-TW" sz="1200" b="1" dirty="0">
                <a:solidFill>
                  <a:schemeClr val="accent3">
                    <a:lumMod val="50000"/>
                  </a:schemeClr>
                </a:solidFill>
                <a:latin typeface="新細明體" panose="02020500000000000000" pitchFamily="18" charset="-120"/>
                <a:ea typeface="+mn-ea"/>
                <a:sym typeface="Wingdings" panose="05000000000000000000" pitchFamily="2" charset="2"/>
              </a:rPr>
              <a:t></a:t>
            </a:r>
            <a:r>
              <a:rPr lang="zh-TW" altLang="en-US" sz="1200" b="1" dirty="0">
                <a:solidFill>
                  <a:schemeClr val="accent3">
                    <a:lumMod val="50000"/>
                  </a:schemeClr>
                </a:solidFill>
                <a:latin typeface="新細明體" panose="02020500000000000000" pitchFamily="18" charset="-120"/>
                <a:ea typeface="+mn-ea"/>
                <a:sym typeface="Wingdings" panose="05000000000000000000" pitchFamily="2" charset="2"/>
              </a:rPr>
              <a:t>學校提交</a:t>
            </a:r>
            <a:r>
              <a:rPr lang="zh-TW" altLang="en-US" sz="1200" b="1" kern="0" dirty="0">
                <a:solidFill>
                  <a:schemeClr val="tx1"/>
                </a:solidFill>
                <a:latin typeface="微软雅黑" panose="020B0503020204020204" pitchFamily="34" charset="-122"/>
                <a:ea typeface="微软雅黑" panose="020B0503020204020204" pitchFamily="34" charset="-122"/>
                <a:cs typeface="+mn-ea"/>
                <a:sym typeface="+mn-lt"/>
              </a:rPr>
              <a:t>，</a:t>
            </a:r>
            <a:r>
              <a:rPr lang="zh-TW" altLang="en-US" b="0" kern="0" dirty="0">
                <a:latin typeface="微软雅黑" panose="020B0503020204020204" pitchFamily="34" charset="-122"/>
                <a:ea typeface="微软雅黑" panose="020B0503020204020204" pitchFamily="34" charset="-122"/>
                <a:cs typeface="+mn-ea"/>
                <a:sym typeface="+mn-lt"/>
              </a:rPr>
              <a:t>作業順序</a:t>
            </a:r>
            <a:r>
              <a:rPr lang="zh-TW" altLang="en-US" sz="1200" b="0" kern="0" dirty="0">
                <a:solidFill>
                  <a:schemeClr val="tx1"/>
                </a:solidFill>
                <a:latin typeface="微软雅黑" panose="020B0503020204020204" pitchFamily="34" charset="-122"/>
                <a:ea typeface="微软雅黑" panose="020B0503020204020204" pitchFamily="34" charset="-122"/>
                <a:cs typeface="+mn-ea"/>
                <a:sym typeface="+mn-lt"/>
              </a:rPr>
              <a:t>詳細說明如下：</a:t>
            </a:r>
            <a:endParaRPr lang="en-US" altLang="zh-TW" sz="1200" b="0" kern="0" dirty="0">
              <a:solidFill>
                <a:schemeClr val="tx1"/>
              </a:solidFill>
              <a:latin typeface="微软雅黑" panose="020B0503020204020204" pitchFamily="34" charset="-122"/>
              <a:ea typeface="微软雅黑" panose="020B0503020204020204" pitchFamily="34" charset="-122"/>
              <a:cs typeface="+mn-ea"/>
              <a:sym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1" dirty="0">
                <a:solidFill>
                  <a:schemeClr val="accent3">
                    <a:lumMod val="50000"/>
                  </a:schemeClr>
                </a:solidFill>
                <a:latin typeface="新細明體" panose="02020500000000000000" pitchFamily="18" charset="-120"/>
                <a:ea typeface="+mn-ea"/>
                <a:sym typeface="Wingdings" panose="05000000000000000000" pitchFamily="2" charset="2"/>
              </a:rPr>
              <a:t> </a:t>
            </a:r>
            <a:r>
              <a:rPr lang="en-US" altLang="zh-TW" sz="1200" b="1" dirty="0">
                <a:solidFill>
                  <a:schemeClr val="accent3">
                    <a:lumMod val="50000"/>
                  </a:schemeClr>
                </a:solidFill>
                <a:latin typeface="新細明體" panose="02020500000000000000" pitchFamily="18" charset="-120"/>
                <a:ea typeface="+mn-ea"/>
                <a:sym typeface="Wingdings" panose="05000000000000000000" pitchFamily="2" charset="2"/>
              </a:rPr>
              <a:t></a:t>
            </a:r>
            <a:r>
              <a:rPr lang="zh-TW" altLang="en-US" b="1" kern="0" dirty="0">
                <a:latin typeface="微软雅黑" panose="020B0503020204020204" pitchFamily="34" charset="-122"/>
                <a:ea typeface="微软雅黑" panose="020B0503020204020204" pitchFamily="34" charset="-122"/>
                <a:cs typeface="+mn-ea"/>
                <a:sym typeface="+mn-lt"/>
              </a:rPr>
              <a:t>學生每學期</a:t>
            </a:r>
            <a:r>
              <a:rPr lang="zh-TW" altLang="en-US" b="0" kern="0" dirty="0">
                <a:latin typeface="微软雅黑" panose="020B0503020204020204" pitchFamily="34" charset="-122"/>
                <a:ea typeface="微软雅黑" panose="020B0503020204020204" pitchFamily="34" charset="-122"/>
                <a:cs typeface="+mn-ea"/>
                <a:sym typeface="+mn-lt"/>
              </a:rPr>
              <a:t>依學校規定時間</a:t>
            </a:r>
            <a:r>
              <a:rPr lang="zh-TW" altLang="en-US" b="1" kern="0" dirty="0">
                <a:latin typeface="微软雅黑" panose="020B0503020204020204" pitchFamily="34" charset="-122"/>
                <a:ea typeface="微软雅黑" panose="020B0503020204020204" pitchFamily="34" charset="-122"/>
                <a:cs typeface="+mn-ea"/>
                <a:sym typeface="+mn-lt"/>
              </a:rPr>
              <a:t>上傳課程學習成果</a:t>
            </a:r>
            <a:r>
              <a:rPr lang="zh-TW" altLang="en-US" b="0" kern="0" dirty="0">
                <a:latin typeface="微软雅黑" panose="020B0503020204020204" pitchFamily="34" charset="-122"/>
                <a:ea typeface="微软雅黑" panose="020B0503020204020204" pitchFamily="34" charset="-122"/>
                <a:cs typeface="+mn-ea"/>
                <a:sym typeface="+mn-lt"/>
              </a:rPr>
              <a:t>至</a:t>
            </a:r>
            <a:r>
              <a:rPr lang="zh-TW" altLang="en-US" b="0" dirty="0"/>
              <a:t>學校平臺</a:t>
            </a:r>
            <a:endParaRPr lang="en-US" altLang="zh-TW" b="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1" dirty="0">
                <a:solidFill>
                  <a:schemeClr val="accent3">
                    <a:lumMod val="50000"/>
                  </a:schemeClr>
                </a:solidFill>
                <a:latin typeface="新細明體" panose="02020500000000000000" pitchFamily="18" charset="-120"/>
                <a:ea typeface="+mn-ea"/>
                <a:sym typeface="Wingdings" panose="05000000000000000000" pitchFamily="2" charset="2"/>
              </a:rPr>
              <a:t> </a:t>
            </a:r>
            <a:r>
              <a:rPr lang="en-US" altLang="zh-TW" sz="1200" b="1" dirty="0">
                <a:solidFill>
                  <a:schemeClr val="accent3">
                    <a:lumMod val="50000"/>
                  </a:schemeClr>
                </a:solidFill>
                <a:latin typeface="新細明體" panose="02020500000000000000" pitchFamily="18" charset="-120"/>
                <a:ea typeface="+mn-ea"/>
                <a:sym typeface="Wingdings" panose="05000000000000000000" pitchFamily="2" charset="2"/>
              </a:rPr>
              <a:t></a:t>
            </a:r>
            <a:r>
              <a:rPr lang="zh-TW" altLang="en-US" sz="1200" b="0" dirty="0">
                <a:solidFill>
                  <a:schemeClr val="accent3">
                    <a:lumMod val="50000"/>
                  </a:schemeClr>
                </a:solidFill>
                <a:latin typeface="新細明體" panose="02020500000000000000" pitchFamily="18" charset="-120"/>
                <a:ea typeface="+mn-ea"/>
                <a:sym typeface="Wingdings" panose="05000000000000000000" pitchFamily="2" charset="2"/>
              </a:rPr>
              <a:t>學生上傳之</a:t>
            </a:r>
            <a:r>
              <a:rPr lang="zh-TW" altLang="en-US" b="0" kern="0" dirty="0">
                <a:latin typeface="微软雅黑" panose="020B0503020204020204" pitchFamily="34" charset="-122"/>
                <a:ea typeface="微软雅黑" panose="020B0503020204020204" pitchFamily="34" charset="-122"/>
                <a:cs typeface="+mn-ea"/>
                <a:sym typeface="+mn-lt"/>
              </a:rPr>
              <a:t>課程學習成果每學期</a:t>
            </a:r>
            <a:r>
              <a:rPr lang="zh-TW" altLang="en-US" b="1" dirty="0"/>
              <a:t>經任課教師認證</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1" dirty="0">
                <a:solidFill>
                  <a:schemeClr val="accent3">
                    <a:lumMod val="50000"/>
                  </a:schemeClr>
                </a:solidFill>
                <a:latin typeface="新細明體" panose="02020500000000000000" pitchFamily="18" charset="-120"/>
                <a:ea typeface="+mn-ea"/>
                <a:sym typeface="Wingdings" panose="05000000000000000000" pitchFamily="2" charset="2"/>
              </a:rPr>
              <a:t> </a:t>
            </a:r>
            <a:r>
              <a:rPr lang="en-US" altLang="zh-TW" sz="1200" b="1" dirty="0">
                <a:solidFill>
                  <a:schemeClr val="accent3">
                    <a:lumMod val="50000"/>
                  </a:schemeClr>
                </a:solidFill>
                <a:latin typeface="新細明體" panose="02020500000000000000" pitchFamily="18" charset="-120"/>
                <a:ea typeface="+mn-ea"/>
                <a:sym typeface="Wingdings" panose="05000000000000000000" pitchFamily="2" charset="2"/>
              </a:rPr>
              <a:t></a:t>
            </a:r>
            <a:r>
              <a:rPr lang="zh-TW" altLang="en-US" b="1" kern="0" dirty="0">
                <a:latin typeface="微软雅黑" panose="020B0503020204020204" pitchFamily="34" charset="-122"/>
                <a:ea typeface="微软雅黑" panose="020B0503020204020204" pitchFamily="34" charset="-122"/>
                <a:cs typeface="+mn-ea"/>
                <a:sym typeface="+mn-lt"/>
              </a:rPr>
              <a:t>學生</a:t>
            </a:r>
            <a:r>
              <a:rPr lang="zh-TW" altLang="en-US" sz="1200" b="1" dirty="0">
                <a:solidFill>
                  <a:schemeClr val="accent3">
                    <a:lumMod val="50000"/>
                  </a:schemeClr>
                </a:solidFill>
                <a:latin typeface="新細明體" panose="02020500000000000000" pitchFamily="18" charset="-120"/>
                <a:ea typeface="+mn-ea"/>
                <a:sym typeface="Wingdings" panose="05000000000000000000" pitchFamily="2" charset="2"/>
              </a:rPr>
              <a:t>每學年</a:t>
            </a:r>
            <a:r>
              <a:rPr lang="zh-TW" altLang="en-US" b="0" kern="0" dirty="0">
                <a:latin typeface="微软雅黑" panose="020B0503020204020204" pitchFamily="34" charset="-122"/>
                <a:ea typeface="微软雅黑" panose="020B0503020204020204" pitchFamily="34" charset="-122"/>
                <a:cs typeface="+mn-ea"/>
                <a:sym typeface="+mn-lt"/>
              </a:rPr>
              <a:t>依學校規定時間自</a:t>
            </a:r>
            <a:r>
              <a:rPr lang="zh-TW" altLang="en-US" sz="1200" b="0" kern="1200" dirty="0">
                <a:solidFill>
                  <a:srgbClr val="3333FF"/>
                </a:solidFill>
                <a:latin typeface="Times New Roman" panose="02020603050405020304" pitchFamily="18" charset="0"/>
                <a:ea typeface="微軟正黑體" panose="020B0604030504040204" pitchFamily="34" charset="-120"/>
                <a:cs typeface="+mn-cs"/>
              </a:rPr>
              <a:t>學校平</a:t>
            </a:r>
            <a:r>
              <a:rPr lang="zh-TW" altLang="en-US" sz="1200" b="0" kern="1200" spc="-50" baseline="0" dirty="0">
                <a:solidFill>
                  <a:srgbClr val="3333FF"/>
                </a:solidFill>
                <a:latin typeface="Times New Roman" panose="02020603050405020304" pitchFamily="18" charset="0"/>
                <a:ea typeface="微軟正黑體" panose="020B0604030504040204" pitchFamily="34" charset="-120"/>
                <a:cs typeface="+mn-cs"/>
              </a:rPr>
              <a:t>臺</a:t>
            </a:r>
            <a:r>
              <a:rPr lang="zh-TW" altLang="zh-TW" sz="1200" b="1" kern="1200" dirty="0">
                <a:solidFill>
                  <a:srgbClr val="3333FF"/>
                </a:solidFill>
                <a:latin typeface="Times New Roman" panose="02020603050405020304" pitchFamily="18" charset="0"/>
                <a:ea typeface="微軟正黑體" panose="020B0604030504040204" pitchFamily="34" charset="-120"/>
                <a:cs typeface="+mn-cs"/>
              </a:rPr>
              <a:t>勾選至多</a:t>
            </a:r>
            <a:r>
              <a:rPr lang="en-US" altLang="zh-TW" sz="1200" b="1" kern="1200" dirty="0">
                <a:solidFill>
                  <a:srgbClr val="FF0000"/>
                </a:solidFill>
                <a:latin typeface="Times New Roman" panose="02020603050405020304" pitchFamily="18" charset="0"/>
                <a:ea typeface="微軟正黑體" panose="020B0604030504040204" pitchFamily="34" charset="-120"/>
                <a:cs typeface="+mn-cs"/>
              </a:rPr>
              <a:t>6</a:t>
            </a:r>
            <a:r>
              <a:rPr lang="zh-TW" altLang="zh-TW" sz="1200" b="1" kern="1200" dirty="0">
                <a:solidFill>
                  <a:srgbClr val="FF0000"/>
                </a:solidFill>
                <a:latin typeface="Times New Roman" panose="02020603050405020304" pitchFamily="18" charset="0"/>
                <a:ea typeface="微軟正黑體" panose="020B0604030504040204" pitchFamily="34" charset="-120"/>
                <a:cs typeface="+mn-cs"/>
              </a:rPr>
              <a:t>件</a:t>
            </a:r>
            <a:r>
              <a:rPr lang="zh-TW" altLang="en-US" sz="1200" b="1" kern="1200" dirty="0">
                <a:solidFill>
                  <a:srgbClr val="3333FF"/>
                </a:solidFill>
                <a:latin typeface="Times New Roman" panose="02020603050405020304" pitchFamily="18" charset="0"/>
                <a:ea typeface="微軟正黑體" panose="020B0604030504040204" pitchFamily="34" charset="-120"/>
                <a:cs typeface="+mn-cs"/>
              </a:rPr>
              <a:t>課程學習成果</a:t>
            </a:r>
            <a:r>
              <a:rPr lang="en-US" altLang="zh-TW" sz="1200" b="0" kern="1200" dirty="0">
                <a:solidFill>
                  <a:srgbClr val="3333FF"/>
                </a:solidFill>
                <a:latin typeface="Times New Roman" panose="02020603050405020304" pitchFamily="18" charset="0"/>
                <a:ea typeface="微軟正黑體" panose="020B0604030504040204" pitchFamily="34" charset="-120"/>
                <a:cs typeface="+mn-cs"/>
              </a:rPr>
              <a:t>(</a:t>
            </a:r>
            <a:r>
              <a:rPr lang="zh-TW" altLang="en-US" sz="1200" b="0" kern="1200" spc="-50" baseline="0" dirty="0">
                <a:solidFill>
                  <a:srgbClr val="3333FF"/>
                </a:solidFill>
                <a:latin typeface="Times New Roman" panose="02020603050405020304" pitchFamily="18" charset="0"/>
                <a:ea typeface="微軟正黑體" panose="020B0604030504040204" pitchFamily="34" charset="-120"/>
                <a:cs typeface="+mn-cs"/>
              </a:rPr>
              <a:t>已</a:t>
            </a:r>
            <a:r>
              <a:rPr lang="zh-TW" altLang="en-US" sz="1200" b="0" kern="1200" dirty="0">
                <a:solidFill>
                  <a:srgbClr val="3333FF"/>
                </a:solidFill>
                <a:latin typeface="Times New Roman" panose="02020603050405020304" pitchFamily="18" charset="0"/>
                <a:ea typeface="微軟正黑體" panose="020B0604030504040204" pitchFamily="34" charset="-120"/>
                <a:cs typeface="+mn-cs"/>
              </a:rPr>
              <a:t>上傳且經</a:t>
            </a:r>
            <a:r>
              <a:rPr lang="zh-TW" altLang="en-US" dirty="0"/>
              <a:t>任課</a:t>
            </a:r>
            <a:r>
              <a:rPr lang="zh-TW" altLang="en-US" sz="1200" b="0" kern="1200" dirty="0">
                <a:solidFill>
                  <a:srgbClr val="3333FF"/>
                </a:solidFill>
                <a:latin typeface="Times New Roman" panose="02020603050405020304" pitchFamily="18" charset="0"/>
                <a:ea typeface="微軟正黑體" panose="020B0604030504040204" pitchFamily="34" charset="-120"/>
                <a:cs typeface="+mn-cs"/>
              </a:rPr>
              <a:t>教師認證</a:t>
            </a:r>
            <a:r>
              <a:rPr lang="en-US" altLang="zh-TW" sz="1200" b="0" kern="1200" dirty="0">
                <a:solidFill>
                  <a:srgbClr val="3333FF"/>
                </a:solidFill>
                <a:latin typeface="Times New Roman" panose="02020603050405020304" pitchFamily="18" charset="0"/>
                <a:ea typeface="微軟正黑體" panose="020B0604030504040204" pitchFamily="34" charset="-120"/>
                <a:cs typeface="+mn-cs"/>
              </a:rPr>
              <a:t>)</a:t>
            </a:r>
            <a:endParaRPr lang="en-US" altLang="zh-TW" sz="1200" b="0" kern="1200" dirty="0">
              <a:solidFill>
                <a:srgbClr val="3333FF"/>
              </a:solidFill>
              <a:latin typeface="微軟正黑體" panose="020B0604030504040204" pitchFamily="34" charset="-120"/>
              <a:ea typeface="微軟正黑體" panose="020B0604030504040204" pitchFamily="34"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1" dirty="0">
                <a:solidFill>
                  <a:schemeClr val="accent3">
                    <a:lumMod val="50000"/>
                  </a:schemeClr>
                </a:solidFill>
                <a:latin typeface="新細明體" panose="02020500000000000000" pitchFamily="18" charset="-120"/>
                <a:ea typeface="+mn-ea"/>
                <a:sym typeface="Wingdings" panose="05000000000000000000" pitchFamily="2" charset="2"/>
              </a:rPr>
              <a:t> </a:t>
            </a:r>
            <a:r>
              <a:rPr lang="en-US" altLang="zh-TW" sz="1200" b="1" dirty="0">
                <a:solidFill>
                  <a:schemeClr val="accent3">
                    <a:lumMod val="50000"/>
                  </a:schemeClr>
                </a:solidFill>
                <a:latin typeface="新細明體" panose="02020500000000000000" pitchFamily="18" charset="-120"/>
                <a:ea typeface="+mn-ea"/>
                <a:sym typeface="Wingdings" panose="05000000000000000000" pitchFamily="2" charset="2"/>
              </a:rPr>
              <a:t></a:t>
            </a:r>
            <a:r>
              <a:rPr lang="zh-TW" altLang="en-US" sz="1200" b="1" dirty="0">
                <a:solidFill>
                  <a:srgbClr val="3333FF"/>
                </a:solidFill>
                <a:latin typeface="微軟正黑體" panose="020B0604030504040204" pitchFamily="34" charset="-120"/>
                <a:ea typeface="微軟正黑體" panose="020B0604030504040204" pitchFamily="34" charset="-120"/>
              </a:rPr>
              <a:t>學</a:t>
            </a:r>
            <a:r>
              <a:rPr lang="zh-TW" altLang="en-US" sz="1200" b="1" dirty="0">
                <a:solidFill>
                  <a:srgbClr val="3333FF"/>
                </a:solidFill>
                <a:latin typeface="Times New Roman" panose="02020603050405020304" pitchFamily="18" charset="0"/>
                <a:ea typeface="微軟正黑體" panose="020B0604030504040204" pitchFamily="34" charset="-120"/>
              </a:rPr>
              <a:t>校</a:t>
            </a:r>
            <a:r>
              <a:rPr lang="zh-TW" altLang="zh-TW" sz="1200" b="1" kern="1200" dirty="0">
                <a:solidFill>
                  <a:schemeClr val="accent1"/>
                </a:solidFill>
                <a:latin typeface="Times New Roman" panose="02020603050405020304" pitchFamily="18" charset="0"/>
                <a:ea typeface="微軟正黑體" panose="020B0604030504040204" pitchFamily="34" charset="-120"/>
                <a:cs typeface="+mn-cs"/>
              </a:rPr>
              <a:t>提交</a:t>
            </a:r>
            <a:r>
              <a:rPr lang="zh-TW" altLang="en-US" sz="1200" b="0" dirty="0">
                <a:solidFill>
                  <a:schemeClr val="accent3">
                    <a:lumMod val="50000"/>
                  </a:schemeClr>
                </a:solidFill>
                <a:latin typeface="新細明體" panose="02020500000000000000" pitchFamily="18" charset="-120"/>
                <a:ea typeface="+mn-ea"/>
                <a:sym typeface="Wingdings" panose="05000000000000000000" pitchFamily="2" charset="2"/>
              </a:rPr>
              <a:t>學生勾選之</a:t>
            </a:r>
            <a:r>
              <a:rPr lang="zh-TW" altLang="en-US" b="0" kern="0" dirty="0">
                <a:latin typeface="微软雅黑" panose="020B0503020204020204" pitchFamily="34" charset="-122"/>
                <a:ea typeface="微软雅黑" panose="020B0503020204020204" pitchFamily="34" charset="-122"/>
                <a:cs typeface="+mn-ea"/>
                <a:sym typeface="+mn-lt"/>
              </a:rPr>
              <a:t>課程學習成果</a:t>
            </a:r>
            <a:endParaRPr lang="en-US" altLang="zh-TW" b="0" kern="0" dirty="0">
              <a:latin typeface="微软雅黑" panose="020B0503020204020204" pitchFamily="34" charset="-122"/>
              <a:ea typeface="微软雅黑" panose="020B0503020204020204" pitchFamily="34" charset="-122"/>
              <a:cs typeface="+mn-ea"/>
              <a:sym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b="1" dirty="0"/>
          </a:p>
          <a:p>
            <a:r>
              <a:rPr lang="en-US" altLang="zh-TW" sz="1200" b="1" kern="0" dirty="0">
                <a:solidFill>
                  <a:schemeClr val="accent1"/>
                </a:solidFill>
                <a:latin typeface="微軟正黑體" panose="020B0604030504040204" pitchFamily="34" charset="-120"/>
                <a:ea typeface="微軟正黑體" panose="020B0604030504040204" pitchFamily="34" charset="-120"/>
                <a:cs typeface="+mn-ea"/>
                <a:sym typeface="+mn-lt"/>
              </a:rPr>
              <a:t>【</a:t>
            </a:r>
            <a:r>
              <a:rPr lang="zh-TW" altLang="en-US" sz="1200" b="1" kern="0" dirty="0">
                <a:solidFill>
                  <a:schemeClr val="accent1"/>
                </a:solidFill>
                <a:latin typeface="微軟正黑體" panose="020B0604030504040204" pitchFamily="34" charset="-120"/>
                <a:ea typeface="微軟正黑體" panose="020B0604030504040204" pitchFamily="34" charset="-120"/>
                <a:cs typeface="+mn-ea"/>
                <a:sym typeface="+mn-lt"/>
              </a:rPr>
              <a:t>註</a:t>
            </a:r>
            <a:r>
              <a:rPr lang="en-US" altLang="zh-TW" sz="1200" b="1" kern="0" dirty="0">
                <a:solidFill>
                  <a:schemeClr val="accent1"/>
                </a:solidFill>
                <a:latin typeface="微軟正黑體" panose="020B0604030504040204" pitchFamily="34" charset="-120"/>
                <a:ea typeface="微軟正黑體" panose="020B0604030504040204" pitchFamily="34" charset="-120"/>
                <a:cs typeface="+mn-ea"/>
                <a:sym typeface="+mn-lt"/>
              </a:rPr>
              <a:t>】</a:t>
            </a:r>
            <a:r>
              <a:rPr lang="zh-TW" altLang="en-US" b="1" u="none" dirty="0"/>
              <a:t>學習歷程學校平臺之架構形式：</a:t>
            </a:r>
            <a:endParaRPr lang="en-US" altLang="zh-TW" b="1" u="none" dirty="0"/>
          </a:p>
          <a:p>
            <a:r>
              <a:rPr lang="en-US" altLang="zh-TW" dirty="0"/>
              <a:t>1.</a:t>
            </a:r>
            <a:r>
              <a:rPr lang="zh-TW" altLang="en-US" dirty="0"/>
              <a:t>原校務行政系統</a:t>
            </a:r>
            <a:r>
              <a:rPr lang="en-US" altLang="zh-TW" dirty="0"/>
              <a:t>+</a:t>
            </a:r>
            <a:r>
              <a:rPr lang="zh-TW" altLang="en-US" dirty="0"/>
              <a:t>各主管機關</a:t>
            </a:r>
            <a:r>
              <a:rPr lang="en-US" altLang="zh-TW" dirty="0"/>
              <a:t>(</a:t>
            </a:r>
            <a:r>
              <a:rPr lang="zh-TW" altLang="en-US" dirty="0"/>
              <a:t>公版</a:t>
            </a:r>
            <a:r>
              <a:rPr lang="en-US" altLang="zh-TW" dirty="0"/>
              <a:t>)</a:t>
            </a:r>
            <a:r>
              <a:rPr lang="zh-TW" altLang="en-US" dirty="0"/>
              <a:t>校內學生學習歷程紀錄模組</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2.</a:t>
            </a:r>
            <a:r>
              <a:rPr lang="zh-TW" altLang="en-US" dirty="0"/>
              <a:t>台北市、高雄市：公版校務行政系統</a:t>
            </a:r>
            <a:r>
              <a:rPr lang="en-US" altLang="zh-TW" dirty="0"/>
              <a:t>+</a:t>
            </a:r>
            <a:r>
              <a:rPr lang="zh-TW" altLang="en-US" dirty="0"/>
              <a:t>公版學生校內學習歷程紀錄模組</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3.</a:t>
            </a:r>
            <a:r>
              <a:rPr lang="zh-TW" altLang="en-US" dirty="0"/>
              <a:t>北科大公版校務行政系統</a:t>
            </a:r>
            <a:r>
              <a:rPr lang="en-US" altLang="zh-TW" dirty="0"/>
              <a:t>(</a:t>
            </a:r>
            <a:r>
              <a:rPr lang="zh-TW" altLang="en-US" dirty="0"/>
              <a:t>含紀錄模組</a:t>
            </a:r>
            <a:r>
              <a:rPr lang="en-US" altLang="zh-TW"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4.</a:t>
            </a:r>
            <a:r>
              <a:rPr lang="zh-TW" altLang="en-US" dirty="0"/>
              <a:t>原校務行政系統</a:t>
            </a:r>
            <a:r>
              <a:rPr lang="en-US" altLang="zh-TW" dirty="0"/>
              <a:t>+</a:t>
            </a:r>
            <a:r>
              <a:rPr lang="zh-TW" altLang="en-US" dirty="0"/>
              <a:t>學校自行購置</a:t>
            </a:r>
            <a:r>
              <a:rPr lang="en-US" altLang="zh-TW" dirty="0"/>
              <a:t>(</a:t>
            </a:r>
            <a:r>
              <a:rPr lang="zh-TW" altLang="en-US" dirty="0"/>
              <a:t>建置</a:t>
            </a:r>
            <a:r>
              <a:rPr lang="en-US" altLang="zh-TW" dirty="0"/>
              <a:t>)</a:t>
            </a:r>
            <a:r>
              <a:rPr lang="zh-TW" altLang="en-US" dirty="0"/>
              <a:t>學生學習歷程紀錄模組</a:t>
            </a:r>
            <a:endParaRPr lang="en-US" altLang="zh-TW" dirty="0"/>
          </a:p>
        </p:txBody>
      </p:sp>
      <p:sp>
        <p:nvSpPr>
          <p:cNvPr id="4" name="投影片編號版面配置區 3"/>
          <p:cNvSpPr>
            <a:spLocks noGrp="1"/>
          </p:cNvSpPr>
          <p:nvPr>
            <p:ph type="sldNum" sz="quarter" idx="10"/>
          </p:nvPr>
        </p:nvSpPr>
        <p:spPr/>
        <p:txBody>
          <a:bodyPr/>
          <a:lstStyle/>
          <a:p>
            <a:fld id="{66CC3DA9-9555-4405-849B-B6E6D880F5BA}" type="slidenum">
              <a:rPr lang="zh-CN" altLang="en-US" smtClean="0"/>
              <a:pPr/>
              <a:t>7</a:t>
            </a:fld>
            <a:endParaRPr lang="zh-CN" altLang="en-US"/>
          </a:p>
        </p:txBody>
      </p:sp>
    </p:spTree>
    <p:extLst>
      <p:ext uri="{BB962C8B-B14F-4D97-AF65-F5344CB8AC3E}">
        <p14:creationId xmlns:p14="http://schemas.microsoft.com/office/powerpoint/2010/main" val="2573040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學習歷程檔案跨系統介接的架構與流程：</a:t>
            </a:r>
            <a:endParaRPr lang="en-US" altLang="zh-TW" dirty="0"/>
          </a:p>
          <a:p>
            <a:r>
              <a:rPr lang="en-US" altLang="zh-TW" dirty="0"/>
              <a:t>1.</a:t>
            </a:r>
            <a:r>
              <a:rPr lang="zh-TW" altLang="en-US" dirty="0"/>
              <a:t>課程計畫平臺：將全國各</a:t>
            </a:r>
            <a:r>
              <a:rPr lang="zh-TW" altLang="zh-TW" sz="1200" kern="1200" dirty="0">
                <a:solidFill>
                  <a:schemeClr val="tx1"/>
                </a:solidFill>
                <a:effectLst/>
                <a:latin typeface="+mn-lt"/>
                <a:ea typeface="+mn-ea"/>
                <a:cs typeface="+mn-cs"/>
              </a:rPr>
              <a:t>學校報經各該主管機關備查之課程計畫</a:t>
            </a:r>
            <a:r>
              <a:rPr lang="zh-TW" altLang="en-US" sz="1200" kern="1200" dirty="0">
                <a:solidFill>
                  <a:schemeClr val="tx1"/>
                </a:solidFill>
                <a:effectLst/>
                <a:latin typeface="+mn-lt"/>
                <a:ea typeface="+mn-ea"/>
                <a:cs typeface="+mn-cs"/>
              </a:rPr>
              <a:t>交換資料</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教學科目、開設學期及學分數</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，以課程代碼為索引，介接至中央資料庫。並提供各校下載該校備查通過之課程交換資料，可匯入校務行政系統完成開課作業，以利進行排課</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選課作業，並同步至校內紀錄模組。</a:t>
            </a:r>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2.</a:t>
            </a:r>
            <a:r>
              <a:rPr lang="zh-TW" altLang="en-US" dirty="0"/>
              <a:t>學習歷程</a:t>
            </a:r>
            <a:r>
              <a:rPr lang="zh-TW" altLang="zh-TW" sz="1200" kern="1200" dirty="0">
                <a:solidFill>
                  <a:schemeClr val="tx1"/>
                </a:solidFill>
                <a:effectLst/>
                <a:latin typeface="+mn-lt"/>
                <a:ea typeface="+mn-ea"/>
                <a:cs typeface="+mn-cs"/>
              </a:rPr>
              <a:t>學校</a:t>
            </a:r>
            <a:r>
              <a:rPr lang="zh-TW" altLang="en-US" dirty="0"/>
              <a:t>平臺：包含</a:t>
            </a:r>
            <a:r>
              <a:rPr lang="zh-TW" altLang="en-US" sz="1200" kern="1200" dirty="0">
                <a:solidFill>
                  <a:schemeClr val="tx1"/>
                </a:solidFill>
                <a:effectLst/>
                <a:latin typeface="+mn-lt"/>
                <a:ea typeface="+mn-ea"/>
                <a:cs typeface="+mn-cs"/>
              </a:rPr>
              <a:t>校務行政系統、校內紀錄模組之組合架構，</a:t>
            </a:r>
            <a:br>
              <a:rPr lang="en-US" altLang="zh-TW" sz="1200" kern="1200" dirty="0">
                <a:solidFill>
                  <a:schemeClr val="tx1"/>
                </a:solidFill>
                <a:effectLst/>
                <a:latin typeface="+mn-lt"/>
                <a:ea typeface="+mn-ea"/>
                <a:cs typeface="+mn-cs"/>
              </a:rPr>
            </a:br>
            <a:r>
              <a:rPr lang="zh-TW" altLang="en-US" sz="1200" kern="1200" dirty="0">
                <a:solidFill>
                  <a:schemeClr val="tx1"/>
                </a:solidFill>
                <a:effectLst/>
                <a:latin typeface="+mn-lt"/>
                <a:ea typeface="+mn-ea"/>
                <a:cs typeface="+mn-cs"/>
              </a:rPr>
              <a:t>   </a:t>
            </a:r>
            <a:r>
              <a:rPr lang="en-US" altLang="zh-TW" sz="1400" b="0" dirty="0">
                <a:solidFill>
                  <a:schemeClr val="accent3">
                    <a:lumMod val="50000"/>
                  </a:schemeClr>
                </a:solidFill>
                <a:latin typeface="新細明體" panose="02020500000000000000" pitchFamily="18" charset="-120"/>
                <a:ea typeface="+mn-ea"/>
                <a:sym typeface="Wingdings" panose="05000000000000000000" pitchFamily="2" charset="2"/>
              </a:rPr>
              <a:t></a:t>
            </a:r>
            <a:r>
              <a:rPr lang="zh-TW" altLang="en-US" sz="1200" b="1" kern="1200" dirty="0">
                <a:solidFill>
                  <a:schemeClr val="tx1"/>
                </a:solidFill>
                <a:effectLst/>
                <a:latin typeface="+mn-lt"/>
                <a:ea typeface="+mn-ea"/>
                <a:cs typeface="+mn-cs"/>
              </a:rPr>
              <a:t>成績名冊</a:t>
            </a:r>
            <a:r>
              <a:rPr lang="en-US" altLang="zh-TW" sz="1200" b="1" kern="1200" dirty="0">
                <a:solidFill>
                  <a:schemeClr val="tx1"/>
                </a:solidFill>
                <a:effectLst/>
                <a:latin typeface="+mn-lt"/>
                <a:ea typeface="+mn-ea"/>
                <a:cs typeface="+mn-cs"/>
              </a:rPr>
              <a:t>(</a:t>
            </a:r>
            <a:r>
              <a:rPr lang="zh-TW" altLang="en-US" b="1" dirty="0">
                <a:latin typeface="微軟正黑體" panose="020B0604030504040204" pitchFamily="34" charset="-120"/>
                <a:ea typeface="微軟正黑體" panose="020B0604030504040204" pitchFamily="34" charset="-120"/>
              </a:rPr>
              <a:t>基本資料、修課紀錄</a:t>
            </a:r>
            <a:r>
              <a:rPr lang="en-US" altLang="zh-TW" sz="1200" b="1" kern="1200" dirty="0">
                <a:solidFill>
                  <a:schemeClr val="tx1"/>
                </a:solidFill>
                <a:effectLst/>
                <a:latin typeface="+mn-lt"/>
                <a:ea typeface="+mn-ea"/>
                <a:cs typeface="+mn-cs"/>
              </a:rPr>
              <a:t>)</a:t>
            </a:r>
            <a:r>
              <a:rPr lang="zh-TW" altLang="en-US" sz="1200" b="1" kern="1200" dirty="0">
                <a:solidFill>
                  <a:schemeClr val="tx1"/>
                </a:solidFill>
                <a:effectLst/>
                <a:latin typeface="+mn-lt"/>
                <a:ea typeface="+mn-ea"/>
                <a:cs typeface="+mn-cs"/>
              </a:rPr>
              <a:t>每學期提交</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維持自</a:t>
            </a:r>
            <a:r>
              <a:rPr lang="en-US" altLang="zh-TW" sz="1200" kern="1200" dirty="0">
                <a:solidFill>
                  <a:schemeClr val="tx1"/>
                </a:solidFill>
                <a:effectLst/>
                <a:latin typeface="+mn-lt"/>
                <a:ea typeface="+mn-ea"/>
                <a:cs typeface="+mn-cs"/>
              </a:rPr>
              <a:t>104</a:t>
            </a:r>
            <a:r>
              <a:rPr lang="zh-TW" altLang="en-US" sz="1200" kern="1200" dirty="0">
                <a:solidFill>
                  <a:schemeClr val="tx1"/>
                </a:solidFill>
                <a:effectLst/>
                <a:latin typeface="+mn-lt"/>
                <a:ea typeface="+mn-ea"/>
                <a:cs typeface="+mn-cs"/>
              </a:rPr>
              <a:t>學年度起之作業模式</a:t>
            </a:r>
            <a:r>
              <a:rPr lang="en-US" altLang="zh-TW" sz="1200" kern="1200" dirty="0">
                <a:solidFill>
                  <a:schemeClr val="tx1"/>
                </a:solidFill>
                <a:effectLst/>
                <a:latin typeface="+mn-lt"/>
                <a:ea typeface="+mn-ea"/>
                <a:cs typeface="+mn-cs"/>
              </a:rPr>
              <a:t>)</a:t>
            </a:r>
            <a:br>
              <a:rPr lang="en-US" altLang="zh-TW" sz="1200" kern="1200" dirty="0">
                <a:solidFill>
                  <a:schemeClr val="tx1"/>
                </a:solidFill>
                <a:effectLst/>
                <a:latin typeface="+mn-lt"/>
                <a:ea typeface="+mn-ea"/>
                <a:cs typeface="+mn-cs"/>
              </a:rPr>
            </a:br>
            <a:r>
              <a:rPr lang="zh-TW" altLang="en-US" sz="1200" kern="1200" dirty="0">
                <a:solidFill>
                  <a:schemeClr val="tx1"/>
                </a:solidFill>
                <a:effectLst/>
                <a:latin typeface="+mn-lt"/>
                <a:ea typeface="+mn-ea"/>
                <a:cs typeface="+mn-cs"/>
              </a:rPr>
              <a:t>   </a:t>
            </a:r>
            <a:r>
              <a:rPr lang="en-US" altLang="zh-TW" sz="1200" b="0" dirty="0">
                <a:solidFill>
                  <a:schemeClr val="accent3">
                    <a:lumMod val="50000"/>
                  </a:schemeClr>
                </a:solidFill>
                <a:latin typeface="新細明體" panose="02020500000000000000" pitchFamily="18" charset="-120"/>
                <a:ea typeface="+mn-ea"/>
                <a:sym typeface="Wingdings" panose="05000000000000000000" pitchFamily="2" charset="2"/>
              </a:rPr>
              <a:t></a:t>
            </a:r>
            <a:r>
              <a:rPr lang="zh-TW" altLang="en-US" sz="1200" b="1" kern="1200" dirty="0">
                <a:solidFill>
                  <a:schemeClr val="tx1"/>
                </a:solidFill>
                <a:effectLst/>
                <a:latin typeface="+mn-lt"/>
                <a:ea typeface="+mn-ea"/>
                <a:cs typeface="+mn-cs"/>
              </a:rPr>
              <a:t>非學業表現</a:t>
            </a:r>
            <a:r>
              <a:rPr lang="en-US" altLang="zh-TW" sz="1200" b="1" kern="1200" dirty="0">
                <a:solidFill>
                  <a:schemeClr val="tx1"/>
                </a:solidFill>
                <a:effectLst/>
                <a:latin typeface="+mn-lt"/>
                <a:ea typeface="+mn-ea"/>
                <a:cs typeface="+mn-cs"/>
              </a:rPr>
              <a:t>(</a:t>
            </a:r>
            <a:r>
              <a:rPr lang="zh-TW" altLang="en-US" b="1" kern="0" dirty="0">
                <a:latin typeface="微软雅黑" panose="020B0503020204020204" pitchFamily="34" charset="-122"/>
                <a:ea typeface="微软雅黑" panose="020B0503020204020204" pitchFamily="34" charset="-122"/>
                <a:cs typeface="+mn-ea"/>
                <a:sym typeface="+mn-lt"/>
              </a:rPr>
              <a:t>課程學習成果、多元表現</a:t>
            </a:r>
            <a:r>
              <a:rPr lang="en-US" altLang="zh-TW" sz="1200" b="1" kern="1200" dirty="0">
                <a:solidFill>
                  <a:schemeClr val="tx1"/>
                </a:solidFill>
                <a:effectLst/>
                <a:latin typeface="+mn-lt"/>
                <a:ea typeface="+mn-ea"/>
                <a:cs typeface="+mn-cs"/>
              </a:rPr>
              <a:t>)</a:t>
            </a:r>
            <a:r>
              <a:rPr lang="zh-TW" altLang="en-US" sz="1200" b="1" kern="1200" dirty="0">
                <a:solidFill>
                  <a:schemeClr val="tx1"/>
                </a:solidFill>
                <a:effectLst/>
                <a:latin typeface="+mn-lt"/>
                <a:ea typeface="+mn-ea"/>
                <a:cs typeface="+mn-cs"/>
              </a:rPr>
              <a:t>每學年提交</a:t>
            </a:r>
            <a:r>
              <a:rPr lang="zh-TW" altLang="en-US" sz="1200" b="0" kern="1200" dirty="0">
                <a:solidFill>
                  <a:schemeClr val="tx1"/>
                </a:solidFill>
                <a:effectLst/>
                <a:latin typeface="+mn-lt"/>
                <a:ea typeface="+mn-ea"/>
                <a:cs typeface="+mn-cs"/>
              </a:rPr>
              <a:t>。</a:t>
            </a:r>
            <a:endParaRPr lang="en-US" altLang="zh-TW"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kern="1200" dirty="0">
                <a:solidFill>
                  <a:schemeClr val="tx1"/>
                </a:solidFill>
                <a:effectLst/>
                <a:latin typeface="+mn-lt"/>
                <a:ea typeface="+mn-ea"/>
                <a:cs typeface="+mn-cs"/>
              </a:rPr>
              <a:t>3.</a:t>
            </a:r>
            <a:r>
              <a:rPr lang="zh-TW" altLang="en-US" dirty="0"/>
              <a:t>學習歷程</a:t>
            </a:r>
            <a:r>
              <a:rPr lang="zh-TW" altLang="en-US" sz="1200" b="0" kern="1200" dirty="0">
                <a:solidFill>
                  <a:schemeClr val="tx1"/>
                </a:solidFill>
                <a:effectLst/>
                <a:latin typeface="+mn-lt"/>
                <a:ea typeface="+mn-ea"/>
                <a:cs typeface="+mn-cs"/>
              </a:rPr>
              <a:t>中央資料庫：介接</a:t>
            </a:r>
            <a:r>
              <a:rPr lang="zh-TW" altLang="en-US" b="0" dirty="0"/>
              <a:t>學習歷程資料至</a:t>
            </a:r>
            <a:r>
              <a:rPr lang="zh-TW" altLang="en-US"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大學校院招生報名平臺</a:t>
            </a:r>
            <a:r>
              <a:rPr lang="zh-TW" altLang="en-US" sz="1200" b="0" dirty="0">
                <a:effectLst/>
                <a:latin typeface="+mn-lt"/>
                <a:ea typeface="+mn-ea"/>
              </a:rPr>
              <a:t>，經由學生</a:t>
            </a:r>
            <a:r>
              <a:rPr lang="zh-TW" altLang="en-US" b="0" dirty="0"/>
              <a:t>至</a:t>
            </a:r>
            <a:r>
              <a:rPr lang="zh-TW" altLang="en-US"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大學校院招生報名平臺勾選資料後，釋出學生所勾選資料作為備審資料給選填志願之大學校系。</a:t>
            </a:r>
            <a:endParaRPr lang="en-US" altLang="zh-TW"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66CC3DA9-9555-4405-849B-B6E6D880F5BA}" type="slidenum">
              <a:rPr lang="zh-CN" altLang="en-US" smtClean="0"/>
              <a:pPr/>
              <a:t>8</a:t>
            </a:fld>
            <a:endParaRPr lang="zh-CN" altLang="en-US"/>
          </a:p>
        </p:txBody>
      </p:sp>
    </p:spTree>
    <p:extLst>
      <p:ext uri="{BB962C8B-B14F-4D97-AF65-F5344CB8AC3E}">
        <p14:creationId xmlns:p14="http://schemas.microsoft.com/office/powerpoint/2010/main" val="2102764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1" kern="1200" dirty="0">
                <a:solidFill>
                  <a:schemeClr val="tx1"/>
                </a:solidFill>
                <a:latin typeface="+mn-lt"/>
                <a:ea typeface="+mn-ea"/>
                <a:cs typeface="+mn-cs"/>
              </a:rPr>
              <a:t>學習歷程檔案系統運作流程的細節</a:t>
            </a:r>
          </a:p>
          <a:p>
            <a:r>
              <a:rPr lang="zh-TW" altLang="en-US" dirty="0"/>
              <a:t>請依編號順序介紹：</a:t>
            </a:r>
            <a:endParaRPr lang="en-US" altLang="zh-TW" dirty="0"/>
          </a:p>
          <a:p>
            <a:r>
              <a:rPr lang="en-US" altLang="zh-TW" dirty="0"/>
              <a:t>1.</a:t>
            </a:r>
            <a:r>
              <a:rPr lang="zh-TW" altLang="en-US" dirty="0"/>
              <a:t>課程計畫平臺：</a:t>
            </a:r>
            <a:r>
              <a:rPr lang="zh-TW" altLang="zh-TW" sz="1200" kern="1200" dirty="0">
                <a:solidFill>
                  <a:schemeClr val="tx1"/>
                </a:solidFill>
                <a:effectLst/>
                <a:latin typeface="+mn-lt"/>
                <a:ea typeface="+mn-ea"/>
                <a:cs typeface="+mn-cs"/>
              </a:rPr>
              <a:t>課程計畫</a:t>
            </a:r>
            <a:r>
              <a:rPr lang="zh-TW" altLang="en-US" sz="1200" kern="1200" dirty="0">
                <a:solidFill>
                  <a:schemeClr val="tx1"/>
                </a:solidFill>
                <a:effectLst/>
                <a:latin typeface="+mn-lt"/>
                <a:ea typeface="+mn-ea"/>
                <a:cs typeface="+mn-cs"/>
              </a:rPr>
              <a:t>交換資料介接至中央資料庫，以檢核勾稽比對各校提交之學習歷程檔案是否符合</a:t>
            </a:r>
            <a:r>
              <a:rPr lang="zh-TW" altLang="zh-TW" sz="1200" kern="1200" dirty="0">
                <a:solidFill>
                  <a:schemeClr val="tx1"/>
                </a:solidFill>
                <a:effectLst/>
                <a:latin typeface="+mn-lt"/>
                <a:ea typeface="+mn-ea"/>
                <a:cs typeface="+mn-cs"/>
              </a:rPr>
              <a:t>經各該主管機關備查之課程計畫</a:t>
            </a:r>
            <a:r>
              <a:rPr lang="zh-TW" altLang="en-US"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2.</a:t>
            </a:r>
            <a:r>
              <a:rPr lang="zh-TW" altLang="en-US" dirty="0"/>
              <a:t>學習歷程</a:t>
            </a:r>
            <a:r>
              <a:rPr lang="zh-TW" altLang="zh-TW" sz="1200" kern="1200" dirty="0">
                <a:solidFill>
                  <a:schemeClr val="tx1"/>
                </a:solidFill>
                <a:effectLst/>
                <a:latin typeface="+mn-lt"/>
                <a:ea typeface="+mn-ea"/>
                <a:cs typeface="+mn-cs"/>
              </a:rPr>
              <a:t>學校</a:t>
            </a:r>
            <a:r>
              <a:rPr lang="zh-TW" altLang="en-US" dirty="0"/>
              <a:t>平臺：學習歷程</a:t>
            </a:r>
            <a:r>
              <a:rPr lang="zh-TW" altLang="en-US" sz="1200" b="0" kern="1200" dirty="0">
                <a:solidFill>
                  <a:schemeClr val="tx1"/>
                </a:solidFill>
                <a:effectLst/>
                <a:latin typeface="+mn-lt"/>
                <a:ea typeface="+mn-ea"/>
                <a:cs typeface="+mn-cs"/>
              </a:rPr>
              <a:t>各項蒐集資料、各角色之作業，分別由</a:t>
            </a:r>
            <a:r>
              <a:rPr lang="zh-TW" altLang="en-US" sz="1200" kern="1200" dirty="0">
                <a:solidFill>
                  <a:schemeClr val="tx1"/>
                </a:solidFill>
                <a:effectLst/>
                <a:latin typeface="+mn-lt"/>
                <a:ea typeface="+mn-ea"/>
                <a:cs typeface="+mn-cs"/>
              </a:rPr>
              <a:t>校務行政系統、校內</a:t>
            </a:r>
            <a:r>
              <a:rPr lang="zh-TW" altLang="en-US" sz="1200" b="0" kern="1200" dirty="0">
                <a:solidFill>
                  <a:schemeClr val="tx1"/>
                </a:solidFill>
                <a:effectLst/>
                <a:latin typeface="+mn-lt"/>
                <a:ea typeface="+mn-ea"/>
                <a:cs typeface="+mn-cs"/>
              </a:rPr>
              <a:t>紀錄模組分工運作。</a:t>
            </a:r>
            <a:endParaRPr lang="en-US" altLang="zh-TW" sz="1200" b="0" kern="1200" dirty="0">
              <a:solidFill>
                <a:schemeClr val="tx1"/>
              </a:solidFill>
              <a:effectLst/>
              <a:latin typeface="+mn-lt"/>
              <a:ea typeface="+mn-ea"/>
              <a:cs typeface="+mn-cs"/>
            </a:endParaRPr>
          </a:p>
          <a:p>
            <a:r>
              <a:rPr lang="en-US" altLang="zh-TW" sz="1200" b="0" kern="1200" dirty="0">
                <a:solidFill>
                  <a:schemeClr val="tx1"/>
                </a:solidFill>
                <a:effectLst/>
                <a:latin typeface="+mn-lt"/>
                <a:ea typeface="+mn-ea"/>
                <a:cs typeface="+mn-cs"/>
              </a:rPr>
              <a:t>3.</a:t>
            </a:r>
            <a:r>
              <a:rPr lang="zh-TW" altLang="en-US" sz="1200" b="0" kern="1200" dirty="0">
                <a:solidFill>
                  <a:schemeClr val="tx1"/>
                </a:solidFill>
                <a:effectLst/>
                <a:latin typeface="+mn-lt"/>
                <a:ea typeface="+mn-ea"/>
                <a:cs typeface="+mn-cs"/>
              </a:rPr>
              <a:t>學校提交人員：負責每學期</a:t>
            </a:r>
            <a:r>
              <a:rPr lang="en-US" altLang="zh-TW" sz="1200" b="0" kern="1200" dirty="0">
                <a:solidFill>
                  <a:schemeClr val="tx1"/>
                </a:solidFill>
                <a:effectLst/>
                <a:latin typeface="+mn-lt"/>
                <a:ea typeface="+mn-ea"/>
                <a:cs typeface="+mn-cs"/>
              </a:rPr>
              <a:t>/</a:t>
            </a:r>
            <a:r>
              <a:rPr lang="zh-TW" altLang="en-US" sz="1200" b="0" kern="1200" dirty="0">
                <a:solidFill>
                  <a:schemeClr val="tx1"/>
                </a:solidFill>
                <a:effectLst/>
                <a:latin typeface="+mn-lt"/>
                <a:ea typeface="+mn-ea"/>
                <a:cs typeface="+mn-cs"/>
              </a:rPr>
              <a:t>每學年之提交作業。</a:t>
            </a:r>
            <a:endParaRPr lang="en-US" altLang="zh-TW"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kern="1200" dirty="0">
                <a:solidFill>
                  <a:schemeClr val="tx1"/>
                </a:solidFill>
                <a:effectLst/>
                <a:latin typeface="+mn-lt"/>
                <a:ea typeface="+mn-ea"/>
                <a:cs typeface="+mn-cs"/>
              </a:rPr>
              <a:t>4.</a:t>
            </a:r>
            <a:r>
              <a:rPr lang="zh-TW" altLang="en-US" dirty="0"/>
              <a:t>學習歷程</a:t>
            </a:r>
            <a:r>
              <a:rPr lang="zh-TW" altLang="en-US" sz="1200" b="0" kern="1200" dirty="0">
                <a:solidFill>
                  <a:schemeClr val="tx1"/>
                </a:solidFill>
                <a:effectLst/>
                <a:latin typeface="+mn-lt"/>
                <a:ea typeface="+mn-ea"/>
                <a:cs typeface="+mn-cs"/>
              </a:rPr>
              <a:t>中央資料庫：為跨系統介接架構之中心</a:t>
            </a:r>
            <a:r>
              <a:rPr lang="zh-TW" altLang="en-US"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a:t>
            </a:r>
            <a:r>
              <a:rPr lang="zh-TW" altLang="en-US" sz="1200" dirty="0">
                <a:latin typeface="微軟正黑體" panose="020B0604030504040204" pitchFamily="34" charset="-120"/>
                <a:ea typeface="微軟正黑體" panose="020B0604030504040204" pitchFamily="34" charset="-120"/>
              </a:rPr>
              <a:t>學生參加個人申請入學</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甄選入學，通過第一階段篩選後，於第二階段招生報名平臺自行勾選提交於中央</a:t>
            </a:r>
            <a:r>
              <a:rPr lang="zh-TW" altLang="en-US" sz="1200" b="0" dirty="0">
                <a:latin typeface="微軟正黑體" panose="020B0604030504040204" pitchFamily="34" charset="-120"/>
                <a:ea typeface="微軟正黑體" panose="020B0604030504040204" pitchFamily="34" charset="-120"/>
              </a:rPr>
              <a:t>資料庫的檔案，作為</a:t>
            </a:r>
            <a:r>
              <a:rPr lang="zh-TW" altLang="en-US" sz="1200" b="0" dirty="0">
                <a:solidFill>
                  <a:srgbClr val="00B050"/>
                </a:solidFill>
                <a:latin typeface="微軟正黑體" panose="020B0604030504040204" pitchFamily="34" charset="-120"/>
                <a:ea typeface="微軟正黑體" panose="020B0604030504040204" pitchFamily="34" charset="-120"/>
              </a:rPr>
              <a:t>升學備審資料。</a:t>
            </a:r>
            <a:endParaRPr lang="en-US" altLang="zh-TW" sz="1200" b="0" dirty="0">
              <a:solidFill>
                <a:srgbClr val="00B050"/>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a:solidFill>
                  <a:srgbClr val="00B050"/>
                </a:solidFill>
                <a:latin typeface="微軟正黑體" panose="020B0604030504040204" pitchFamily="34" charset="-120"/>
                <a:ea typeface="微軟正黑體" panose="020B0604030504040204" pitchFamily="34" charset="-120"/>
              </a:rPr>
              <a:t>    </a:t>
            </a:r>
            <a:r>
              <a:rPr lang="en-US" altLang="zh-TW" sz="1200" b="0" dirty="0">
                <a:solidFill>
                  <a:srgbClr val="00B050"/>
                </a:solidFill>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各志願校系可勾選不同之課程學習成果、多元表現，舉例：</a:t>
            </a:r>
            <a:r>
              <a:rPr lang="en-US" altLang="zh-TW" sz="1200" dirty="0">
                <a:latin typeface="微軟正黑體" panose="020B0604030504040204" pitchFamily="34" charset="-120"/>
                <a:ea typeface="微軟正黑體" panose="020B0604030504040204" pitchFamily="34" charset="-120"/>
              </a:rPr>
              <a:t>A</a:t>
            </a:r>
            <a:r>
              <a:rPr lang="zh-TW" altLang="en-US" sz="1200" dirty="0">
                <a:latin typeface="微軟正黑體" panose="020B0604030504040204" pitchFamily="34" charset="-120"/>
                <a:ea typeface="微軟正黑體" panose="020B0604030504040204" pitchFamily="34" charset="-120"/>
              </a:rPr>
              <a:t>校系勾選</a:t>
            </a:r>
            <a:r>
              <a:rPr lang="en-US" altLang="zh-TW" sz="1200" dirty="0">
                <a:latin typeface="微軟正黑體" panose="020B0604030504040204" pitchFamily="34" charset="-120"/>
                <a:ea typeface="微軟正黑體" panose="020B0604030504040204" pitchFamily="34" charset="-120"/>
              </a:rPr>
              <a:t>18</a:t>
            </a:r>
            <a:r>
              <a:rPr lang="zh-TW" altLang="en-US" sz="1200" dirty="0">
                <a:latin typeface="微軟正黑體" panose="020B0604030504040204" pitchFamily="34" charset="-120"/>
                <a:ea typeface="微軟正黑體" panose="020B0604030504040204" pitchFamily="34" charset="-120"/>
              </a:rPr>
              <a:t>件課程學習成果中之第</a:t>
            </a:r>
            <a:r>
              <a:rPr lang="en-US" altLang="zh-TW" sz="1200" dirty="0">
                <a:latin typeface="微軟正黑體" panose="020B0604030504040204" pitchFamily="34" charset="-120"/>
                <a:ea typeface="微軟正黑體" panose="020B0604030504040204" pitchFamily="34" charset="-120"/>
              </a:rPr>
              <a:t>1</a:t>
            </a:r>
            <a:r>
              <a:rPr lang="zh-TW" altLang="en-US"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2</a:t>
            </a:r>
            <a:r>
              <a:rPr lang="zh-TW" altLang="en-US"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3</a:t>
            </a:r>
            <a:r>
              <a:rPr lang="zh-TW" altLang="en-US" sz="1200" dirty="0">
                <a:latin typeface="微軟正黑體" panose="020B0604030504040204" pitchFamily="34" charset="-120"/>
                <a:ea typeface="微軟正黑體" panose="020B0604030504040204" pitchFamily="34" charset="-120"/>
              </a:rPr>
              <a:t>件；</a:t>
            </a:r>
            <a:r>
              <a:rPr lang="en-US" altLang="zh-TW" sz="1200" dirty="0">
                <a:latin typeface="微軟正黑體" panose="020B0604030504040204" pitchFamily="34" charset="-120"/>
                <a:ea typeface="微軟正黑體" panose="020B0604030504040204" pitchFamily="34" charset="-120"/>
              </a:rPr>
              <a:t>B</a:t>
            </a:r>
            <a:r>
              <a:rPr lang="zh-TW" altLang="en-US" sz="1200" dirty="0">
                <a:latin typeface="微軟正黑體" panose="020B0604030504040204" pitchFamily="34" charset="-120"/>
                <a:ea typeface="微軟正黑體" panose="020B0604030504040204" pitchFamily="34" charset="-120"/>
              </a:rPr>
              <a:t>校系勾選第</a:t>
            </a:r>
            <a:r>
              <a:rPr lang="en-US" altLang="zh-TW" sz="1200" dirty="0">
                <a:latin typeface="微軟正黑體" panose="020B0604030504040204" pitchFamily="34" charset="-120"/>
                <a:ea typeface="微軟正黑體" panose="020B0604030504040204" pitchFamily="34" charset="-120"/>
              </a:rPr>
              <a:t>1</a:t>
            </a:r>
            <a:r>
              <a:rPr lang="zh-TW" altLang="en-US"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4</a:t>
            </a:r>
            <a:r>
              <a:rPr lang="zh-TW" altLang="en-US"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5</a:t>
            </a:r>
            <a:r>
              <a:rPr lang="zh-TW" altLang="en-US" sz="1200" dirty="0">
                <a:latin typeface="微軟正黑體" panose="020B0604030504040204" pitchFamily="34" charset="-120"/>
                <a:ea typeface="微軟正黑體" panose="020B0604030504040204" pitchFamily="34" charset="-120"/>
              </a:rPr>
              <a:t>件等</a:t>
            </a:r>
            <a:r>
              <a:rPr lang="en-US" altLang="zh-TW" sz="1200" b="0" dirty="0">
                <a:solidFill>
                  <a:srgbClr val="00B050"/>
                </a:solidFill>
                <a:latin typeface="微軟正黑體" panose="020B0604030504040204" pitchFamily="34" charset="-120"/>
                <a:ea typeface="微軟正黑體" panose="020B0604030504040204" pitchFamily="34" charset="-12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dirty="0">
                <a:solidFill>
                  <a:srgbClr val="00B050"/>
                </a:solidFill>
                <a:latin typeface="微軟正黑體" panose="020B0604030504040204" pitchFamily="34" charset="-120"/>
                <a:ea typeface="微軟正黑體" panose="020B0604030504040204" pitchFamily="34" charset="-120"/>
              </a:rPr>
              <a:t>6.</a:t>
            </a:r>
            <a:r>
              <a:rPr lang="zh-TW" altLang="en-US" sz="1200" b="0" dirty="0">
                <a:solidFill>
                  <a:srgbClr val="00B050"/>
                </a:solidFill>
                <a:latin typeface="微軟正黑體" panose="020B0604030504040204" pitchFamily="34" charset="-120"/>
                <a:ea typeface="微軟正黑體" panose="020B0604030504040204" pitchFamily="34" charset="-120"/>
              </a:rPr>
              <a:t>學生依</a:t>
            </a:r>
            <a:r>
              <a:rPr lang="zh-TW" altLang="en-US" sz="1200" dirty="0">
                <a:latin typeface="微軟正黑體" panose="020B0604030504040204" pitchFamily="34" charset="-120"/>
                <a:ea typeface="微軟正黑體" panose="020B0604030504040204" pitchFamily="34" charset="-120"/>
              </a:rPr>
              <a:t>參加個人申請入學</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甄選入學簡章之規定，自行上傳之其他資料。</a:t>
            </a:r>
            <a:endParaRPr lang="en-US" altLang="zh-TW" sz="1200" dirty="0">
              <a:latin typeface="微軟正黑體" panose="020B0604030504040204" pitchFamily="34" charset="-120"/>
              <a:ea typeface="微軟正黑體" panose="020B0604030504040204" pitchFamily="34" charset="-120"/>
            </a:endParaRPr>
          </a:p>
          <a:p>
            <a:pPr algn="l"/>
            <a:r>
              <a:rPr lang="en-US" altLang="zh-TW" sz="1200" b="0" dirty="0">
                <a:solidFill>
                  <a:srgbClr val="00B050"/>
                </a:solidFill>
                <a:latin typeface="微軟正黑體" panose="020B0604030504040204" pitchFamily="34" charset="-120"/>
                <a:ea typeface="微軟正黑體" panose="020B0604030504040204" pitchFamily="34" charset="-120"/>
              </a:rPr>
              <a:t>7.</a:t>
            </a:r>
            <a:r>
              <a:rPr lang="zh-TW" altLang="en-US" sz="1200" b="0" dirty="0">
                <a:latin typeface="微軟正黑體" panose="020B0604030504040204" pitchFamily="34" charset="-120"/>
                <a:ea typeface="微軟正黑體" panose="020B0604030504040204" pitchFamily="34" charset="-120"/>
              </a:rPr>
              <a:t>各大專校院招生審查系統：依學生於</a:t>
            </a:r>
            <a:r>
              <a:rPr lang="zh-TW" altLang="en-US" sz="1200" dirty="0">
                <a:latin typeface="微軟正黑體" panose="020B0604030504040204" pitchFamily="34" charset="-120"/>
                <a:ea typeface="微軟正黑體" panose="020B0604030504040204" pitchFamily="34" charset="-120"/>
              </a:rPr>
              <a:t>第二階段招生報名平臺自行勾選之</a:t>
            </a:r>
            <a:r>
              <a:rPr lang="zh-TW" altLang="en-US" dirty="0"/>
              <a:t>檔案，由</a:t>
            </a:r>
            <a:r>
              <a:rPr lang="zh-TW" altLang="en-US" sz="1200" dirty="0">
                <a:latin typeface="微軟正黑體" panose="020B0604030504040204" pitchFamily="34" charset="-120"/>
                <a:ea typeface="微軟正黑體" panose="020B0604030504040204" pitchFamily="34" charset="-120"/>
              </a:rPr>
              <a:t>中央</a:t>
            </a:r>
            <a:r>
              <a:rPr lang="zh-TW" altLang="en-US" sz="1200" b="0" dirty="0">
                <a:latin typeface="微軟正黑體" panose="020B0604030504040204" pitchFamily="34" charset="-120"/>
                <a:ea typeface="微軟正黑體" panose="020B0604030504040204" pitchFamily="34" charset="-120"/>
              </a:rPr>
              <a:t>資料庫介接勾選之</a:t>
            </a:r>
            <a:r>
              <a:rPr lang="zh-TW" altLang="en-US" dirty="0"/>
              <a:t>學習歷程檔案釋出</a:t>
            </a:r>
            <a:r>
              <a:rPr lang="zh-TW" altLang="en-US" sz="1200" b="0" dirty="0">
                <a:latin typeface="微軟正黑體" panose="020B0604030504040204" pitchFamily="34" charset="-120"/>
                <a:ea typeface="微軟正黑體" panose="020B0604030504040204" pitchFamily="34" charset="-120"/>
              </a:rPr>
              <a:t>給各大專校院進行審查。</a:t>
            </a:r>
            <a:endParaRPr lang="zh-TW" altLang="en-US" sz="1200" b="0" dirty="0">
              <a:solidFill>
                <a:srgbClr val="00B050"/>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66CC3DA9-9555-4405-849B-B6E6D880F5BA}" type="slidenum">
              <a:rPr lang="zh-CN" altLang="en-US" smtClean="0"/>
              <a:pPr/>
              <a:t>9</a:t>
            </a:fld>
            <a:endParaRPr lang="zh-CN" altLang="en-US"/>
          </a:p>
        </p:txBody>
      </p:sp>
    </p:spTree>
    <p:extLst>
      <p:ext uri="{BB962C8B-B14F-4D97-AF65-F5344CB8AC3E}">
        <p14:creationId xmlns:p14="http://schemas.microsoft.com/office/powerpoint/2010/main" val="476075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6673193-D470-4A64-8467-F667CCD9C326}" type="slidenum">
              <a:rPr lang="zh-TW" altLang="en-US" smtClean="0">
                <a:solidFill>
                  <a:prstClr val="black"/>
                </a:solidFill>
              </a:rPr>
              <a:pPr/>
              <a:t>22</a:t>
            </a:fld>
            <a:endParaRPr lang="zh-TW" altLang="en-US">
              <a:solidFill>
                <a:prstClr val="black"/>
              </a:solidFill>
            </a:endParaRPr>
          </a:p>
        </p:txBody>
      </p:sp>
    </p:spTree>
    <p:extLst>
      <p:ext uri="{BB962C8B-B14F-4D97-AF65-F5344CB8AC3E}">
        <p14:creationId xmlns:p14="http://schemas.microsoft.com/office/powerpoint/2010/main" val="937696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sp>
        <p:nvSpPr>
          <p:cNvPr id="2" name="椭圆 1"/>
          <p:cNvSpPr/>
          <p:nvPr userDrawn="1"/>
        </p:nvSpPr>
        <p:spPr>
          <a:xfrm rot="5400000">
            <a:off x="2387955" y="567211"/>
            <a:ext cx="2704501" cy="1570084"/>
          </a:xfrm>
          <a:custGeom>
            <a:avLst/>
            <a:gdLst/>
            <a:ahLst/>
            <a:cxnLst/>
            <a:rect l="l" t="t" r="r" b="b"/>
            <a:pathLst>
              <a:path w="2028376" h="1177563">
                <a:moveTo>
                  <a:pt x="0" y="1177563"/>
                </a:moveTo>
                <a:lnTo>
                  <a:pt x="0" y="0"/>
                </a:lnTo>
                <a:lnTo>
                  <a:pt x="2028376" y="0"/>
                </a:lnTo>
                <a:cubicBezTo>
                  <a:pt x="1624320" y="702037"/>
                  <a:pt x="867468" y="1174384"/>
                  <a:pt x="0" y="117756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3" name="矩形 7"/>
          <p:cNvSpPr/>
          <p:nvPr userDrawn="1"/>
        </p:nvSpPr>
        <p:spPr>
          <a:xfrm rot="5400000">
            <a:off x="3746437" y="778813"/>
            <a:ext cx="3128145" cy="1570520"/>
          </a:xfrm>
          <a:custGeom>
            <a:avLst/>
            <a:gdLst/>
            <a:ahLst/>
            <a:cxnLst/>
            <a:rect l="l" t="t" r="r" b="b"/>
            <a:pathLst>
              <a:path w="2346109" h="1177890">
                <a:moveTo>
                  <a:pt x="0" y="1177890"/>
                </a:moveTo>
                <a:lnTo>
                  <a:pt x="0" y="0"/>
                </a:lnTo>
                <a:lnTo>
                  <a:pt x="2346109" y="0"/>
                </a:lnTo>
                <a:cubicBezTo>
                  <a:pt x="2346109" y="429552"/>
                  <a:pt x="2231144" y="832251"/>
                  <a:pt x="2028377" y="117789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椭圆 12"/>
          <p:cNvSpPr/>
          <p:nvPr userDrawn="1"/>
        </p:nvSpPr>
        <p:spPr>
          <a:xfrm rot="5400000">
            <a:off x="7099079" y="567209"/>
            <a:ext cx="2704500" cy="1570083"/>
          </a:xfrm>
          <a:custGeom>
            <a:avLst/>
            <a:gdLst/>
            <a:ahLst/>
            <a:cxnLst/>
            <a:rect l="l" t="t" r="r" b="b"/>
            <a:pathLst>
              <a:path w="2028375" h="1177562">
                <a:moveTo>
                  <a:pt x="0" y="1177562"/>
                </a:moveTo>
                <a:lnTo>
                  <a:pt x="0" y="0"/>
                </a:lnTo>
                <a:cubicBezTo>
                  <a:pt x="867468" y="3179"/>
                  <a:pt x="1624319" y="475526"/>
                  <a:pt x="2028375" y="11775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椭圆 13"/>
          <p:cNvSpPr/>
          <p:nvPr userDrawn="1"/>
        </p:nvSpPr>
        <p:spPr>
          <a:xfrm rot="5400000">
            <a:off x="5316544" y="779224"/>
            <a:ext cx="3128965" cy="1570520"/>
          </a:xfrm>
          <a:custGeom>
            <a:avLst/>
            <a:gdLst/>
            <a:ahLst/>
            <a:cxnLst/>
            <a:rect l="l" t="t" r="r" b="b"/>
            <a:pathLst>
              <a:path w="2346724" h="1177890">
                <a:moveTo>
                  <a:pt x="0" y="1177890"/>
                </a:moveTo>
                <a:lnTo>
                  <a:pt x="0" y="0"/>
                </a:lnTo>
                <a:lnTo>
                  <a:pt x="2028990" y="0"/>
                </a:lnTo>
                <a:cubicBezTo>
                  <a:pt x="2231759" y="345641"/>
                  <a:pt x="2346724" y="748340"/>
                  <a:pt x="2346724" y="117789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弧形 5"/>
          <p:cNvSpPr/>
          <p:nvPr userDrawn="1"/>
        </p:nvSpPr>
        <p:spPr>
          <a:xfrm>
            <a:off x="2766037" y="-3350933"/>
            <a:ext cx="6659920" cy="6659920"/>
          </a:xfrm>
          <a:prstGeom prst="arc">
            <a:avLst>
              <a:gd name="adj1" fmla="val 3404"/>
              <a:gd name="adj2" fmla="val 10819516"/>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7" name="椭圆 6"/>
          <p:cNvSpPr/>
          <p:nvPr userDrawn="1"/>
        </p:nvSpPr>
        <p:spPr>
          <a:xfrm>
            <a:off x="5990987" y="3218976"/>
            <a:ext cx="210024" cy="21002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文本占位符 10"/>
          <p:cNvSpPr>
            <a:spLocks noGrp="1"/>
          </p:cNvSpPr>
          <p:nvPr>
            <p:ph type="body" sz="quarter" idx="10" hasCustomPrompt="1"/>
          </p:nvPr>
        </p:nvSpPr>
        <p:spPr>
          <a:xfrm>
            <a:off x="1893887" y="3723339"/>
            <a:ext cx="8404225" cy="830997"/>
          </a:xfrm>
          <a:prstGeom prst="rect">
            <a:avLst/>
          </a:prstGeom>
        </p:spPr>
        <p:txBody>
          <a:bodyPr>
            <a:spAutoFit/>
          </a:bodyPr>
          <a:lstStyle>
            <a:lvl1pPr marL="0" indent="0" algn="ctr">
              <a:buNone/>
              <a:defRPr sz="4800" b="1"/>
            </a:lvl1pPr>
          </a:lstStyle>
          <a:p>
            <a:pPr lvl="0"/>
            <a:r>
              <a:rPr lang="zh-TW" altLang="en-US" dirty="0"/>
              <a:t>請在此輸入標題</a:t>
            </a:r>
            <a:endParaRPr lang="zh-CN" altLang="en-US" dirty="0"/>
          </a:p>
        </p:txBody>
      </p:sp>
      <p:sp>
        <p:nvSpPr>
          <p:cNvPr id="13" name="文本占位符 10"/>
          <p:cNvSpPr>
            <a:spLocks noGrp="1"/>
          </p:cNvSpPr>
          <p:nvPr>
            <p:ph type="body" sz="quarter" idx="12"/>
          </p:nvPr>
        </p:nvSpPr>
        <p:spPr>
          <a:xfrm>
            <a:off x="3468529" y="4566939"/>
            <a:ext cx="5254474" cy="294632"/>
          </a:xfrm>
          <a:prstGeom prst="rect">
            <a:avLst/>
          </a:prstGeom>
        </p:spPr>
        <p:txBody>
          <a:bodyPr wrap="square">
            <a:spAutoFit/>
          </a:bodyPr>
          <a:lstStyle>
            <a:lvl1pPr marL="0" indent="0" algn="ctr" defTabSz="914377">
              <a:lnSpc>
                <a:spcPct val="150000"/>
              </a:lnSpc>
              <a:buNone/>
              <a:defRPr lang="zh-CN" altLang="en-US" sz="1000" dirty="0">
                <a:solidFill>
                  <a:schemeClr val="tx1">
                    <a:lumMod val="50000"/>
                    <a:lumOff val="50000"/>
                  </a:schemeClr>
                </a:solidFill>
              </a:defRPr>
            </a:lvl1pPr>
          </a:lstStyle>
          <a:p>
            <a:pPr marL="0" lvl="0" algn="ctr" defTabSz="914377">
              <a:lnSpc>
                <a:spcPct val="150000"/>
              </a:lnSpc>
            </a:pPr>
            <a:endParaRPr lang="zh-CN" altLang="en-US" dirty="0"/>
          </a:p>
        </p:txBody>
      </p:sp>
      <p:pic>
        <p:nvPicPr>
          <p:cNvPr id="10" name="Picture 2" descr="ãåæ°åå­¸åæè²ç½²ãçåçæå°çµæ"/>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03822" y="5775649"/>
            <a:ext cx="3129176" cy="952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565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页_2">
    <p:spTree>
      <p:nvGrpSpPr>
        <p:cNvPr id="1" name=""/>
        <p:cNvGrpSpPr/>
        <p:nvPr/>
      </p:nvGrpSpPr>
      <p:grpSpPr>
        <a:xfrm>
          <a:off x="0" y="0"/>
          <a:ext cx="0" cy="0"/>
          <a:chOff x="0" y="0"/>
          <a:chExt cx="0" cy="0"/>
        </a:xfrm>
      </p:grpSpPr>
      <p:grpSp>
        <p:nvGrpSpPr>
          <p:cNvPr id="7" name="组合 6"/>
          <p:cNvGrpSpPr/>
          <p:nvPr userDrawn="1"/>
        </p:nvGrpSpPr>
        <p:grpSpPr>
          <a:xfrm rot="10800000">
            <a:off x="11735675" y="6617464"/>
            <a:ext cx="140967" cy="240536"/>
            <a:chOff x="281524" y="0"/>
            <a:chExt cx="105725" cy="721610"/>
          </a:xfrm>
          <a:solidFill>
            <a:schemeClr val="accent3"/>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8" name="直接连接符 7"/>
          <p:cNvCxnSpPr/>
          <p:nvPr userDrawn="1"/>
        </p:nvCxnSpPr>
        <p:spPr>
          <a:xfrm>
            <a:off x="695400" y="908720"/>
            <a:ext cx="46805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文本占位符 10"/>
          <p:cNvSpPr>
            <a:spLocks noGrp="1"/>
          </p:cNvSpPr>
          <p:nvPr>
            <p:ph type="body" sz="quarter" idx="15" hasCustomPrompt="1"/>
          </p:nvPr>
        </p:nvSpPr>
        <p:spPr>
          <a:xfrm>
            <a:off x="634014" y="204778"/>
            <a:ext cx="7928834" cy="584775"/>
          </a:xfrm>
          <a:prstGeom prst="rect">
            <a:avLst/>
          </a:prstGeom>
        </p:spPr>
        <p:txBody>
          <a:bodyPr wrap="square">
            <a:spAutoFit/>
          </a:bodyPr>
          <a:lstStyle>
            <a:lvl1pPr marL="0" indent="0" algn="l">
              <a:buNone/>
              <a:defRPr sz="3200" baseline="0">
                <a:latin typeface="+mj-lt"/>
              </a:defRPr>
            </a:lvl1pPr>
          </a:lstStyle>
          <a:p>
            <a:pPr lvl="0"/>
            <a:r>
              <a:rPr lang="en-US" altLang="zh-CN" dirty="0"/>
              <a:t>Add the Text</a:t>
            </a:r>
            <a:endParaRPr lang="zh-CN" altLang="en-US" dirty="0"/>
          </a:p>
        </p:txBody>
      </p:sp>
      <p:sp>
        <p:nvSpPr>
          <p:cNvPr id="20" name="流程圖: 換頁接點 19"/>
          <p:cNvSpPr/>
          <p:nvPr userDrawn="1"/>
        </p:nvSpPr>
        <p:spPr>
          <a:xfrm>
            <a:off x="11453100" y="0"/>
            <a:ext cx="565150" cy="768392"/>
          </a:xfrm>
          <a:prstGeom prst="flowChartOffpage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fld id="{E3A93B6F-CAEE-40FF-8C71-CFD6DBFFEEE4}" type="slidenum">
              <a:rPr lang="zh-TW" altLang="en-US" sz="1400" smtClean="0">
                <a:latin typeface="Arial Black" panose="020B0A04020102020204" pitchFamily="34" charset="0"/>
                <a:ea typeface="微软雅黑" panose="020B0503020204020204" pitchFamily="34" charset="-122"/>
              </a:rPr>
              <a:t>‹#›</a:t>
            </a:fld>
            <a:endParaRPr lang="zh-TW" altLang="en-US" sz="1200" dirty="0">
              <a:latin typeface="Arial Black" panose="020B0A04020102020204" pitchFamily="34" charset="0"/>
              <a:ea typeface="微软雅黑" panose="020B0503020204020204" pitchFamily="34" charset="-122"/>
            </a:endParaRPr>
          </a:p>
        </p:txBody>
      </p:sp>
      <p:grpSp>
        <p:nvGrpSpPr>
          <p:cNvPr id="2" name="群組 1"/>
          <p:cNvGrpSpPr/>
          <p:nvPr userDrawn="1"/>
        </p:nvGrpSpPr>
        <p:grpSpPr>
          <a:xfrm>
            <a:off x="634014" y="960714"/>
            <a:ext cx="7928835" cy="201880"/>
            <a:chOff x="634014" y="960714"/>
            <a:chExt cx="9911043" cy="201880"/>
          </a:xfrm>
        </p:grpSpPr>
        <p:grpSp>
          <p:nvGrpSpPr>
            <p:cNvPr id="13" name="组合 24"/>
            <p:cNvGrpSpPr/>
            <p:nvPr userDrawn="1"/>
          </p:nvGrpSpPr>
          <p:grpSpPr>
            <a:xfrm>
              <a:off x="634014" y="960714"/>
              <a:ext cx="7928834" cy="201880"/>
              <a:chOff x="566555" y="877035"/>
              <a:chExt cx="2340260" cy="164545"/>
            </a:xfrm>
          </p:grpSpPr>
          <p:sp>
            <p:nvSpPr>
              <p:cNvPr id="14" name="矩形 13"/>
              <p:cNvSpPr/>
              <p:nvPr/>
            </p:nvSpPr>
            <p:spPr>
              <a:xfrm>
                <a:off x="566555" y="877035"/>
                <a:ext cx="585065" cy="164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151620" y="877035"/>
                <a:ext cx="585065" cy="1645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736685" y="877035"/>
                <a:ext cx="585065" cy="164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321750" y="877035"/>
                <a:ext cx="585065" cy="164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18"/>
            <p:cNvSpPr/>
            <p:nvPr userDrawn="1"/>
          </p:nvSpPr>
          <p:spPr>
            <a:xfrm>
              <a:off x="8562848" y="960714"/>
              <a:ext cx="1982209" cy="201880"/>
            </a:xfrm>
            <a:prstGeom prst="rect">
              <a:avLst/>
            </a:prstGeom>
            <a:solidFill>
              <a:srgbClr val="612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390503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页_1">
    <p:spTree>
      <p:nvGrpSpPr>
        <p:cNvPr id="1" name=""/>
        <p:cNvGrpSpPr/>
        <p:nvPr/>
      </p:nvGrpSpPr>
      <p:grpSpPr>
        <a:xfrm>
          <a:off x="0" y="0"/>
          <a:ext cx="0" cy="0"/>
          <a:chOff x="0" y="0"/>
          <a:chExt cx="0" cy="0"/>
        </a:xfrm>
      </p:grpSpPr>
      <p:grpSp>
        <p:nvGrpSpPr>
          <p:cNvPr id="2" name="组合 1"/>
          <p:cNvGrpSpPr/>
          <p:nvPr userDrawn="1"/>
        </p:nvGrpSpPr>
        <p:grpSpPr>
          <a:xfrm>
            <a:off x="375366" y="0"/>
            <a:ext cx="140967" cy="962147"/>
            <a:chOff x="281524" y="0"/>
            <a:chExt cx="105725" cy="721610"/>
          </a:xfrm>
          <a:solidFill>
            <a:schemeClr val="accent4"/>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userDrawn="1"/>
        </p:nvGrpSpPr>
        <p:grpSpPr>
          <a:xfrm rot="10800000">
            <a:off x="11735675" y="6617464"/>
            <a:ext cx="140967" cy="240536"/>
            <a:chOff x="281524" y="0"/>
            <a:chExt cx="105725" cy="721610"/>
          </a:xfrm>
          <a:solidFill>
            <a:schemeClr val="accent4"/>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8" name="直接连接符 7"/>
          <p:cNvCxnSpPr/>
          <p:nvPr userDrawn="1"/>
        </p:nvCxnSpPr>
        <p:spPr>
          <a:xfrm>
            <a:off x="695400" y="908720"/>
            <a:ext cx="46805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文本占位符 10"/>
          <p:cNvSpPr>
            <a:spLocks noGrp="1"/>
          </p:cNvSpPr>
          <p:nvPr>
            <p:ph type="body" sz="quarter" idx="15" hasCustomPrompt="1"/>
          </p:nvPr>
        </p:nvSpPr>
        <p:spPr>
          <a:xfrm>
            <a:off x="695325" y="186045"/>
            <a:ext cx="7928834" cy="584775"/>
          </a:xfrm>
          <a:prstGeom prst="rect">
            <a:avLst/>
          </a:prstGeom>
        </p:spPr>
        <p:txBody>
          <a:bodyPr wrap="square">
            <a:spAutoFit/>
          </a:bodyPr>
          <a:lstStyle>
            <a:lvl1pPr marL="0" indent="0" algn="l">
              <a:buNone/>
              <a:defRPr sz="3200" baseline="0">
                <a:latin typeface="+mj-lt"/>
              </a:defRPr>
            </a:lvl1pPr>
          </a:lstStyle>
          <a:p>
            <a:pPr lvl="0"/>
            <a:r>
              <a:rPr lang="en-US" altLang="zh-CN" dirty="0"/>
              <a:t>Add the Text</a:t>
            </a:r>
            <a:endParaRPr lang="zh-CN" altLang="en-US" dirty="0"/>
          </a:p>
        </p:txBody>
      </p:sp>
      <p:sp>
        <p:nvSpPr>
          <p:cNvPr id="4" name="內容版面配置區 3"/>
          <p:cNvSpPr>
            <a:spLocks noGrp="1"/>
          </p:cNvSpPr>
          <p:nvPr>
            <p:ph sz="quarter" idx="16"/>
          </p:nvPr>
        </p:nvSpPr>
        <p:spPr>
          <a:xfrm>
            <a:off x="695325" y="1120877"/>
            <a:ext cx="10617200" cy="4920485"/>
          </a:xfrm>
          <a:prstGeom prst="rect">
            <a:avLst/>
          </a:prstGeom>
        </p:spPr>
        <p:txBody>
          <a:bodyPr/>
          <a:lstStyle>
            <a:lvl1pPr marL="571500" indent="-571500">
              <a:buFont typeface="Arial" panose="020B0604020202020204" pitchFamily="34" charset="0"/>
              <a:buChar char="►"/>
              <a:defRPr/>
            </a:lvl1pPr>
            <a:lvl2pPr marL="990575" indent="-380990">
              <a:buFont typeface="Wingdings" panose="05000000000000000000" pitchFamily="2" charset="2"/>
              <a:buChar char="n"/>
              <a:defRPr/>
            </a:lvl2pPr>
            <a:lvl3pPr marL="1523962" indent="-304792">
              <a:buFont typeface="Wingdings" panose="05000000000000000000" pitchFamily="2" charset="2"/>
              <a:buChar char="l"/>
              <a:defRPr/>
            </a:lvl3pPr>
            <a:lvl4pPr marL="2133547" indent="-304792">
              <a:buFont typeface="Wingdings" panose="05000000000000000000" pitchFamily="2" charset="2"/>
              <a:buChar char="u"/>
              <a:defRPr/>
            </a:lvl4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9" name="流程圖: 換頁接點 8"/>
          <p:cNvSpPr/>
          <p:nvPr userDrawn="1"/>
        </p:nvSpPr>
        <p:spPr>
          <a:xfrm>
            <a:off x="11453100" y="0"/>
            <a:ext cx="565150" cy="768392"/>
          </a:xfrm>
          <a:prstGeom prst="flowChartOffpage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fld id="{E3A93B6F-CAEE-40FF-8C71-CFD6DBFFEEE4}" type="slidenum">
              <a:rPr lang="zh-TW" altLang="en-US" sz="1400" smtClean="0">
                <a:latin typeface="Arial Black" panose="020B0A04020102020204" pitchFamily="34" charset="0"/>
                <a:ea typeface="微软雅黑" panose="020B0503020204020204" pitchFamily="34" charset="-122"/>
              </a:rPr>
              <a:t>‹#›</a:t>
            </a:fld>
            <a:endParaRPr lang="zh-TW" altLang="en-US" sz="1200" dirty="0">
              <a:latin typeface="Arial Black" panose="020B0A04020102020204" pitchFamily="34" charset="0"/>
              <a:ea typeface="微软雅黑" panose="020B0503020204020204" pitchFamily="34" charset="-122"/>
            </a:endParaRPr>
          </a:p>
        </p:txBody>
      </p:sp>
    </p:spTree>
    <p:extLst>
      <p:ext uri="{BB962C8B-B14F-4D97-AF65-F5344CB8AC3E}">
        <p14:creationId xmlns:p14="http://schemas.microsoft.com/office/powerpoint/2010/main" val="1687777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内容页_4">
    <p:spTree>
      <p:nvGrpSpPr>
        <p:cNvPr id="1" name=""/>
        <p:cNvGrpSpPr/>
        <p:nvPr/>
      </p:nvGrpSpPr>
      <p:grpSpPr>
        <a:xfrm>
          <a:off x="0" y="0"/>
          <a:ext cx="0" cy="0"/>
          <a:chOff x="0" y="0"/>
          <a:chExt cx="0" cy="0"/>
        </a:xfrm>
      </p:grpSpPr>
      <p:grpSp>
        <p:nvGrpSpPr>
          <p:cNvPr id="2" name="组合 1"/>
          <p:cNvGrpSpPr/>
          <p:nvPr userDrawn="1"/>
        </p:nvGrpSpPr>
        <p:grpSpPr>
          <a:xfrm>
            <a:off x="375366" y="0"/>
            <a:ext cx="140967" cy="962147"/>
            <a:chOff x="281524" y="0"/>
            <a:chExt cx="105725" cy="721610"/>
          </a:xfrm>
          <a:solidFill>
            <a:schemeClr val="accent3"/>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userDrawn="1"/>
        </p:nvGrpSpPr>
        <p:grpSpPr>
          <a:xfrm rot="10800000">
            <a:off x="11735675" y="6617464"/>
            <a:ext cx="140967" cy="240536"/>
            <a:chOff x="281524" y="0"/>
            <a:chExt cx="105725" cy="721610"/>
          </a:xfrm>
          <a:solidFill>
            <a:schemeClr val="accent3"/>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8" name="直接连接符 7"/>
          <p:cNvCxnSpPr/>
          <p:nvPr userDrawn="1"/>
        </p:nvCxnSpPr>
        <p:spPr>
          <a:xfrm>
            <a:off x="695400" y="908720"/>
            <a:ext cx="46805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文本占位符 10"/>
          <p:cNvSpPr>
            <a:spLocks noGrp="1"/>
          </p:cNvSpPr>
          <p:nvPr>
            <p:ph type="body" sz="quarter" idx="15" hasCustomPrompt="1"/>
          </p:nvPr>
        </p:nvSpPr>
        <p:spPr>
          <a:xfrm>
            <a:off x="695402" y="181839"/>
            <a:ext cx="7928834" cy="584775"/>
          </a:xfrm>
          <a:prstGeom prst="rect">
            <a:avLst/>
          </a:prstGeom>
        </p:spPr>
        <p:txBody>
          <a:bodyPr wrap="square">
            <a:spAutoFit/>
          </a:bodyPr>
          <a:lstStyle>
            <a:lvl1pPr marL="0" indent="0" algn="l">
              <a:buNone/>
              <a:defRPr sz="3200" baseline="0">
                <a:latin typeface="+mj-lt"/>
              </a:defRPr>
            </a:lvl1pPr>
          </a:lstStyle>
          <a:p>
            <a:pPr lvl="0"/>
            <a:r>
              <a:rPr lang="en-US" altLang="zh-CN" dirty="0"/>
              <a:t>Add the Text</a:t>
            </a:r>
            <a:endParaRPr lang="zh-CN" altLang="en-US" dirty="0"/>
          </a:p>
        </p:txBody>
      </p:sp>
      <p:sp>
        <p:nvSpPr>
          <p:cNvPr id="14" name="流程圖: 換頁接點 13"/>
          <p:cNvSpPr/>
          <p:nvPr userDrawn="1"/>
        </p:nvSpPr>
        <p:spPr>
          <a:xfrm>
            <a:off x="11453100" y="0"/>
            <a:ext cx="565150" cy="768392"/>
          </a:xfrm>
          <a:prstGeom prst="flowChartOffpage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fld id="{E3A93B6F-CAEE-40FF-8C71-CFD6DBFFEEE4}" type="slidenum">
              <a:rPr lang="zh-TW" altLang="en-US" sz="1400" smtClean="0">
                <a:latin typeface="Arial Black" panose="020B0A04020102020204" pitchFamily="34" charset="0"/>
                <a:ea typeface="微软雅黑" panose="020B0503020204020204" pitchFamily="34" charset="-122"/>
              </a:rPr>
              <a:t>‹#›</a:t>
            </a:fld>
            <a:endParaRPr lang="zh-TW" altLang="en-US" sz="1200" dirty="0">
              <a:latin typeface="Arial Black" panose="020B0A04020102020204" pitchFamily="34" charset="0"/>
              <a:ea typeface="微软雅黑" panose="020B0503020204020204" pitchFamily="34" charset="-122"/>
            </a:endParaRPr>
          </a:p>
        </p:txBody>
      </p:sp>
    </p:spTree>
    <p:extLst>
      <p:ext uri="{BB962C8B-B14F-4D97-AF65-F5344CB8AC3E}">
        <p14:creationId xmlns:p14="http://schemas.microsoft.com/office/powerpoint/2010/main" val="517453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页_3">
    <p:spTree>
      <p:nvGrpSpPr>
        <p:cNvPr id="1" name=""/>
        <p:cNvGrpSpPr/>
        <p:nvPr/>
      </p:nvGrpSpPr>
      <p:grpSpPr>
        <a:xfrm>
          <a:off x="0" y="0"/>
          <a:ext cx="0" cy="0"/>
          <a:chOff x="0" y="0"/>
          <a:chExt cx="0" cy="0"/>
        </a:xfrm>
      </p:grpSpPr>
      <p:grpSp>
        <p:nvGrpSpPr>
          <p:cNvPr id="2" name="组合 1"/>
          <p:cNvGrpSpPr/>
          <p:nvPr userDrawn="1"/>
        </p:nvGrpSpPr>
        <p:grpSpPr>
          <a:xfrm>
            <a:off x="375366" y="0"/>
            <a:ext cx="140967" cy="962147"/>
            <a:chOff x="281524" y="0"/>
            <a:chExt cx="105725" cy="721610"/>
          </a:xfrm>
          <a:solidFill>
            <a:schemeClr val="accent2"/>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userDrawn="1"/>
        </p:nvGrpSpPr>
        <p:grpSpPr>
          <a:xfrm rot="10800000">
            <a:off x="11735675" y="6617464"/>
            <a:ext cx="140967" cy="240536"/>
            <a:chOff x="281524" y="0"/>
            <a:chExt cx="105725" cy="721610"/>
          </a:xfrm>
          <a:solidFill>
            <a:schemeClr val="accent2"/>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8" name="直接连接符 7"/>
          <p:cNvCxnSpPr/>
          <p:nvPr userDrawn="1"/>
        </p:nvCxnSpPr>
        <p:spPr>
          <a:xfrm>
            <a:off x="695400" y="908720"/>
            <a:ext cx="46805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文本占位符 10"/>
          <p:cNvSpPr>
            <a:spLocks noGrp="1"/>
          </p:cNvSpPr>
          <p:nvPr>
            <p:ph type="body" sz="quarter" idx="15" hasCustomPrompt="1"/>
          </p:nvPr>
        </p:nvSpPr>
        <p:spPr>
          <a:xfrm>
            <a:off x="695402" y="181839"/>
            <a:ext cx="7928834" cy="584775"/>
          </a:xfrm>
          <a:prstGeom prst="rect">
            <a:avLst/>
          </a:prstGeom>
        </p:spPr>
        <p:txBody>
          <a:bodyPr wrap="square">
            <a:spAutoFit/>
          </a:bodyPr>
          <a:lstStyle>
            <a:lvl1pPr marL="0" indent="0" algn="l">
              <a:buNone/>
              <a:defRPr sz="3200" baseline="0">
                <a:latin typeface="+mj-lt"/>
              </a:defRPr>
            </a:lvl1pPr>
          </a:lstStyle>
          <a:p>
            <a:pPr lvl="0"/>
            <a:r>
              <a:rPr lang="en-US" altLang="zh-CN" dirty="0"/>
              <a:t>Add the Text</a:t>
            </a:r>
            <a:endParaRPr lang="zh-CN" altLang="en-US" dirty="0"/>
          </a:p>
        </p:txBody>
      </p:sp>
      <p:sp>
        <p:nvSpPr>
          <p:cNvPr id="14" name="流程圖: 換頁接點 13"/>
          <p:cNvSpPr/>
          <p:nvPr userDrawn="1"/>
        </p:nvSpPr>
        <p:spPr>
          <a:xfrm>
            <a:off x="11453100" y="0"/>
            <a:ext cx="565150" cy="768392"/>
          </a:xfrm>
          <a:prstGeom prst="flowChartOffpage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fld id="{E3A93B6F-CAEE-40FF-8C71-CFD6DBFFEEE4}" type="slidenum">
              <a:rPr lang="zh-TW" altLang="en-US" sz="1400" smtClean="0">
                <a:latin typeface="Arial Black" panose="020B0A04020102020204" pitchFamily="34" charset="0"/>
                <a:ea typeface="微软雅黑" panose="020B0503020204020204" pitchFamily="34" charset="-122"/>
              </a:rPr>
              <a:t>‹#›</a:t>
            </a:fld>
            <a:endParaRPr lang="zh-TW" altLang="en-US" sz="1200" dirty="0">
              <a:latin typeface="Arial Black" panose="020B0A04020102020204" pitchFamily="34" charset="0"/>
              <a:ea typeface="微软雅黑" panose="020B0503020204020204" pitchFamily="34" charset="-122"/>
            </a:endParaRPr>
          </a:p>
        </p:txBody>
      </p:sp>
    </p:spTree>
    <p:extLst>
      <p:ext uri="{BB962C8B-B14F-4D97-AF65-F5344CB8AC3E}">
        <p14:creationId xmlns:p14="http://schemas.microsoft.com/office/powerpoint/2010/main" val="2076921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页_4">
    <p:spTree>
      <p:nvGrpSpPr>
        <p:cNvPr id="1" name=""/>
        <p:cNvGrpSpPr/>
        <p:nvPr/>
      </p:nvGrpSpPr>
      <p:grpSpPr>
        <a:xfrm>
          <a:off x="0" y="0"/>
          <a:ext cx="0" cy="0"/>
          <a:chOff x="0" y="0"/>
          <a:chExt cx="0" cy="0"/>
        </a:xfrm>
      </p:grpSpPr>
      <p:grpSp>
        <p:nvGrpSpPr>
          <p:cNvPr id="2" name="组合 1"/>
          <p:cNvGrpSpPr/>
          <p:nvPr userDrawn="1"/>
        </p:nvGrpSpPr>
        <p:grpSpPr>
          <a:xfrm>
            <a:off x="375366" y="0"/>
            <a:ext cx="140967" cy="962147"/>
            <a:chOff x="281524" y="0"/>
            <a:chExt cx="105725" cy="721610"/>
          </a:xfrm>
          <a:solidFill>
            <a:schemeClr val="accent1"/>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userDrawn="1"/>
        </p:nvGrpSpPr>
        <p:grpSpPr>
          <a:xfrm rot="10800000">
            <a:off x="11735675" y="6617464"/>
            <a:ext cx="140967" cy="240536"/>
            <a:chOff x="281524" y="0"/>
            <a:chExt cx="105725" cy="721610"/>
          </a:xfrm>
          <a:solidFill>
            <a:schemeClr val="accent1"/>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8" name="直接连接符 7"/>
          <p:cNvCxnSpPr/>
          <p:nvPr userDrawn="1"/>
        </p:nvCxnSpPr>
        <p:spPr>
          <a:xfrm>
            <a:off x="695400" y="908720"/>
            <a:ext cx="46805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文本占位符 10"/>
          <p:cNvSpPr>
            <a:spLocks noGrp="1"/>
          </p:cNvSpPr>
          <p:nvPr>
            <p:ph type="body" sz="quarter" idx="15" hasCustomPrompt="1"/>
          </p:nvPr>
        </p:nvSpPr>
        <p:spPr>
          <a:xfrm>
            <a:off x="695402" y="181839"/>
            <a:ext cx="7928834" cy="584775"/>
          </a:xfrm>
          <a:prstGeom prst="rect">
            <a:avLst/>
          </a:prstGeom>
        </p:spPr>
        <p:txBody>
          <a:bodyPr wrap="square">
            <a:spAutoFit/>
          </a:bodyPr>
          <a:lstStyle>
            <a:lvl1pPr marL="0" indent="0" algn="l">
              <a:buNone/>
              <a:defRPr sz="3200" baseline="0">
                <a:latin typeface="+mj-lt"/>
              </a:defRPr>
            </a:lvl1pPr>
          </a:lstStyle>
          <a:p>
            <a:pPr lvl="0"/>
            <a:r>
              <a:rPr lang="en-US" altLang="zh-CN" dirty="0"/>
              <a:t>Add the Text</a:t>
            </a:r>
            <a:endParaRPr lang="zh-CN" altLang="en-US" dirty="0"/>
          </a:p>
        </p:txBody>
      </p:sp>
      <p:sp>
        <p:nvSpPr>
          <p:cNvPr id="14" name="流程圖: 換頁接點 13"/>
          <p:cNvSpPr/>
          <p:nvPr userDrawn="1"/>
        </p:nvSpPr>
        <p:spPr>
          <a:xfrm>
            <a:off x="11453100" y="0"/>
            <a:ext cx="565150" cy="768392"/>
          </a:xfrm>
          <a:prstGeom prst="flowChartOffpage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fld id="{E3A93B6F-CAEE-40FF-8C71-CFD6DBFFEEE4}" type="slidenum">
              <a:rPr lang="zh-TW" altLang="en-US" sz="1400" smtClean="0">
                <a:latin typeface="Arial Black" panose="020B0A04020102020204" pitchFamily="34" charset="0"/>
                <a:ea typeface="微软雅黑" panose="020B0503020204020204" pitchFamily="34" charset="-122"/>
              </a:rPr>
              <a:t>‹#›</a:t>
            </a:fld>
            <a:endParaRPr lang="zh-TW" altLang="en-US" sz="1200" dirty="0">
              <a:latin typeface="Arial Black" panose="020B0A04020102020204" pitchFamily="34" charset="0"/>
              <a:ea typeface="微软雅黑" panose="020B0503020204020204" pitchFamily="34" charset="-122"/>
            </a:endParaRPr>
          </a:p>
        </p:txBody>
      </p:sp>
    </p:spTree>
    <p:extLst>
      <p:ext uri="{BB962C8B-B14F-4D97-AF65-F5344CB8AC3E}">
        <p14:creationId xmlns:p14="http://schemas.microsoft.com/office/powerpoint/2010/main" val="734028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内容页_4">
    <p:spTree>
      <p:nvGrpSpPr>
        <p:cNvPr id="1" name=""/>
        <p:cNvGrpSpPr/>
        <p:nvPr/>
      </p:nvGrpSpPr>
      <p:grpSpPr>
        <a:xfrm>
          <a:off x="0" y="0"/>
          <a:ext cx="0" cy="0"/>
          <a:chOff x="0" y="0"/>
          <a:chExt cx="0" cy="0"/>
        </a:xfrm>
      </p:grpSpPr>
      <p:grpSp>
        <p:nvGrpSpPr>
          <p:cNvPr id="2" name="组合 1"/>
          <p:cNvGrpSpPr/>
          <p:nvPr userDrawn="1"/>
        </p:nvGrpSpPr>
        <p:grpSpPr>
          <a:xfrm>
            <a:off x="375366" y="0"/>
            <a:ext cx="140967" cy="962147"/>
            <a:chOff x="281524" y="0"/>
            <a:chExt cx="105725" cy="721610"/>
          </a:xfrm>
          <a:solidFill>
            <a:srgbClr val="7739A6"/>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userDrawn="1"/>
        </p:nvGrpSpPr>
        <p:grpSpPr>
          <a:xfrm rot="10800000">
            <a:off x="11735675" y="6617464"/>
            <a:ext cx="140967" cy="240536"/>
            <a:chOff x="281524" y="0"/>
            <a:chExt cx="105725" cy="721610"/>
          </a:xfrm>
          <a:solidFill>
            <a:srgbClr val="7739A6"/>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8" name="直接连接符 7"/>
          <p:cNvCxnSpPr/>
          <p:nvPr userDrawn="1"/>
        </p:nvCxnSpPr>
        <p:spPr>
          <a:xfrm>
            <a:off x="695400" y="908720"/>
            <a:ext cx="46805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文本占位符 10"/>
          <p:cNvSpPr>
            <a:spLocks noGrp="1"/>
          </p:cNvSpPr>
          <p:nvPr>
            <p:ph type="body" sz="quarter" idx="15" hasCustomPrompt="1"/>
          </p:nvPr>
        </p:nvSpPr>
        <p:spPr>
          <a:xfrm>
            <a:off x="695402" y="181839"/>
            <a:ext cx="7928834" cy="584775"/>
          </a:xfrm>
          <a:prstGeom prst="rect">
            <a:avLst/>
          </a:prstGeom>
        </p:spPr>
        <p:txBody>
          <a:bodyPr wrap="square">
            <a:spAutoFit/>
          </a:bodyPr>
          <a:lstStyle>
            <a:lvl1pPr marL="0" indent="0" algn="l">
              <a:buNone/>
              <a:defRPr sz="3200" baseline="0">
                <a:latin typeface="+mj-lt"/>
              </a:defRPr>
            </a:lvl1pPr>
          </a:lstStyle>
          <a:p>
            <a:pPr lvl="0"/>
            <a:r>
              <a:rPr lang="en-US" altLang="zh-CN" dirty="0"/>
              <a:t>Add the Text</a:t>
            </a:r>
            <a:endParaRPr lang="zh-CN" altLang="en-US" dirty="0"/>
          </a:p>
        </p:txBody>
      </p:sp>
      <p:sp>
        <p:nvSpPr>
          <p:cNvPr id="14" name="流程圖: 換頁接點 13"/>
          <p:cNvSpPr/>
          <p:nvPr userDrawn="1"/>
        </p:nvSpPr>
        <p:spPr>
          <a:xfrm>
            <a:off x="11453100" y="0"/>
            <a:ext cx="565150" cy="768392"/>
          </a:xfrm>
          <a:prstGeom prst="flowChartOffpage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fld id="{E3A93B6F-CAEE-40FF-8C71-CFD6DBFFEEE4}" type="slidenum">
              <a:rPr lang="zh-TW" altLang="en-US" sz="1400" smtClean="0">
                <a:latin typeface="Arial Black" panose="020B0A04020102020204" pitchFamily="34" charset="0"/>
                <a:ea typeface="微软雅黑" panose="020B0503020204020204" pitchFamily="34" charset="-122"/>
              </a:rPr>
              <a:t>‹#›</a:t>
            </a:fld>
            <a:endParaRPr lang="zh-TW" altLang="en-US" sz="1200" dirty="0">
              <a:latin typeface="Arial Black" panose="020B0A04020102020204" pitchFamily="34" charset="0"/>
              <a:ea typeface="微软雅黑" panose="020B0503020204020204" pitchFamily="34" charset="-122"/>
            </a:endParaRPr>
          </a:p>
        </p:txBody>
      </p:sp>
    </p:spTree>
    <p:extLst>
      <p:ext uri="{BB962C8B-B14F-4D97-AF65-F5344CB8AC3E}">
        <p14:creationId xmlns:p14="http://schemas.microsoft.com/office/powerpoint/2010/main" val="1904084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4" name="流程圖: 換頁接點 3"/>
          <p:cNvSpPr/>
          <p:nvPr userDrawn="1"/>
        </p:nvSpPr>
        <p:spPr>
          <a:xfrm>
            <a:off x="11453100" y="0"/>
            <a:ext cx="565150" cy="768392"/>
          </a:xfrm>
          <a:prstGeom prst="flowChartOffpage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fld id="{E3A93B6F-CAEE-40FF-8C71-CFD6DBFFEEE4}" type="slidenum">
              <a:rPr lang="zh-TW" altLang="en-US" sz="1400" smtClean="0">
                <a:latin typeface="Arial Black" panose="020B0A04020102020204" pitchFamily="34" charset="0"/>
                <a:ea typeface="微软雅黑" panose="020B0503020204020204" pitchFamily="34" charset="-122"/>
              </a:rPr>
              <a:t>‹#›</a:t>
            </a:fld>
            <a:endParaRPr lang="zh-TW" altLang="en-US" sz="1200" dirty="0">
              <a:latin typeface="Arial Black" panose="020B0A04020102020204" pitchFamily="34" charset="0"/>
              <a:ea typeface="微软雅黑" panose="020B0503020204020204" pitchFamily="34" charset="-122"/>
            </a:endParaRPr>
          </a:p>
        </p:txBody>
      </p:sp>
    </p:spTree>
    <p:extLst>
      <p:ext uri="{BB962C8B-B14F-4D97-AF65-F5344CB8AC3E}">
        <p14:creationId xmlns:p14="http://schemas.microsoft.com/office/powerpoint/2010/main" val="3443220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封底页">
    <p:spTree>
      <p:nvGrpSpPr>
        <p:cNvPr id="1" name=""/>
        <p:cNvGrpSpPr/>
        <p:nvPr/>
      </p:nvGrpSpPr>
      <p:grpSpPr>
        <a:xfrm>
          <a:off x="0" y="0"/>
          <a:ext cx="0" cy="0"/>
          <a:chOff x="0" y="0"/>
          <a:chExt cx="0" cy="0"/>
        </a:xfrm>
      </p:grpSpPr>
      <p:grpSp>
        <p:nvGrpSpPr>
          <p:cNvPr id="25" name="组合 24"/>
          <p:cNvGrpSpPr/>
          <p:nvPr userDrawn="1"/>
        </p:nvGrpSpPr>
        <p:grpSpPr>
          <a:xfrm>
            <a:off x="1887318" y="3292320"/>
            <a:ext cx="8417364" cy="136680"/>
            <a:chOff x="566555" y="877035"/>
            <a:chExt cx="2340260" cy="164545"/>
          </a:xfrm>
        </p:grpSpPr>
        <p:sp>
          <p:nvSpPr>
            <p:cNvPr id="26" name="矩形 25"/>
            <p:cNvSpPr/>
            <p:nvPr/>
          </p:nvSpPr>
          <p:spPr>
            <a:xfrm>
              <a:off x="566555" y="877035"/>
              <a:ext cx="585065" cy="164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151620" y="877035"/>
              <a:ext cx="585065" cy="1645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736685" y="877035"/>
              <a:ext cx="585065" cy="164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321750" y="877035"/>
              <a:ext cx="585065" cy="164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文本占位符 10"/>
          <p:cNvSpPr>
            <a:spLocks noGrp="1"/>
          </p:cNvSpPr>
          <p:nvPr>
            <p:ph type="body" sz="quarter" idx="10" hasCustomPrompt="1"/>
          </p:nvPr>
        </p:nvSpPr>
        <p:spPr>
          <a:xfrm>
            <a:off x="1893887" y="2467589"/>
            <a:ext cx="8404225" cy="830997"/>
          </a:xfrm>
          <a:prstGeom prst="rect">
            <a:avLst/>
          </a:prstGeom>
        </p:spPr>
        <p:txBody>
          <a:bodyPr>
            <a:spAutoFit/>
          </a:bodyPr>
          <a:lstStyle>
            <a:lvl1pPr marL="0" indent="0" algn="ctr">
              <a:buNone/>
              <a:defRPr sz="4800" b="1"/>
            </a:lvl1pPr>
          </a:lstStyle>
          <a:p>
            <a:pPr lvl="0"/>
            <a:r>
              <a:rPr lang="en-US" altLang="zh-TW" dirty="0"/>
              <a:t>Thank you</a:t>
            </a:r>
            <a:endParaRPr lang="zh-CN" altLang="en-US" dirty="0"/>
          </a:p>
        </p:txBody>
      </p:sp>
      <p:sp>
        <p:nvSpPr>
          <p:cNvPr id="34" name="文本占位符 10"/>
          <p:cNvSpPr>
            <a:spLocks noGrp="1"/>
          </p:cNvSpPr>
          <p:nvPr>
            <p:ph type="body" sz="quarter" idx="12"/>
          </p:nvPr>
        </p:nvSpPr>
        <p:spPr>
          <a:xfrm>
            <a:off x="3468529" y="3431373"/>
            <a:ext cx="5254474" cy="295722"/>
          </a:xfrm>
          <a:prstGeom prst="rect">
            <a:avLst/>
          </a:prstGeom>
        </p:spPr>
        <p:txBody>
          <a:bodyPr wrap="square">
            <a:spAutoFit/>
          </a:bodyPr>
          <a:lstStyle>
            <a:lvl1pPr marL="0" indent="0" algn="ctr" defTabSz="914377">
              <a:lnSpc>
                <a:spcPct val="150000"/>
              </a:lnSpc>
              <a:buNone/>
              <a:defRPr lang="zh-CN" altLang="en-US" sz="1000" dirty="0">
                <a:solidFill>
                  <a:schemeClr val="tx1">
                    <a:lumMod val="50000"/>
                    <a:lumOff val="50000"/>
                  </a:schemeClr>
                </a:solidFill>
              </a:defRPr>
            </a:lvl1pPr>
          </a:lstStyle>
          <a:p>
            <a:pPr marL="0" lvl="0" algn="ctr" defTabSz="914377">
              <a:lnSpc>
                <a:spcPct val="150000"/>
              </a:lnSpc>
            </a:pPr>
            <a:endParaRPr lang="zh-CN" altLang="en-US" dirty="0"/>
          </a:p>
        </p:txBody>
      </p:sp>
    </p:spTree>
    <p:extLst>
      <p:ext uri="{BB962C8B-B14F-4D97-AF65-F5344CB8AC3E}">
        <p14:creationId xmlns:p14="http://schemas.microsoft.com/office/powerpoint/2010/main" val="3520598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内容页_1">
    <p:spTree>
      <p:nvGrpSpPr>
        <p:cNvPr id="1" name=""/>
        <p:cNvGrpSpPr/>
        <p:nvPr/>
      </p:nvGrpSpPr>
      <p:grpSpPr>
        <a:xfrm>
          <a:off x="0" y="0"/>
          <a:ext cx="0" cy="0"/>
          <a:chOff x="0" y="0"/>
          <a:chExt cx="0" cy="0"/>
        </a:xfrm>
      </p:grpSpPr>
      <p:grpSp>
        <p:nvGrpSpPr>
          <p:cNvPr id="2" name="组合 1"/>
          <p:cNvGrpSpPr/>
          <p:nvPr userDrawn="1"/>
        </p:nvGrpSpPr>
        <p:grpSpPr>
          <a:xfrm>
            <a:off x="375366" y="0"/>
            <a:ext cx="140967" cy="962147"/>
            <a:chOff x="281524" y="0"/>
            <a:chExt cx="105725" cy="721610"/>
          </a:xfrm>
          <a:solidFill>
            <a:schemeClr val="accent4"/>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userDrawn="1"/>
        </p:nvGrpSpPr>
        <p:grpSpPr>
          <a:xfrm rot="10800000">
            <a:off x="11735675" y="6617464"/>
            <a:ext cx="140967" cy="240536"/>
            <a:chOff x="281524" y="0"/>
            <a:chExt cx="105725" cy="721610"/>
          </a:xfrm>
          <a:solidFill>
            <a:schemeClr val="accent4"/>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8" name="直接连接符 7"/>
          <p:cNvCxnSpPr/>
          <p:nvPr userDrawn="1"/>
        </p:nvCxnSpPr>
        <p:spPr>
          <a:xfrm>
            <a:off x="695400" y="908720"/>
            <a:ext cx="46805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文本占位符 10"/>
          <p:cNvSpPr>
            <a:spLocks noGrp="1"/>
          </p:cNvSpPr>
          <p:nvPr>
            <p:ph type="body" sz="quarter" idx="14" hasCustomPrompt="1"/>
          </p:nvPr>
        </p:nvSpPr>
        <p:spPr>
          <a:xfrm>
            <a:off x="695401" y="551397"/>
            <a:ext cx="6453645" cy="261610"/>
          </a:xfrm>
          <a:prstGeom prst="rect">
            <a:avLst/>
          </a:prstGeom>
        </p:spPr>
        <p:txBody>
          <a:bodyPr wrap="square">
            <a:spAutoFit/>
          </a:bodyPr>
          <a:lstStyle>
            <a:lvl1pPr marL="0" indent="0" algn="l">
              <a:buNone/>
              <a:defRPr sz="1100" baseline="0">
                <a:solidFill>
                  <a:schemeClr val="bg1">
                    <a:lumMod val="50000"/>
                  </a:schemeClr>
                </a:solidFill>
                <a:latin typeface="+mj-ea"/>
                <a:ea typeface="+mj-ea"/>
              </a:defRPr>
            </a:lvl1pPr>
          </a:lstStyle>
          <a:p>
            <a:pPr lvl="0"/>
            <a:r>
              <a:rPr lang="zh-CN" altLang="en-US" dirty="0"/>
              <a:t>标题数字等都可以通过点击和重新输入进行更改</a:t>
            </a:r>
          </a:p>
        </p:txBody>
      </p:sp>
      <p:sp>
        <p:nvSpPr>
          <p:cNvPr id="12" name="文本占位符 10"/>
          <p:cNvSpPr>
            <a:spLocks noGrp="1"/>
          </p:cNvSpPr>
          <p:nvPr>
            <p:ph type="body" sz="quarter" idx="15" hasCustomPrompt="1"/>
          </p:nvPr>
        </p:nvSpPr>
        <p:spPr>
          <a:xfrm>
            <a:off x="695402" y="57750"/>
            <a:ext cx="7928834" cy="584775"/>
          </a:xfrm>
          <a:prstGeom prst="rect">
            <a:avLst/>
          </a:prstGeom>
        </p:spPr>
        <p:txBody>
          <a:bodyPr wrap="square">
            <a:spAutoFit/>
          </a:bodyPr>
          <a:lstStyle>
            <a:lvl1pPr marL="0" indent="0" algn="l">
              <a:buNone/>
              <a:defRPr sz="3200" baseline="0">
                <a:latin typeface="+mj-lt"/>
              </a:defRPr>
            </a:lvl1pPr>
          </a:lstStyle>
          <a:p>
            <a:pPr lvl="0"/>
            <a:r>
              <a:rPr lang="en-US" altLang="zh-CN" dirty="0"/>
              <a:t>Add the Text</a:t>
            </a:r>
            <a:endParaRPr lang="zh-CN" altLang="en-US" dirty="0"/>
          </a:p>
        </p:txBody>
      </p:sp>
      <p:sp>
        <p:nvSpPr>
          <p:cNvPr id="15" name="流程圖: 換頁接點 14"/>
          <p:cNvSpPr/>
          <p:nvPr userDrawn="1"/>
        </p:nvSpPr>
        <p:spPr>
          <a:xfrm>
            <a:off x="11453100" y="0"/>
            <a:ext cx="565150" cy="768392"/>
          </a:xfrm>
          <a:prstGeom prst="flowChartOffpage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fld id="{E3A93B6F-CAEE-40FF-8C71-CFD6DBFFEEE4}" type="slidenum">
              <a:rPr lang="zh-TW" altLang="en-US" sz="1400" smtClean="0">
                <a:latin typeface="Arial Black" panose="020B0A04020102020204" pitchFamily="34" charset="0"/>
                <a:ea typeface="微软雅黑" panose="020B0503020204020204" pitchFamily="34" charset="-122"/>
              </a:rPr>
              <a:t>‹#›</a:t>
            </a:fld>
            <a:endParaRPr lang="zh-TW" altLang="en-US" sz="1200" dirty="0">
              <a:latin typeface="Arial Black" panose="020B0A04020102020204" pitchFamily="34" charset="0"/>
              <a:ea typeface="微软雅黑" panose="020B0503020204020204" pitchFamily="34" charset="-122"/>
            </a:endParaRPr>
          </a:p>
        </p:txBody>
      </p:sp>
    </p:spTree>
    <p:extLst>
      <p:ext uri="{BB962C8B-B14F-4D97-AF65-F5344CB8AC3E}">
        <p14:creationId xmlns:p14="http://schemas.microsoft.com/office/powerpoint/2010/main" val="1068296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aption" userDrawn="1">
  <p:cSld name="Caption">
    <p:bg>
      <p:bgPr>
        <a:gradFill rotWithShape="1">
          <a:gsLst>
            <a:gs pos="0">
              <a:schemeClr val="bg1"/>
            </a:gs>
            <a:gs pos="76000">
              <a:schemeClr val="bg1">
                <a:tint val="98000"/>
                <a:satMod val="130000"/>
                <a:shade val="90000"/>
                <a:lumMod val="103000"/>
              </a:schemeClr>
            </a:gs>
            <a:gs pos="45000">
              <a:schemeClr val="bg1"/>
            </a:gs>
          </a:gsLst>
          <a:lin ang="5400000" scaled="0"/>
        </a:gradFill>
        <a:effectLst/>
      </p:bgPr>
    </p:bg>
    <p:spTree>
      <p:nvGrpSpPr>
        <p:cNvPr id="1" name="Shape 327"/>
        <p:cNvGrpSpPr/>
        <p:nvPr/>
      </p:nvGrpSpPr>
      <p:grpSpPr>
        <a:xfrm>
          <a:off x="0" y="0"/>
          <a:ext cx="0" cy="0"/>
          <a:chOff x="0" y="0"/>
          <a:chExt cx="0" cy="0"/>
        </a:xfrm>
      </p:grpSpPr>
      <p:sp>
        <p:nvSpPr>
          <p:cNvPr id="3" name="矩形 2"/>
          <p:cNvSpPr/>
          <p:nvPr userDrawn="1"/>
        </p:nvSpPr>
        <p:spPr>
          <a:xfrm>
            <a:off x="11424489" y="6170331"/>
            <a:ext cx="748496" cy="369332"/>
          </a:xfrm>
          <a:prstGeom prst="rect">
            <a:avLst/>
          </a:prstGeom>
        </p:spPr>
        <p:txBody>
          <a:bodyPr wrap="square">
            <a:spAutoFit/>
          </a:bodyPr>
          <a:lstStyle/>
          <a:p>
            <a:pPr algn="r"/>
            <a:fld id="{97733547-C233-4ECF-87BB-4C2671E03F78}" type="slidenum">
              <a:rPr lang="zh-TW" altLang="en-US" sz="1800" b="1" smtClean="0">
                <a:solidFill>
                  <a:srgbClr val="002060"/>
                </a:solidFill>
              </a:rPr>
              <a:pPr algn="r"/>
              <a:t>‹#›</a:t>
            </a:fld>
            <a:endParaRPr lang="zh-TW" altLang="en-US" sz="1800" b="1" dirty="0">
              <a:solidFill>
                <a:srgbClr val="002060"/>
              </a:solidFill>
            </a:endParaRPr>
          </a:p>
        </p:txBody>
      </p:sp>
      <p:pic>
        <p:nvPicPr>
          <p:cNvPr id="4" name="圖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1874" y="6431558"/>
            <a:ext cx="546623" cy="409967"/>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074455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三项目录页">
    <p:spTree>
      <p:nvGrpSpPr>
        <p:cNvPr id="1" name=""/>
        <p:cNvGrpSpPr/>
        <p:nvPr/>
      </p:nvGrpSpPr>
      <p:grpSpPr>
        <a:xfrm>
          <a:off x="0" y="0"/>
          <a:ext cx="0" cy="0"/>
          <a:chOff x="0" y="0"/>
          <a:chExt cx="0" cy="0"/>
        </a:xfrm>
      </p:grpSpPr>
      <p:sp>
        <p:nvSpPr>
          <p:cNvPr id="17" name="矩形 8"/>
          <p:cNvSpPr/>
          <p:nvPr userDrawn="1"/>
        </p:nvSpPr>
        <p:spPr>
          <a:xfrm>
            <a:off x="796539" y="2060847"/>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1A7BAE"/>
              </a:solidFill>
              <a:latin typeface="+mj-lt"/>
            </a:endParaRPr>
          </a:p>
        </p:txBody>
      </p:sp>
      <p:grpSp>
        <p:nvGrpSpPr>
          <p:cNvPr id="24" name="组合 23"/>
          <p:cNvGrpSpPr/>
          <p:nvPr userDrawn="1"/>
        </p:nvGrpSpPr>
        <p:grpSpPr>
          <a:xfrm>
            <a:off x="6516048" y="0"/>
            <a:ext cx="5675952" cy="6858000"/>
            <a:chOff x="566555" y="877035"/>
            <a:chExt cx="2340260" cy="164545"/>
          </a:xfrm>
        </p:grpSpPr>
        <p:sp>
          <p:nvSpPr>
            <p:cNvPr id="25" name="矩形 24"/>
            <p:cNvSpPr/>
            <p:nvPr/>
          </p:nvSpPr>
          <p:spPr>
            <a:xfrm>
              <a:off x="566555" y="877035"/>
              <a:ext cx="585065" cy="164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151620" y="877035"/>
              <a:ext cx="585065" cy="1645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36685" y="877035"/>
              <a:ext cx="585065" cy="164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321750" y="877035"/>
              <a:ext cx="585065" cy="164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9" name="矩形 28"/>
          <p:cNvSpPr/>
          <p:nvPr userDrawn="1"/>
        </p:nvSpPr>
        <p:spPr>
          <a:xfrm>
            <a:off x="6516048" y="2663073"/>
            <a:ext cx="5675952" cy="1235941"/>
          </a:xfrm>
          <a:prstGeom prst="rect">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mj-lt"/>
            </a:endParaRPr>
          </a:p>
        </p:txBody>
      </p:sp>
      <p:sp>
        <p:nvSpPr>
          <p:cNvPr id="31" name="文本占位符 10"/>
          <p:cNvSpPr>
            <a:spLocks noGrp="1"/>
          </p:cNvSpPr>
          <p:nvPr>
            <p:ph type="body" sz="quarter" idx="11" hasCustomPrompt="1"/>
          </p:nvPr>
        </p:nvSpPr>
        <p:spPr>
          <a:xfrm>
            <a:off x="7225542" y="2906549"/>
            <a:ext cx="4256964" cy="748988"/>
          </a:xfrm>
          <a:prstGeom prst="rect">
            <a:avLst/>
          </a:prstGeom>
        </p:spPr>
        <p:txBody>
          <a:bodyPr wrap="square">
            <a:spAutoFit/>
          </a:bodyPr>
          <a:lstStyle>
            <a:lvl1pPr marL="0" indent="0" algn="ctr">
              <a:buNone/>
              <a:defRPr>
                <a:solidFill>
                  <a:schemeClr val="bg1"/>
                </a:solidFill>
                <a:latin typeface="+mj-lt"/>
              </a:defRPr>
            </a:lvl1pPr>
          </a:lstStyle>
          <a:p>
            <a:pPr lvl="0"/>
            <a:r>
              <a:rPr lang="en-US" altLang="zh-CN" dirty="0"/>
              <a:t>CONTENT</a:t>
            </a:r>
            <a:endParaRPr lang="zh-CN" altLang="en-US" dirty="0"/>
          </a:p>
        </p:txBody>
      </p:sp>
      <p:sp>
        <p:nvSpPr>
          <p:cNvPr id="34" name="文本占位符 10"/>
          <p:cNvSpPr>
            <a:spLocks noGrp="1"/>
          </p:cNvSpPr>
          <p:nvPr>
            <p:ph type="body" sz="quarter" idx="13" hasCustomPrompt="1"/>
          </p:nvPr>
        </p:nvSpPr>
        <p:spPr>
          <a:xfrm>
            <a:off x="1628247" y="2144602"/>
            <a:ext cx="3367087" cy="400110"/>
          </a:xfrm>
          <a:prstGeom prst="rect">
            <a:avLst/>
          </a:prstGeom>
        </p:spPr>
        <p:txBody>
          <a:bodyPr wrap="square">
            <a:spAutoFit/>
          </a:bodyPr>
          <a:lstStyle>
            <a:lvl1pPr marL="0" indent="0" algn="l">
              <a:buNone/>
              <a:defRPr sz="2000" baseline="0">
                <a:solidFill>
                  <a:schemeClr val="accent4"/>
                </a:solidFill>
              </a:defRPr>
            </a:lvl1pPr>
          </a:lstStyle>
          <a:p>
            <a:pPr lvl="0"/>
            <a:r>
              <a:rPr lang="en-US" altLang="zh-CN" dirty="0"/>
              <a:t>Part One </a:t>
            </a:r>
            <a:r>
              <a:rPr lang="zh-TW" altLang="en-US" dirty="0"/>
              <a:t>輸入標題</a:t>
            </a:r>
            <a:endParaRPr lang="zh-CN" altLang="en-US" dirty="0"/>
          </a:p>
        </p:txBody>
      </p:sp>
      <p:sp>
        <p:nvSpPr>
          <p:cNvPr id="35" name="文本占位符 10"/>
          <p:cNvSpPr>
            <a:spLocks noGrp="1"/>
          </p:cNvSpPr>
          <p:nvPr>
            <p:ph type="body" sz="quarter" idx="14" hasCustomPrompt="1"/>
          </p:nvPr>
        </p:nvSpPr>
        <p:spPr>
          <a:xfrm>
            <a:off x="800384" y="2043693"/>
            <a:ext cx="640820" cy="584775"/>
          </a:xfrm>
          <a:prstGeom prst="rect">
            <a:avLst/>
          </a:prstGeom>
        </p:spPr>
        <p:txBody>
          <a:bodyPr wrap="square">
            <a:spAutoFit/>
          </a:bodyPr>
          <a:lstStyle>
            <a:lvl1pPr marL="0" indent="0" algn="ctr">
              <a:buNone/>
              <a:defRPr sz="3200">
                <a:solidFill>
                  <a:schemeClr val="accent4"/>
                </a:solidFill>
                <a:latin typeface="+mj-lt"/>
              </a:defRPr>
            </a:lvl1pPr>
          </a:lstStyle>
          <a:p>
            <a:pPr lvl="0"/>
            <a:r>
              <a:rPr lang="en-US" altLang="zh-CN" dirty="0"/>
              <a:t>1</a:t>
            </a:r>
            <a:endParaRPr lang="zh-CN" altLang="en-US" dirty="0"/>
          </a:p>
        </p:txBody>
      </p:sp>
      <p:sp>
        <p:nvSpPr>
          <p:cNvPr id="14" name="矩形 8"/>
          <p:cNvSpPr/>
          <p:nvPr userDrawn="1"/>
        </p:nvSpPr>
        <p:spPr>
          <a:xfrm>
            <a:off x="796539" y="3161514"/>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3"/>
              </a:solidFill>
              <a:latin typeface="+mj-lt"/>
            </a:endParaRPr>
          </a:p>
        </p:txBody>
      </p:sp>
      <p:sp>
        <p:nvSpPr>
          <p:cNvPr id="15" name="文本占位符 10"/>
          <p:cNvSpPr>
            <a:spLocks noGrp="1"/>
          </p:cNvSpPr>
          <p:nvPr>
            <p:ph type="body" sz="quarter" idx="15" hasCustomPrompt="1"/>
          </p:nvPr>
        </p:nvSpPr>
        <p:spPr>
          <a:xfrm>
            <a:off x="1628247" y="3245269"/>
            <a:ext cx="3367087" cy="400110"/>
          </a:xfrm>
          <a:prstGeom prst="rect">
            <a:avLst/>
          </a:prstGeom>
        </p:spPr>
        <p:txBody>
          <a:bodyPr wrap="square">
            <a:spAutoFit/>
          </a:bodyPr>
          <a:lstStyle>
            <a:lvl1pPr marL="0" indent="0" algn="l">
              <a:buNone/>
              <a:defRPr sz="2000" baseline="0">
                <a:solidFill>
                  <a:schemeClr val="accent3"/>
                </a:solidFill>
              </a:defRPr>
            </a:lvl1pPr>
          </a:lstStyle>
          <a:p>
            <a:pPr lvl="0"/>
            <a:r>
              <a:rPr lang="en-US" altLang="zh-CN" dirty="0"/>
              <a:t>Part One </a:t>
            </a:r>
            <a:r>
              <a:rPr lang="zh-TW" altLang="en-US" dirty="0"/>
              <a:t>輸入標題</a:t>
            </a:r>
            <a:endParaRPr lang="zh-CN" altLang="en-US" dirty="0"/>
          </a:p>
        </p:txBody>
      </p:sp>
      <p:sp>
        <p:nvSpPr>
          <p:cNvPr id="16" name="文本占位符 10"/>
          <p:cNvSpPr>
            <a:spLocks noGrp="1"/>
          </p:cNvSpPr>
          <p:nvPr>
            <p:ph type="body" sz="quarter" idx="16" hasCustomPrompt="1"/>
          </p:nvPr>
        </p:nvSpPr>
        <p:spPr>
          <a:xfrm>
            <a:off x="800384" y="3144360"/>
            <a:ext cx="640820" cy="584775"/>
          </a:xfrm>
          <a:prstGeom prst="rect">
            <a:avLst/>
          </a:prstGeom>
        </p:spPr>
        <p:txBody>
          <a:bodyPr wrap="square">
            <a:spAutoFit/>
          </a:bodyPr>
          <a:lstStyle>
            <a:lvl1pPr marL="0" indent="0" algn="ctr">
              <a:buNone/>
              <a:defRPr sz="3200">
                <a:solidFill>
                  <a:schemeClr val="accent3"/>
                </a:solidFill>
                <a:latin typeface="+mj-lt"/>
              </a:defRPr>
            </a:lvl1pPr>
          </a:lstStyle>
          <a:p>
            <a:pPr lvl="0"/>
            <a:r>
              <a:rPr lang="en-US" altLang="zh-CN" dirty="0"/>
              <a:t>1</a:t>
            </a:r>
            <a:endParaRPr lang="zh-CN" altLang="en-US" dirty="0"/>
          </a:p>
        </p:txBody>
      </p:sp>
      <p:sp>
        <p:nvSpPr>
          <p:cNvPr id="18" name="矩形 8"/>
          <p:cNvSpPr/>
          <p:nvPr userDrawn="1"/>
        </p:nvSpPr>
        <p:spPr>
          <a:xfrm>
            <a:off x="796539" y="4362628"/>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2"/>
              </a:solidFill>
              <a:latin typeface="+mj-lt"/>
            </a:endParaRPr>
          </a:p>
        </p:txBody>
      </p:sp>
      <p:sp>
        <p:nvSpPr>
          <p:cNvPr id="19" name="文本占位符 10"/>
          <p:cNvSpPr>
            <a:spLocks noGrp="1"/>
          </p:cNvSpPr>
          <p:nvPr>
            <p:ph type="body" sz="quarter" idx="17" hasCustomPrompt="1"/>
          </p:nvPr>
        </p:nvSpPr>
        <p:spPr>
          <a:xfrm>
            <a:off x="1628247" y="4446383"/>
            <a:ext cx="3367087" cy="400110"/>
          </a:xfrm>
          <a:prstGeom prst="rect">
            <a:avLst/>
          </a:prstGeom>
        </p:spPr>
        <p:txBody>
          <a:bodyPr wrap="square">
            <a:spAutoFit/>
          </a:bodyPr>
          <a:lstStyle>
            <a:lvl1pPr marL="0" indent="0" algn="l">
              <a:buNone/>
              <a:defRPr sz="2000" baseline="0">
                <a:solidFill>
                  <a:schemeClr val="accent2"/>
                </a:solidFill>
              </a:defRPr>
            </a:lvl1pPr>
          </a:lstStyle>
          <a:p>
            <a:pPr lvl="0"/>
            <a:r>
              <a:rPr lang="en-US" altLang="zh-CN" dirty="0"/>
              <a:t>Part One </a:t>
            </a:r>
            <a:r>
              <a:rPr lang="zh-TW" altLang="en-US" dirty="0"/>
              <a:t>輸入標題</a:t>
            </a:r>
            <a:endParaRPr lang="zh-CN" altLang="en-US" dirty="0"/>
          </a:p>
        </p:txBody>
      </p:sp>
      <p:sp>
        <p:nvSpPr>
          <p:cNvPr id="20" name="文本占位符 10"/>
          <p:cNvSpPr>
            <a:spLocks noGrp="1"/>
          </p:cNvSpPr>
          <p:nvPr>
            <p:ph type="body" sz="quarter" idx="18" hasCustomPrompt="1"/>
          </p:nvPr>
        </p:nvSpPr>
        <p:spPr>
          <a:xfrm>
            <a:off x="800384" y="4345474"/>
            <a:ext cx="640820" cy="584775"/>
          </a:xfrm>
          <a:prstGeom prst="rect">
            <a:avLst/>
          </a:prstGeom>
        </p:spPr>
        <p:txBody>
          <a:bodyPr wrap="square">
            <a:spAutoFit/>
          </a:bodyPr>
          <a:lstStyle>
            <a:lvl1pPr marL="0" indent="0" algn="ctr">
              <a:buNone/>
              <a:defRPr sz="3200">
                <a:solidFill>
                  <a:schemeClr val="accent2"/>
                </a:solidFill>
                <a:latin typeface="+mj-lt"/>
              </a:defRPr>
            </a:lvl1pPr>
          </a:lstStyle>
          <a:p>
            <a:pPr lvl="0"/>
            <a:r>
              <a:rPr lang="en-US" altLang="zh-CN" dirty="0"/>
              <a:t>1</a:t>
            </a:r>
            <a:endParaRPr lang="zh-CN" altLang="en-US" dirty="0"/>
          </a:p>
        </p:txBody>
      </p:sp>
    </p:spTree>
    <p:extLst>
      <p:ext uri="{BB962C8B-B14F-4D97-AF65-F5344CB8AC3E}">
        <p14:creationId xmlns:p14="http://schemas.microsoft.com/office/powerpoint/2010/main" val="2269701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標題及物件">
    <p:spTree>
      <p:nvGrpSpPr>
        <p:cNvPr id="1" name=""/>
        <p:cNvGrpSpPr/>
        <p:nvPr/>
      </p:nvGrpSpPr>
      <p:grpSpPr>
        <a:xfrm>
          <a:off x="0" y="0"/>
          <a:ext cx="0" cy="0"/>
          <a:chOff x="0" y="0"/>
          <a:chExt cx="0" cy="0"/>
        </a:xfrm>
      </p:grpSpPr>
      <p:sp>
        <p:nvSpPr>
          <p:cNvPr id="9" name="矩形 8"/>
          <p:cNvSpPr/>
          <p:nvPr userDrawn="1"/>
        </p:nvSpPr>
        <p:spPr>
          <a:xfrm>
            <a:off x="11424489" y="6489802"/>
            <a:ext cx="748496" cy="369332"/>
          </a:xfrm>
          <a:prstGeom prst="rect">
            <a:avLst/>
          </a:prstGeom>
        </p:spPr>
        <p:txBody>
          <a:bodyPr wrap="square">
            <a:spAutoFit/>
          </a:bodyPr>
          <a:lstStyle/>
          <a:p>
            <a:pPr algn="r"/>
            <a:fld id="{97733547-C233-4ECF-87BB-4C2671E03F78}" type="slidenum">
              <a:rPr lang="zh-TW" altLang="en-US" sz="1800" b="1" smtClean="0">
                <a:solidFill>
                  <a:srgbClr val="002060"/>
                </a:solidFill>
              </a:rPr>
              <a:pPr algn="r"/>
              <a:t>‹#›</a:t>
            </a:fld>
            <a:endParaRPr lang="zh-TW" altLang="en-US" sz="1800" b="1" dirty="0">
              <a:solidFill>
                <a:srgbClr val="002060"/>
              </a:solidFill>
            </a:endParaRPr>
          </a:p>
        </p:txBody>
      </p:sp>
      <p:sp>
        <p:nvSpPr>
          <p:cNvPr id="22" name="流程圖: 接點 21"/>
          <p:cNvSpPr/>
          <p:nvPr/>
        </p:nvSpPr>
        <p:spPr>
          <a:xfrm flipH="1">
            <a:off x="9256419" y="6399447"/>
            <a:ext cx="400804" cy="300604"/>
          </a:xfrm>
          <a:prstGeom prst="flowChartConnector">
            <a:avLst/>
          </a:prstGeom>
          <a:solidFill>
            <a:schemeClr val="accent4">
              <a:lumMod val="20000"/>
              <a:lumOff val="80000"/>
              <a:alpha val="3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prstClr val="white"/>
              </a:solidFill>
            </a:endParaRPr>
          </a:p>
        </p:txBody>
      </p:sp>
      <p:sp>
        <p:nvSpPr>
          <p:cNvPr id="24" name="流程圖: 接點 23"/>
          <p:cNvSpPr/>
          <p:nvPr/>
        </p:nvSpPr>
        <p:spPr>
          <a:xfrm flipH="1">
            <a:off x="7284347" y="6475423"/>
            <a:ext cx="194519" cy="145889"/>
          </a:xfrm>
          <a:prstGeom prst="flowChartConnector">
            <a:avLst/>
          </a:prstGeom>
          <a:solidFill>
            <a:schemeClr val="accent4">
              <a:lumMod val="20000"/>
              <a:lumOff val="80000"/>
              <a:alpha val="7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prstClr val="white"/>
              </a:solidFill>
            </a:endParaRPr>
          </a:p>
        </p:txBody>
      </p:sp>
      <p:sp>
        <p:nvSpPr>
          <p:cNvPr id="25" name="流程圖: 接點 24"/>
          <p:cNvSpPr/>
          <p:nvPr/>
        </p:nvSpPr>
        <p:spPr>
          <a:xfrm flipH="1">
            <a:off x="11115907" y="6347290"/>
            <a:ext cx="412461" cy="309347"/>
          </a:xfrm>
          <a:prstGeom prst="flowChartConnector">
            <a:avLst/>
          </a:prstGeom>
          <a:solidFill>
            <a:schemeClr val="accent4">
              <a:lumMod val="20000"/>
              <a:lumOff val="80000"/>
              <a:alpha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prstClr val="white"/>
              </a:solidFill>
            </a:endParaRPr>
          </a:p>
        </p:txBody>
      </p:sp>
      <p:sp>
        <p:nvSpPr>
          <p:cNvPr id="8" name="流程圖: 接點 7"/>
          <p:cNvSpPr/>
          <p:nvPr/>
        </p:nvSpPr>
        <p:spPr>
          <a:xfrm>
            <a:off x="5529985" y="6400756"/>
            <a:ext cx="400804" cy="300604"/>
          </a:xfrm>
          <a:prstGeom prst="flowChartConnector">
            <a:avLst/>
          </a:prstGeom>
          <a:solidFill>
            <a:schemeClr val="accent4">
              <a:lumMod val="20000"/>
              <a:lumOff val="80000"/>
              <a:alpha val="3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prstClr val="white"/>
              </a:solidFill>
            </a:endParaRPr>
          </a:p>
        </p:txBody>
      </p:sp>
      <p:sp>
        <p:nvSpPr>
          <p:cNvPr id="10" name="流程圖: 接點 9"/>
          <p:cNvSpPr/>
          <p:nvPr/>
        </p:nvSpPr>
        <p:spPr>
          <a:xfrm>
            <a:off x="3061341" y="6348573"/>
            <a:ext cx="135664" cy="101748"/>
          </a:xfrm>
          <a:prstGeom prst="flowChartConnector">
            <a:avLst/>
          </a:prstGeom>
          <a:solidFill>
            <a:srgbClr val="F2F7F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prstClr val="white"/>
              </a:solidFill>
            </a:endParaRPr>
          </a:p>
        </p:txBody>
      </p:sp>
      <p:sp>
        <p:nvSpPr>
          <p:cNvPr id="11" name="流程圖: 接點 10"/>
          <p:cNvSpPr/>
          <p:nvPr/>
        </p:nvSpPr>
        <p:spPr>
          <a:xfrm>
            <a:off x="2432867" y="6193608"/>
            <a:ext cx="194519" cy="145889"/>
          </a:xfrm>
          <a:prstGeom prst="flowChartConnector">
            <a:avLst/>
          </a:prstGeom>
          <a:solidFill>
            <a:schemeClr val="accent4">
              <a:lumMod val="20000"/>
              <a:lumOff val="80000"/>
              <a:alpha val="7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prstClr val="white"/>
              </a:solidFill>
            </a:endParaRPr>
          </a:p>
        </p:txBody>
      </p:sp>
      <p:sp>
        <p:nvSpPr>
          <p:cNvPr id="12" name="流程圖: 接點 11"/>
          <p:cNvSpPr/>
          <p:nvPr/>
        </p:nvSpPr>
        <p:spPr>
          <a:xfrm>
            <a:off x="124964" y="6266182"/>
            <a:ext cx="412461" cy="309346"/>
          </a:xfrm>
          <a:prstGeom prst="flowChartConnector">
            <a:avLst/>
          </a:prstGeom>
          <a:solidFill>
            <a:schemeClr val="accent4">
              <a:lumMod val="20000"/>
              <a:lumOff val="80000"/>
              <a:alpha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prstClr val="white"/>
              </a:solidFill>
            </a:endParaRPr>
          </a:p>
        </p:txBody>
      </p:sp>
      <p:sp>
        <p:nvSpPr>
          <p:cNvPr id="13" name="流程圖: 接點 12"/>
          <p:cNvSpPr/>
          <p:nvPr/>
        </p:nvSpPr>
        <p:spPr>
          <a:xfrm>
            <a:off x="1514634" y="6312739"/>
            <a:ext cx="194519" cy="145889"/>
          </a:xfrm>
          <a:prstGeom prst="flowChartConnector">
            <a:avLst/>
          </a:prstGeom>
          <a:solidFill>
            <a:schemeClr val="accent4">
              <a:lumMod val="20000"/>
              <a:lumOff val="80000"/>
              <a:alpha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prstClr val="white"/>
              </a:solidFill>
            </a:endParaRPr>
          </a:p>
        </p:txBody>
      </p:sp>
      <p:sp>
        <p:nvSpPr>
          <p:cNvPr id="18" name="流程圖: 接點 17"/>
          <p:cNvSpPr/>
          <p:nvPr/>
        </p:nvSpPr>
        <p:spPr>
          <a:xfrm>
            <a:off x="917737" y="6218151"/>
            <a:ext cx="172184" cy="129138"/>
          </a:xfrm>
          <a:prstGeom prst="flowChartConnector">
            <a:avLst/>
          </a:prstGeom>
          <a:noFill/>
          <a:ln w="19050">
            <a:solidFill>
              <a:srgbClr val="F2F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prstClr val="white"/>
              </a:solidFill>
            </a:endParaRPr>
          </a:p>
        </p:txBody>
      </p:sp>
      <p:sp>
        <p:nvSpPr>
          <p:cNvPr id="19" name="流程圖: 接點 18"/>
          <p:cNvSpPr/>
          <p:nvPr/>
        </p:nvSpPr>
        <p:spPr>
          <a:xfrm>
            <a:off x="3674736" y="6450349"/>
            <a:ext cx="264785" cy="198589"/>
          </a:xfrm>
          <a:prstGeom prst="flowChartConnector">
            <a:avLst/>
          </a:prstGeom>
          <a:noFill/>
          <a:ln w="19050">
            <a:solidFill>
              <a:srgbClr val="FFF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prstClr val="white"/>
              </a:solidFill>
            </a:endParaRPr>
          </a:p>
        </p:txBody>
      </p:sp>
      <p:sp>
        <p:nvSpPr>
          <p:cNvPr id="20" name="流程圖: 接點 19"/>
          <p:cNvSpPr/>
          <p:nvPr/>
        </p:nvSpPr>
        <p:spPr>
          <a:xfrm>
            <a:off x="2308287" y="6426941"/>
            <a:ext cx="127984" cy="95988"/>
          </a:xfrm>
          <a:prstGeom prst="flowChartConnector">
            <a:avLst/>
          </a:prstGeom>
          <a:noFill/>
          <a:ln w="19050">
            <a:solidFill>
              <a:srgbClr val="FFF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prstClr val="white"/>
              </a:solidFill>
            </a:endParaRPr>
          </a:p>
        </p:txBody>
      </p:sp>
      <p:sp>
        <p:nvSpPr>
          <p:cNvPr id="21" name="流程圖: 接點 20"/>
          <p:cNvSpPr/>
          <p:nvPr/>
        </p:nvSpPr>
        <p:spPr>
          <a:xfrm>
            <a:off x="4708456" y="6630524"/>
            <a:ext cx="117181" cy="87886"/>
          </a:xfrm>
          <a:prstGeom prst="flowChartConnector">
            <a:avLst/>
          </a:prstGeom>
          <a:noFill/>
          <a:ln w="19050">
            <a:solidFill>
              <a:srgbClr val="F2F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prstClr val="white"/>
              </a:solidFill>
            </a:endParaRPr>
          </a:p>
        </p:txBody>
      </p:sp>
      <p:sp>
        <p:nvSpPr>
          <p:cNvPr id="17" name="手繪多邊形 16"/>
          <p:cNvSpPr/>
          <p:nvPr/>
        </p:nvSpPr>
        <p:spPr>
          <a:xfrm>
            <a:off x="-21145" y="6250983"/>
            <a:ext cx="12191999" cy="357302"/>
          </a:xfrm>
          <a:custGeom>
            <a:avLst/>
            <a:gdLst>
              <a:gd name="connsiteX0" fmla="*/ 0 w 8088283"/>
              <a:gd name="connsiteY0" fmla="*/ 547567 h 1498477"/>
              <a:gd name="connsiteX1" fmla="*/ 1645920 w 8088283"/>
              <a:gd name="connsiteY1" fmla="*/ 40491 h 1498477"/>
              <a:gd name="connsiteX2" fmla="*/ 4272741 w 8088283"/>
              <a:gd name="connsiteY2" fmla="*/ 1495218 h 1498477"/>
              <a:gd name="connsiteX3" fmla="*/ 8088283 w 8088283"/>
              <a:gd name="connsiteY3" fmla="*/ 464440 h 1498477"/>
              <a:gd name="connsiteX4" fmla="*/ 8088283 w 8088283"/>
              <a:gd name="connsiteY4" fmla="*/ 464440 h 1498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8283" h="1498477">
                <a:moveTo>
                  <a:pt x="0" y="547567"/>
                </a:moveTo>
                <a:cubicBezTo>
                  <a:pt x="466898" y="215058"/>
                  <a:pt x="933797" y="-117451"/>
                  <a:pt x="1645920" y="40491"/>
                </a:cubicBezTo>
                <a:cubicBezTo>
                  <a:pt x="2358044" y="198433"/>
                  <a:pt x="3199014" y="1424560"/>
                  <a:pt x="4272741" y="1495218"/>
                </a:cubicBezTo>
                <a:cubicBezTo>
                  <a:pt x="5346468" y="1565876"/>
                  <a:pt x="8088283" y="464440"/>
                  <a:pt x="8088283" y="464440"/>
                </a:cubicBezTo>
                <a:lnTo>
                  <a:pt x="8088283" y="46444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prstClr val="white"/>
              </a:solidFill>
            </a:endParaRPr>
          </a:p>
        </p:txBody>
      </p:sp>
      <p:sp>
        <p:nvSpPr>
          <p:cNvPr id="15" name="手繪多邊形 14"/>
          <p:cNvSpPr/>
          <p:nvPr/>
        </p:nvSpPr>
        <p:spPr>
          <a:xfrm>
            <a:off x="-21144" y="6383928"/>
            <a:ext cx="12191999" cy="220848"/>
          </a:xfrm>
          <a:custGeom>
            <a:avLst/>
            <a:gdLst>
              <a:gd name="connsiteX0" fmla="*/ 0 w 8088283"/>
              <a:gd name="connsiteY0" fmla="*/ 547567 h 1498477"/>
              <a:gd name="connsiteX1" fmla="*/ 1645920 w 8088283"/>
              <a:gd name="connsiteY1" fmla="*/ 40491 h 1498477"/>
              <a:gd name="connsiteX2" fmla="*/ 4272741 w 8088283"/>
              <a:gd name="connsiteY2" fmla="*/ 1495218 h 1498477"/>
              <a:gd name="connsiteX3" fmla="*/ 8088283 w 8088283"/>
              <a:gd name="connsiteY3" fmla="*/ 464440 h 1498477"/>
              <a:gd name="connsiteX4" fmla="*/ 8088283 w 8088283"/>
              <a:gd name="connsiteY4" fmla="*/ 464440 h 1498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8283" h="1498477">
                <a:moveTo>
                  <a:pt x="0" y="547567"/>
                </a:moveTo>
                <a:cubicBezTo>
                  <a:pt x="466898" y="215058"/>
                  <a:pt x="933797" y="-117451"/>
                  <a:pt x="1645920" y="40491"/>
                </a:cubicBezTo>
                <a:cubicBezTo>
                  <a:pt x="2358044" y="198433"/>
                  <a:pt x="3199014" y="1424560"/>
                  <a:pt x="4272741" y="1495218"/>
                </a:cubicBezTo>
                <a:cubicBezTo>
                  <a:pt x="5346468" y="1565876"/>
                  <a:pt x="8088283" y="464440"/>
                  <a:pt x="8088283" y="464440"/>
                </a:cubicBezTo>
                <a:lnTo>
                  <a:pt x="8088283" y="46444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prstClr val="white"/>
              </a:solidFill>
            </a:endParaRPr>
          </a:p>
        </p:txBody>
      </p:sp>
      <p:sp>
        <p:nvSpPr>
          <p:cNvPr id="27" name="流程圖: 接點 26"/>
          <p:cNvSpPr/>
          <p:nvPr userDrawn="1"/>
        </p:nvSpPr>
        <p:spPr>
          <a:xfrm>
            <a:off x="10168281" y="6493267"/>
            <a:ext cx="127984" cy="95988"/>
          </a:xfrm>
          <a:prstGeom prst="flowChartConnector">
            <a:avLst/>
          </a:prstGeom>
          <a:noFill/>
          <a:ln w="19050">
            <a:solidFill>
              <a:srgbClr val="FFF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prstClr val="white"/>
              </a:solidFill>
            </a:endParaRPr>
          </a:p>
        </p:txBody>
      </p:sp>
      <p:sp>
        <p:nvSpPr>
          <p:cNvPr id="28" name="流程圖: 接點 27"/>
          <p:cNvSpPr/>
          <p:nvPr userDrawn="1"/>
        </p:nvSpPr>
        <p:spPr>
          <a:xfrm>
            <a:off x="8119753" y="6673231"/>
            <a:ext cx="172184" cy="129138"/>
          </a:xfrm>
          <a:prstGeom prst="flowChartConnector">
            <a:avLst/>
          </a:prstGeom>
          <a:noFill/>
          <a:ln w="19050">
            <a:solidFill>
              <a:srgbClr val="F2F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prstClr val="white"/>
              </a:solidFill>
            </a:endParaRPr>
          </a:p>
        </p:txBody>
      </p:sp>
      <p:pic>
        <p:nvPicPr>
          <p:cNvPr id="14" name="圖片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322" y="6212067"/>
            <a:ext cx="582495" cy="436871"/>
          </a:xfrm>
          <a:prstGeom prst="rect">
            <a:avLst/>
          </a:prstGeom>
          <a:effectLst>
            <a:outerShdw blurRad="50800" dist="38100" dir="5400000" algn="t" rotWithShape="0">
              <a:prstClr val="black">
                <a:alpha val="40000"/>
              </a:prstClr>
            </a:outerShdw>
          </a:effectLst>
        </p:spPr>
      </p:pic>
      <p:sp>
        <p:nvSpPr>
          <p:cNvPr id="29" name="矩形 28"/>
          <p:cNvSpPr/>
          <p:nvPr userDrawn="1"/>
        </p:nvSpPr>
        <p:spPr>
          <a:xfrm>
            <a:off x="0" y="1349"/>
            <a:ext cx="12192000" cy="484427"/>
          </a:xfrm>
          <a:prstGeom prst="rect">
            <a:avLst/>
          </a:prstGeom>
          <a:gradFill>
            <a:gsLst>
              <a:gs pos="100000">
                <a:srgbClr val="FFECDD"/>
              </a:gs>
              <a:gs pos="0">
                <a:srgbClr val="FFE3A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prstClr val="white"/>
              </a:solidFill>
            </a:endParaRPr>
          </a:p>
        </p:txBody>
      </p:sp>
      <p:sp>
        <p:nvSpPr>
          <p:cNvPr id="31" name="Title 1"/>
          <p:cNvSpPr>
            <a:spLocks noGrp="1"/>
          </p:cNvSpPr>
          <p:nvPr>
            <p:ph type="title"/>
          </p:nvPr>
        </p:nvSpPr>
        <p:spPr>
          <a:xfrm>
            <a:off x="272183" y="59413"/>
            <a:ext cx="11602316" cy="368296"/>
          </a:xfrm>
        </p:spPr>
        <p:txBody>
          <a:bodyPr>
            <a:normAutofit/>
          </a:bodyPr>
          <a:lstStyle>
            <a:lvl1pPr>
              <a:defRPr sz="2800" b="1">
                <a:solidFill>
                  <a:srgbClr val="621433"/>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endParaRPr lang="en-US" dirty="0"/>
          </a:p>
        </p:txBody>
      </p:sp>
      <p:sp>
        <p:nvSpPr>
          <p:cNvPr id="32" name="Content Placeholder 2"/>
          <p:cNvSpPr>
            <a:spLocks noGrp="1"/>
          </p:cNvSpPr>
          <p:nvPr>
            <p:ph idx="1"/>
          </p:nvPr>
        </p:nvSpPr>
        <p:spPr>
          <a:xfrm>
            <a:off x="917737" y="882650"/>
            <a:ext cx="10515600" cy="4351338"/>
          </a:xfrm>
        </p:spPr>
        <p:txBody>
          <a:bodyPr/>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Tree>
    <p:extLst>
      <p:ext uri="{BB962C8B-B14F-4D97-AF65-F5344CB8AC3E}">
        <p14:creationId xmlns:p14="http://schemas.microsoft.com/office/powerpoint/2010/main" val="3786699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1048610" name="Date Placeholder 1"/>
          <p:cNvSpPr>
            <a:spLocks noGrp="1"/>
          </p:cNvSpPr>
          <p:nvPr>
            <p:ph type="dt" sz="half" idx="10"/>
          </p:nvPr>
        </p:nvSpPr>
        <p:spPr/>
        <p:txBody>
          <a:bodyPr/>
          <a:lstStyle/>
          <a:p>
            <a:fld id="{3EA0785C-BC4A-4D80-9D6A-CFC7B57F6DB5}" type="datetime1">
              <a:rPr lang="zh-TW" altLang="en-US" smtClean="0">
                <a:solidFill>
                  <a:prstClr val="black">
                    <a:tint val="75000"/>
                  </a:prstClr>
                </a:solidFill>
              </a:rPr>
              <a:pPr/>
              <a:t>2021/9/15</a:t>
            </a:fld>
            <a:endParaRPr lang="zh-TW" altLang="en-US">
              <a:solidFill>
                <a:prstClr val="black">
                  <a:tint val="75000"/>
                </a:prstClr>
              </a:solidFill>
            </a:endParaRPr>
          </a:p>
        </p:txBody>
      </p:sp>
      <p:sp>
        <p:nvSpPr>
          <p:cNvPr id="1048611" name="Footer Placeholder 2"/>
          <p:cNvSpPr>
            <a:spLocks noGrp="1"/>
          </p:cNvSpPr>
          <p:nvPr>
            <p:ph type="ftr" sz="quarter" idx="11"/>
          </p:nvPr>
        </p:nvSpPr>
        <p:spPr/>
        <p:txBody>
          <a:bodyPr/>
          <a:lstStyle/>
          <a:p>
            <a:endParaRPr lang="zh-TW" altLang="en-US">
              <a:solidFill>
                <a:prstClr val="black">
                  <a:tint val="75000"/>
                </a:prstClr>
              </a:solidFill>
            </a:endParaRPr>
          </a:p>
        </p:txBody>
      </p:sp>
      <p:sp>
        <p:nvSpPr>
          <p:cNvPr id="1048613" name="矩形 8"/>
          <p:cNvSpPr/>
          <p:nvPr userDrawn="1"/>
        </p:nvSpPr>
        <p:spPr>
          <a:xfrm>
            <a:off x="11443504" y="6355404"/>
            <a:ext cx="748496" cy="369332"/>
          </a:xfrm>
          <a:prstGeom prst="rect">
            <a:avLst/>
          </a:prstGeom>
        </p:spPr>
        <p:txBody>
          <a:bodyPr wrap="square">
            <a:spAutoFit/>
          </a:bodyPr>
          <a:lstStyle/>
          <a:p>
            <a:pPr algn="r"/>
            <a:fld id="{97733547-C233-4ECF-87BB-4C2671E03F78}" type="slidenum">
              <a:rPr lang="zh-TW" altLang="en-US" sz="1800" b="1" smtClean="0">
                <a:solidFill>
                  <a:srgbClr val="002060"/>
                </a:solidFill>
              </a:rPr>
              <a:pPr algn="r"/>
              <a:t>‹#›</a:t>
            </a:fld>
            <a:endParaRPr lang="zh-TW" altLang="en-US" sz="1800" b="1" dirty="0">
              <a:solidFill>
                <a:srgbClr val="002060"/>
              </a:solidFill>
            </a:endParaRPr>
          </a:p>
        </p:txBody>
      </p:sp>
      <p:pic>
        <p:nvPicPr>
          <p:cNvPr id="9" name="圖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661" y="6431558"/>
            <a:ext cx="546623" cy="409967"/>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076031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三项目录页">
    <p:spTree>
      <p:nvGrpSpPr>
        <p:cNvPr id="1" name=""/>
        <p:cNvGrpSpPr/>
        <p:nvPr/>
      </p:nvGrpSpPr>
      <p:grpSpPr>
        <a:xfrm>
          <a:off x="0" y="0"/>
          <a:ext cx="0" cy="0"/>
          <a:chOff x="0" y="0"/>
          <a:chExt cx="0" cy="0"/>
        </a:xfrm>
      </p:grpSpPr>
      <p:sp>
        <p:nvSpPr>
          <p:cNvPr id="17" name="矩形 8"/>
          <p:cNvSpPr/>
          <p:nvPr userDrawn="1"/>
        </p:nvSpPr>
        <p:spPr>
          <a:xfrm>
            <a:off x="796539" y="695778"/>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1A7BAE"/>
              </a:solidFill>
              <a:latin typeface="+mj-lt"/>
            </a:endParaRPr>
          </a:p>
        </p:txBody>
      </p:sp>
      <p:grpSp>
        <p:nvGrpSpPr>
          <p:cNvPr id="2" name="群組 1"/>
          <p:cNvGrpSpPr/>
          <p:nvPr userDrawn="1"/>
        </p:nvGrpSpPr>
        <p:grpSpPr>
          <a:xfrm>
            <a:off x="6812280" y="0"/>
            <a:ext cx="5379719" cy="6858000"/>
            <a:chOff x="5731292" y="0"/>
            <a:chExt cx="6460708" cy="6858000"/>
          </a:xfrm>
        </p:grpSpPr>
        <p:sp>
          <p:nvSpPr>
            <p:cNvPr id="25" name="矩形 24"/>
            <p:cNvSpPr/>
            <p:nvPr/>
          </p:nvSpPr>
          <p:spPr>
            <a:xfrm>
              <a:off x="7021286" y="0"/>
              <a:ext cx="1292678" cy="6858000"/>
            </a:xfrm>
            <a:prstGeom prst="rect">
              <a:avLst/>
            </a:prstGeom>
            <a:solidFill>
              <a:srgbClr val="95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8313965" y="0"/>
              <a:ext cx="1292678" cy="6858000"/>
            </a:xfrm>
            <a:prstGeom prst="rect">
              <a:avLst/>
            </a:prstGeom>
            <a:solidFill>
              <a:srgbClr val="FDA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9606643" y="0"/>
              <a:ext cx="1292678" cy="6858000"/>
            </a:xfrm>
            <a:prstGeom prst="rect">
              <a:avLst/>
            </a:prstGeom>
            <a:solidFill>
              <a:srgbClr val="BF3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0899322" y="0"/>
              <a:ext cx="1292678" cy="6858000"/>
            </a:xfrm>
            <a:prstGeom prst="rect">
              <a:avLst/>
            </a:prstGeom>
            <a:solidFill>
              <a:srgbClr val="773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矩形 31"/>
            <p:cNvSpPr/>
            <p:nvPr userDrawn="1"/>
          </p:nvSpPr>
          <p:spPr>
            <a:xfrm>
              <a:off x="5731292" y="0"/>
              <a:ext cx="1292678" cy="6858000"/>
            </a:xfrm>
            <a:prstGeom prst="rect">
              <a:avLst/>
            </a:pr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矩形 28"/>
          <p:cNvSpPr/>
          <p:nvPr userDrawn="1"/>
        </p:nvSpPr>
        <p:spPr>
          <a:xfrm>
            <a:off x="6812280" y="2663073"/>
            <a:ext cx="5379720" cy="1235941"/>
          </a:xfrm>
          <a:prstGeom prst="rect">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mj-lt"/>
            </a:endParaRPr>
          </a:p>
        </p:txBody>
      </p:sp>
      <p:sp>
        <p:nvSpPr>
          <p:cNvPr id="31" name="文本占位符 10"/>
          <p:cNvSpPr>
            <a:spLocks noGrp="1"/>
          </p:cNvSpPr>
          <p:nvPr userDrawn="1">
            <p:ph type="body" sz="quarter" idx="11" hasCustomPrompt="1"/>
          </p:nvPr>
        </p:nvSpPr>
        <p:spPr>
          <a:xfrm>
            <a:off x="7282543" y="2921368"/>
            <a:ext cx="4408714" cy="748988"/>
          </a:xfrm>
          <a:prstGeom prst="rect">
            <a:avLst/>
          </a:prstGeom>
        </p:spPr>
        <p:txBody>
          <a:bodyPr wrap="square">
            <a:spAutoFit/>
          </a:bodyPr>
          <a:lstStyle>
            <a:lvl1pPr marL="0" indent="0" algn="ctr">
              <a:buNone/>
              <a:defRPr>
                <a:solidFill>
                  <a:schemeClr val="bg1"/>
                </a:solidFill>
                <a:latin typeface="+mj-lt"/>
              </a:defRPr>
            </a:lvl1pPr>
          </a:lstStyle>
          <a:p>
            <a:pPr lvl="0"/>
            <a:r>
              <a:rPr lang="en-US" altLang="zh-CN" dirty="0"/>
              <a:t>CONTENT</a:t>
            </a:r>
            <a:endParaRPr lang="zh-CN" altLang="en-US" dirty="0"/>
          </a:p>
        </p:txBody>
      </p:sp>
      <p:sp>
        <p:nvSpPr>
          <p:cNvPr id="34" name="文本占位符 10"/>
          <p:cNvSpPr>
            <a:spLocks noGrp="1"/>
          </p:cNvSpPr>
          <p:nvPr userDrawn="1">
            <p:ph type="body" sz="quarter" idx="13" hasCustomPrompt="1"/>
          </p:nvPr>
        </p:nvSpPr>
        <p:spPr>
          <a:xfrm>
            <a:off x="1628247" y="779533"/>
            <a:ext cx="3367087" cy="400110"/>
          </a:xfrm>
          <a:prstGeom prst="rect">
            <a:avLst/>
          </a:prstGeom>
        </p:spPr>
        <p:txBody>
          <a:bodyPr wrap="square">
            <a:spAutoFit/>
          </a:bodyPr>
          <a:lstStyle>
            <a:lvl1pPr marL="0" indent="0" algn="l">
              <a:buNone/>
              <a:defRPr sz="2000" baseline="0">
                <a:solidFill>
                  <a:schemeClr val="accent4"/>
                </a:solidFill>
              </a:defRPr>
            </a:lvl1pPr>
          </a:lstStyle>
          <a:p>
            <a:pPr lvl="0"/>
            <a:r>
              <a:rPr lang="en-US" altLang="zh-CN" dirty="0"/>
              <a:t>Part One </a:t>
            </a:r>
            <a:r>
              <a:rPr lang="zh-TW" altLang="en-US" dirty="0"/>
              <a:t>輸入標題</a:t>
            </a:r>
            <a:endParaRPr lang="zh-CN" altLang="en-US" dirty="0"/>
          </a:p>
        </p:txBody>
      </p:sp>
      <p:sp>
        <p:nvSpPr>
          <p:cNvPr id="35" name="文本占位符 10"/>
          <p:cNvSpPr>
            <a:spLocks noGrp="1"/>
          </p:cNvSpPr>
          <p:nvPr userDrawn="1">
            <p:ph type="body" sz="quarter" idx="14" hasCustomPrompt="1"/>
          </p:nvPr>
        </p:nvSpPr>
        <p:spPr>
          <a:xfrm>
            <a:off x="796538" y="695778"/>
            <a:ext cx="640820" cy="584775"/>
          </a:xfrm>
          <a:prstGeom prst="rect">
            <a:avLst/>
          </a:prstGeom>
        </p:spPr>
        <p:txBody>
          <a:bodyPr wrap="square">
            <a:spAutoFit/>
          </a:bodyPr>
          <a:lstStyle>
            <a:lvl1pPr marL="0" indent="0" algn="ctr">
              <a:buNone/>
              <a:defRPr sz="3200">
                <a:solidFill>
                  <a:schemeClr val="accent4"/>
                </a:solidFill>
                <a:latin typeface="+mj-lt"/>
              </a:defRPr>
            </a:lvl1pPr>
          </a:lstStyle>
          <a:p>
            <a:pPr lvl="0"/>
            <a:r>
              <a:rPr lang="en-US" altLang="zh-CN" dirty="0"/>
              <a:t>1</a:t>
            </a:r>
            <a:endParaRPr lang="zh-CN" altLang="en-US" dirty="0"/>
          </a:p>
        </p:txBody>
      </p:sp>
      <p:sp>
        <p:nvSpPr>
          <p:cNvPr id="14" name="矩形 8"/>
          <p:cNvSpPr/>
          <p:nvPr userDrawn="1"/>
        </p:nvSpPr>
        <p:spPr>
          <a:xfrm>
            <a:off x="796539" y="1796445"/>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3"/>
              </a:solidFill>
              <a:latin typeface="+mj-lt"/>
            </a:endParaRPr>
          </a:p>
        </p:txBody>
      </p:sp>
      <p:sp>
        <p:nvSpPr>
          <p:cNvPr id="15" name="文本占位符 10"/>
          <p:cNvSpPr>
            <a:spLocks noGrp="1"/>
          </p:cNvSpPr>
          <p:nvPr userDrawn="1">
            <p:ph type="body" sz="quarter" idx="15" hasCustomPrompt="1"/>
          </p:nvPr>
        </p:nvSpPr>
        <p:spPr>
          <a:xfrm>
            <a:off x="1628247" y="1880200"/>
            <a:ext cx="3367087" cy="400110"/>
          </a:xfrm>
          <a:prstGeom prst="rect">
            <a:avLst/>
          </a:prstGeom>
        </p:spPr>
        <p:txBody>
          <a:bodyPr wrap="square">
            <a:spAutoFit/>
          </a:bodyPr>
          <a:lstStyle>
            <a:lvl1pPr marL="0" indent="0" algn="l">
              <a:buNone/>
              <a:defRPr sz="2000" baseline="0">
                <a:solidFill>
                  <a:schemeClr val="accent3"/>
                </a:solidFill>
              </a:defRPr>
            </a:lvl1pPr>
          </a:lstStyle>
          <a:p>
            <a:pPr lvl="0"/>
            <a:r>
              <a:rPr lang="en-US" altLang="zh-CN" dirty="0"/>
              <a:t>Part One </a:t>
            </a:r>
            <a:r>
              <a:rPr lang="zh-TW" altLang="en-US" dirty="0"/>
              <a:t>輸入標題</a:t>
            </a:r>
            <a:endParaRPr lang="zh-CN" altLang="en-US" dirty="0"/>
          </a:p>
        </p:txBody>
      </p:sp>
      <p:sp>
        <p:nvSpPr>
          <p:cNvPr id="16" name="文本占位符 10"/>
          <p:cNvSpPr>
            <a:spLocks noGrp="1"/>
          </p:cNvSpPr>
          <p:nvPr userDrawn="1">
            <p:ph type="body" sz="quarter" idx="16" hasCustomPrompt="1"/>
          </p:nvPr>
        </p:nvSpPr>
        <p:spPr>
          <a:xfrm>
            <a:off x="800384" y="1779291"/>
            <a:ext cx="640820" cy="584775"/>
          </a:xfrm>
          <a:prstGeom prst="rect">
            <a:avLst/>
          </a:prstGeom>
        </p:spPr>
        <p:txBody>
          <a:bodyPr wrap="square">
            <a:spAutoFit/>
          </a:bodyPr>
          <a:lstStyle>
            <a:lvl1pPr marL="0" indent="0" algn="ctr">
              <a:buNone/>
              <a:defRPr sz="3200">
                <a:solidFill>
                  <a:schemeClr val="accent3"/>
                </a:solidFill>
                <a:latin typeface="+mj-lt"/>
              </a:defRPr>
            </a:lvl1pPr>
          </a:lstStyle>
          <a:p>
            <a:pPr lvl="0"/>
            <a:r>
              <a:rPr lang="en-US" altLang="zh-CN" dirty="0"/>
              <a:t>1</a:t>
            </a:r>
            <a:endParaRPr lang="zh-CN" altLang="en-US" dirty="0"/>
          </a:p>
        </p:txBody>
      </p:sp>
      <p:sp>
        <p:nvSpPr>
          <p:cNvPr id="18" name="矩形 8"/>
          <p:cNvSpPr/>
          <p:nvPr userDrawn="1"/>
        </p:nvSpPr>
        <p:spPr>
          <a:xfrm>
            <a:off x="796539" y="2997559"/>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2"/>
              </a:solidFill>
              <a:latin typeface="+mj-lt"/>
            </a:endParaRPr>
          </a:p>
        </p:txBody>
      </p:sp>
      <p:sp>
        <p:nvSpPr>
          <p:cNvPr id="19" name="文本占位符 10"/>
          <p:cNvSpPr>
            <a:spLocks noGrp="1"/>
          </p:cNvSpPr>
          <p:nvPr userDrawn="1">
            <p:ph type="body" sz="quarter" idx="17" hasCustomPrompt="1"/>
          </p:nvPr>
        </p:nvSpPr>
        <p:spPr>
          <a:xfrm>
            <a:off x="1628247" y="3081314"/>
            <a:ext cx="3367087" cy="400110"/>
          </a:xfrm>
          <a:prstGeom prst="rect">
            <a:avLst/>
          </a:prstGeom>
        </p:spPr>
        <p:txBody>
          <a:bodyPr wrap="square">
            <a:spAutoFit/>
          </a:bodyPr>
          <a:lstStyle>
            <a:lvl1pPr marL="0" indent="0" algn="l">
              <a:buNone/>
              <a:defRPr sz="2000" baseline="0">
                <a:solidFill>
                  <a:schemeClr val="accent2"/>
                </a:solidFill>
              </a:defRPr>
            </a:lvl1pPr>
          </a:lstStyle>
          <a:p>
            <a:pPr lvl="0"/>
            <a:r>
              <a:rPr lang="en-US" altLang="zh-CN" dirty="0"/>
              <a:t>Part One </a:t>
            </a:r>
            <a:r>
              <a:rPr lang="zh-TW" altLang="en-US" dirty="0"/>
              <a:t>輸入標題</a:t>
            </a:r>
            <a:endParaRPr lang="zh-CN" altLang="en-US" dirty="0"/>
          </a:p>
        </p:txBody>
      </p:sp>
      <p:sp>
        <p:nvSpPr>
          <p:cNvPr id="20" name="文本占位符 10"/>
          <p:cNvSpPr>
            <a:spLocks noGrp="1"/>
          </p:cNvSpPr>
          <p:nvPr userDrawn="1">
            <p:ph type="body" sz="quarter" idx="18" hasCustomPrompt="1"/>
          </p:nvPr>
        </p:nvSpPr>
        <p:spPr>
          <a:xfrm>
            <a:off x="800384" y="2980405"/>
            <a:ext cx="640820" cy="584775"/>
          </a:xfrm>
          <a:prstGeom prst="rect">
            <a:avLst/>
          </a:prstGeom>
        </p:spPr>
        <p:txBody>
          <a:bodyPr wrap="square">
            <a:spAutoFit/>
          </a:bodyPr>
          <a:lstStyle>
            <a:lvl1pPr marL="0" indent="0" algn="ctr">
              <a:buNone/>
              <a:defRPr sz="3200">
                <a:solidFill>
                  <a:schemeClr val="accent2"/>
                </a:solidFill>
                <a:latin typeface="+mj-lt"/>
              </a:defRPr>
            </a:lvl1pPr>
          </a:lstStyle>
          <a:p>
            <a:pPr lvl="0"/>
            <a:r>
              <a:rPr lang="en-US" altLang="zh-CN" dirty="0"/>
              <a:t>1</a:t>
            </a:r>
            <a:endParaRPr lang="zh-CN" altLang="en-US" dirty="0"/>
          </a:p>
        </p:txBody>
      </p:sp>
      <p:sp>
        <p:nvSpPr>
          <p:cNvPr id="21" name="矩形 8"/>
          <p:cNvSpPr/>
          <p:nvPr userDrawn="1"/>
        </p:nvSpPr>
        <p:spPr>
          <a:xfrm>
            <a:off x="796539" y="4167050"/>
            <a:ext cx="698984" cy="636164"/>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latin typeface="+mj-lt"/>
            </a:endParaRPr>
          </a:p>
        </p:txBody>
      </p:sp>
      <p:sp>
        <p:nvSpPr>
          <p:cNvPr id="22" name="文本占位符 10"/>
          <p:cNvSpPr>
            <a:spLocks noGrp="1"/>
          </p:cNvSpPr>
          <p:nvPr userDrawn="1">
            <p:ph type="body" sz="quarter" idx="19" hasCustomPrompt="1"/>
          </p:nvPr>
        </p:nvSpPr>
        <p:spPr>
          <a:xfrm>
            <a:off x="1628247" y="4286692"/>
            <a:ext cx="3367087" cy="400110"/>
          </a:xfrm>
          <a:prstGeom prst="rect">
            <a:avLst/>
          </a:prstGeom>
        </p:spPr>
        <p:txBody>
          <a:bodyPr wrap="square">
            <a:spAutoFit/>
          </a:bodyPr>
          <a:lstStyle>
            <a:lvl1pPr marL="0" indent="0" algn="l">
              <a:buNone/>
              <a:defRPr sz="2000" baseline="0">
                <a:solidFill>
                  <a:schemeClr val="accent1"/>
                </a:solidFill>
              </a:defRPr>
            </a:lvl1pPr>
          </a:lstStyle>
          <a:p>
            <a:pPr lvl="0"/>
            <a:r>
              <a:rPr lang="en-US" altLang="zh-CN" dirty="0"/>
              <a:t>Part One </a:t>
            </a:r>
            <a:r>
              <a:rPr lang="zh-TW" altLang="en-US" dirty="0"/>
              <a:t>輸入標題</a:t>
            </a:r>
            <a:endParaRPr lang="zh-CN" altLang="en-US" dirty="0"/>
          </a:p>
        </p:txBody>
      </p:sp>
      <p:sp>
        <p:nvSpPr>
          <p:cNvPr id="23" name="文本占位符 10"/>
          <p:cNvSpPr>
            <a:spLocks noGrp="1"/>
          </p:cNvSpPr>
          <p:nvPr userDrawn="1">
            <p:ph type="body" sz="quarter" idx="20" hasCustomPrompt="1"/>
          </p:nvPr>
        </p:nvSpPr>
        <p:spPr>
          <a:xfrm>
            <a:off x="825621" y="4192744"/>
            <a:ext cx="640820" cy="584775"/>
          </a:xfrm>
          <a:prstGeom prst="rect">
            <a:avLst/>
          </a:prstGeom>
          <a:solidFill>
            <a:schemeClr val="bg1"/>
          </a:solidFill>
        </p:spPr>
        <p:txBody>
          <a:bodyPr wrap="square">
            <a:spAutoFit/>
          </a:bodyPr>
          <a:lstStyle>
            <a:lvl1pPr marL="0" indent="0" algn="ctr">
              <a:buNone/>
              <a:defRPr sz="3200">
                <a:solidFill>
                  <a:schemeClr val="accent1"/>
                </a:solidFill>
                <a:latin typeface="+mj-lt"/>
              </a:defRPr>
            </a:lvl1pPr>
          </a:lstStyle>
          <a:p>
            <a:pPr lvl="0"/>
            <a:r>
              <a:rPr lang="en-US" altLang="zh-CN" dirty="0"/>
              <a:t>1</a:t>
            </a:r>
            <a:endParaRPr lang="zh-CN" altLang="en-US" dirty="0"/>
          </a:p>
        </p:txBody>
      </p:sp>
      <p:sp>
        <p:nvSpPr>
          <p:cNvPr id="33" name="文本占位符 10"/>
          <p:cNvSpPr>
            <a:spLocks noGrp="1"/>
          </p:cNvSpPr>
          <p:nvPr userDrawn="1">
            <p:ph type="body" sz="quarter" idx="21" hasCustomPrompt="1"/>
          </p:nvPr>
        </p:nvSpPr>
        <p:spPr>
          <a:xfrm>
            <a:off x="1628246" y="5492070"/>
            <a:ext cx="3367087" cy="400110"/>
          </a:xfrm>
          <a:prstGeom prst="rect">
            <a:avLst/>
          </a:prstGeom>
        </p:spPr>
        <p:txBody>
          <a:bodyPr wrap="square">
            <a:spAutoFit/>
          </a:bodyPr>
          <a:lstStyle>
            <a:lvl1pPr marL="0" indent="0" algn="l">
              <a:buNone/>
              <a:defRPr sz="2000" baseline="0">
                <a:solidFill>
                  <a:srgbClr val="7739A6"/>
                </a:solidFill>
              </a:defRPr>
            </a:lvl1pPr>
          </a:lstStyle>
          <a:p>
            <a:pPr lvl="0"/>
            <a:r>
              <a:rPr lang="en-US" altLang="zh-CN" dirty="0"/>
              <a:t>Part One </a:t>
            </a:r>
            <a:r>
              <a:rPr lang="zh-TW" altLang="en-US" dirty="0"/>
              <a:t>輸入標題</a:t>
            </a:r>
            <a:endParaRPr lang="zh-CN" altLang="en-US" dirty="0"/>
          </a:p>
        </p:txBody>
      </p:sp>
    </p:spTree>
    <p:extLst>
      <p:ext uri="{BB962C8B-B14F-4D97-AF65-F5344CB8AC3E}">
        <p14:creationId xmlns:p14="http://schemas.microsoft.com/office/powerpoint/2010/main" val="2155513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副标题页_1">
    <p:bg>
      <p:bgPr>
        <a:solidFill>
          <a:schemeClr val="accent4"/>
        </a:solidFill>
        <a:effectLst/>
      </p:bgPr>
    </p:bg>
    <p:spTree>
      <p:nvGrpSpPr>
        <p:cNvPr id="1" name=""/>
        <p:cNvGrpSpPr/>
        <p:nvPr/>
      </p:nvGrpSpPr>
      <p:grpSpPr>
        <a:xfrm>
          <a:off x="0" y="0"/>
          <a:ext cx="0" cy="0"/>
          <a:chOff x="0" y="0"/>
          <a:chExt cx="0" cy="0"/>
        </a:xfrm>
      </p:grpSpPr>
      <p:sp>
        <p:nvSpPr>
          <p:cNvPr id="3" name="矩形 2"/>
          <p:cNvSpPr/>
          <p:nvPr userDrawn="1"/>
        </p:nvSpPr>
        <p:spPr>
          <a:xfrm>
            <a:off x="1" y="2742727"/>
            <a:ext cx="12192000" cy="84742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占位符 10"/>
          <p:cNvSpPr>
            <a:spLocks noGrp="1"/>
          </p:cNvSpPr>
          <p:nvPr>
            <p:ph type="body" sz="quarter" idx="11" hasCustomPrompt="1"/>
          </p:nvPr>
        </p:nvSpPr>
        <p:spPr>
          <a:xfrm>
            <a:off x="5194570" y="1826018"/>
            <a:ext cx="6569245" cy="1015663"/>
          </a:xfrm>
          <a:prstGeom prst="rect">
            <a:avLst/>
          </a:prstGeom>
        </p:spPr>
        <p:txBody>
          <a:bodyPr wrap="square">
            <a:spAutoFit/>
          </a:bodyPr>
          <a:lstStyle>
            <a:lvl1pPr marL="0" indent="0" algn="r">
              <a:buNone/>
              <a:defRPr sz="6000">
                <a:solidFill>
                  <a:schemeClr val="bg1"/>
                </a:solidFill>
                <a:latin typeface="+mj-lt"/>
              </a:defRPr>
            </a:lvl1pPr>
          </a:lstStyle>
          <a:p>
            <a:pPr lvl="0"/>
            <a:r>
              <a:rPr lang="en-US" altLang="zh-CN" dirty="0"/>
              <a:t>PART ONE</a:t>
            </a:r>
            <a:endParaRPr lang="zh-CN" altLang="en-US" dirty="0"/>
          </a:p>
        </p:txBody>
      </p:sp>
      <p:sp>
        <p:nvSpPr>
          <p:cNvPr id="9" name="文本占位符 10"/>
          <p:cNvSpPr>
            <a:spLocks noGrp="1"/>
          </p:cNvSpPr>
          <p:nvPr>
            <p:ph type="body" sz="quarter" idx="12" hasCustomPrompt="1"/>
          </p:nvPr>
        </p:nvSpPr>
        <p:spPr>
          <a:xfrm>
            <a:off x="1" y="-2219126"/>
            <a:ext cx="3842719" cy="11618565"/>
          </a:xfrm>
          <a:prstGeom prst="rect">
            <a:avLst/>
          </a:prstGeom>
          <a:noFill/>
          <a:effectLst>
            <a:outerShdw blurRad="165100" dist="76200" dir="1200000" algn="tl" rotWithShape="0">
              <a:prstClr val="black">
                <a:alpha val="10000"/>
              </a:prstClr>
            </a:outerShdw>
          </a:effectLst>
        </p:spPr>
        <p:txBody>
          <a:bodyPr wrap="none" rtlCol="0">
            <a:spAutoFit/>
          </a:bodyPr>
          <a:lstStyle>
            <a:lvl1pPr marL="0" indent="0">
              <a:buNone/>
              <a:defRPr lang="zh-CN" altLang="en-US" sz="74900" dirty="0">
                <a:solidFill>
                  <a:schemeClr val="bg1"/>
                </a:solidFill>
                <a:latin typeface="+mj-lt"/>
              </a:defRPr>
            </a:lvl1pPr>
          </a:lstStyle>
          <a:p>
            <a:pPr marL="0" lvl="0" defTabSz="914377"/>
            <a:r>
              <a:rPr lang="en-US" altLang="zh-CN" dirty="0"/>
              <a:t>1</a:t>
            </a:r>
            <a:endParaRPr lang="zh-CN" altLang="en-US" dirty="0"/>
          </a:p>
        </p:txBody>
      </p:sp>
      <p:sp>
        <p:nvSpPr>
          <p:cNvPr id="12" name="文本占位符 10"/>
          <p:cNvSpPr>
            <a:spLocks noGrp="1"/>
          </p:cNvSpPr>
          <p:nvPr>
            <p:ph type="body" sz="quarter" idx="13" hasCustomPrompt="1"/>
          </p:nvPr>
        </p:nvSpPr>
        <p:spPr>
          <a:xfrm>
            <a:off x="5194570" y="2791947"/>
            <a:ext cx="6569245" cy="748988"/>
          </a:xfrm>
          <a:prstGeom prst="rect">
            <a:avLst/>
          </a:prstGeom>
        </p:spPr>
        <p:txBody>
          <a:bodyPr wrap="square">
            <a:spAutoFit/>
          </a:bodyP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a:solidFill>
                  <a:schemeClr val="bg1"/>
                </a:solidFill>
              </a:defRPr>
            </a:lvl1pPr>
          </a:lstStyle>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TW" altLang="en-US" dirty="0"/>
              <a:t>標題</a:t>
            </a:r>
            <a:endParaRPr lang="zh-CN" altLang="en-US" dirty="0"/>
          </a:p>
        </p:txBody>
      </p:sp>
      <p:sp>
        <p:nvSpPr>
          <p:cNvPr id="14" name="文本占位符 10"/>
          <p:cNvSpPr>
            <a:spLocks noGrp="1"/>
          </p:cNvSpPr>
          <p:nvPr>
            <p:ph type="body" sz="quarter" idx="15" hasCustomPrompt="1"/>
          </p:nvPr>
        </p:nvSpPr>
        <p:spPr>
          <a:xfrm>
            <a:off x="5194570" y="3636243"/>
            <a:ext cx="6569245" cy="461665"/>
          </a:xfrm>
          <a:prstGeom prst="rect">
            <a:avLst/>
          </a:prstGeom>
        </p:spPr>
        <p:txBody>
          <a:bodyPr wrap="square">
            <a:spAutoFit/>
          </a:bodyP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lang="zh-TW" altLang="zh-TW" sz="1200" smtClean="0">
                <a:effectLst/>
              </a:defRPr>
            </a:lvl1pPr>
          </a:lstStyle>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標題數位等都可以通過點擊和重新輸入進行更改，頂部“開始”面板中可以對字體、字型大小、顏色、行距等進行修改。建議正文</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8-14</a:t>
            </a: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號字，</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1.3</a:t>
            </a: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倍字間距。</a:t>
            </a:r>
          </a:p>
        </p:txBody>
      </p:sp>
    </p:spTree>
    <p:extLst>
      <p:ext uri="{BB962C8B-B14F-4D97-AF65-F5344CB8AC3E}">
        <p14:creationId xmlns:p14="http://schemas.microsoft.com/office/powerpoint/2010/main" val="842076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副标题页_2">
    <p:bg>
      <p:bgPr>
        <a:solidFill>
          <a:schemeClr val="accent3"/>
        </a:solidFill>
        <a:effectLst/>
      </p:bgPr>
    </p:bg>
    <p:spTree>
      <p:nvGrpSpPr>
        <p:cNvPr id="1" name=""/>
        <p:cNvGrpSpPr/>
        <p:nvPr/>
      </p:nvGrpSpPr>
      <p:grpSpPr>
        <a:xfrm>
          <a:off x="0" y="0"/>
          <a:ext cx="0" cy="0"/>
          <a:chOff x="0" y="0"/>
          <a:chExt cx="0" cy="0"/>
        </a:xfrm>
      </p:grpSpPr>
      <p:sp>
        <p:nvSpPr>
          <p:cNvPr id="3" name="矩形 2"/>
          <p:cNvSpPr/>
          <p:nvPr userDrawn="1"/>
        </p:nvSpPr>
        <p:spPr>
          <a:xfrm>
            <a:off x="1" y="2742727"/>
            <a:ext cx="12192000" cy="84742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占位符 10"/>
          <p:cNvSpPr>
            <a:spLocks noGrp="1"/>
          </p:cNvSpPr>
          <p:nvPr>
            <p:ph type="body" sz="quarter" idx="11" hasCustomPrompt="1"/>
          </p:nvPr>
        </p:nvSpPr>
        <p:spPr>
          <a:xfrm>
            <a:off x="5194570" y="1826018"/>
            <a:ext cx="6569245" cy="1015663"/>
          </a:xfrm>
          <a:prstGeom prst="rect">
            <a:avLst/>
          </a:prstGeom>
        </p:spPr>
        <p:txBody>
          <a:bodyPr wrap="square">
            <a:spAutoFit/>
          </a:bodyPr>
          <a:lstStyle>
            <a:lvl1pPr marL="0" indent="0" algn="r">
              <a:buNone/>
              <a:defRPr sz="6000">
                <a:solidFill>
                  <a:schemeClr val="bg1"/>
                </a:solidFill>
                <a:latin typeface="+mj-lt"/>
              </a:defRPr>
            </a:lvl1pPr>
          </a:lstStyle>
          <a:p>
            <a:pPr lvl="0"/>
            <a:r>
              <a:rPr lang="en-US" altLang="zh-CN" dirty="0"/>
              <a:t>PART TWO</a:t>
            </a:r>
            <a:endParaRPr lang="zh-CN" altLang="en-US" dirty="0"/>
          </a:p>
        </p:txBody>
      </p:sp>
      <p:sp>
        <p:nvSpPr>
          <p:cNvPr id="9" name="文本占位符 10"/>
          <p:cNvSpPr>
            <a:spLocks noGrp="1"/>
          </p:cNvSpPr>
          <p:nvPr>
            <p:ph type="body" sz="quarter" idx="12" hasCustomPrompt="1"/>
          </p:nvPr>
        </p:nvSpPr>
        <p:spPr>
          <a:xfrm>
            <a:off x="1" y="-2219126"/>
            <a:ext cx="5006499" cy="11618565"/>
          </a:xfrm>
          <a:prstGeom prst="rect">
            <a:avLst/>
          </a:prstGeom>
          <a:noFill/>
          <a:effectLst>
            <a:outerShdw blurRad="165100" dist="76200" dir="1200000" algn="tl" rotWithShape="0">
              <a:prstClr val="black">
                <a:alpha val="10000"/>
              </a:prstClr>
            </a:outerShdw>
          </a:effectLst>
        </p:spPr>
        <p:txBody>
          <a:bodyPr wrap="none" rtlCol="0">
            <a:spAutoFit/>
          </a:bodyPr>
          <a:lstStyle>
            <a:lvl1pPr marL="0" indent="0">
              <a:buNone/>
              <a:defRPr lang="zh-CN" altLang="en-US" sz="74900" dirty="0">
                <a:solidFill>
                  <a:schemeClr val="bg1"/>
                </a:solidFill>
                <a:latin typeface="+mj-lt"/>
              </a:defRPr>
            </a:lvl1pPr>
          </a:lstStyle>
          <a:p>
            <a:pPr marL="0" lvl="0" defTabSz="914377"/>
            <a:r>
              <a:rPr lang="en-US" altLang="zh-CN" dirty="0"/>
              <a:t>2</a:t>
            </a:r>
            <a:endParaRPr lang="zh-CN" altLang="en-US" dirty="0"/>
          </a:p>
        </p:txBody>
      </p:sp>
      <p:sp>
        <p:nvSpPr>
          <p:cNvPr id="12" name="文本占位符 10"/>
          <p:cNvSpPr>
            <a:spLocks noGrp="1"/>
          </p:cNvSpPr>
          <p:nvPr>
            <p:ph type="body" sz="quarter" idx="13" hasCustomPrompt="1"/>
          </p:nvPr>
        </p:nvSpPr>
        <p:spPr>
          <a:xfrm>
            <a:off x="5194570" y="2791947"/>
            <a:ext cx="6569245" cy="748988"/>
          </a:xfrm>
          <a:prstGeom prst="rect">
            <a:avLst/>
          </a:prstGeom>
        </p:spPr>
        <p:txBody>
          <a:bodyPr wrap="square">
            <a:spAutoFit/>
          </a:bodyP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a:solidFill>
                  <a:schemeClr val="bg1"/>
                </a:solidFill>
              </a:defRPr>
            </a:lvl1pPr>
          </a:lstStyle>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TW" altLang="en-US" dirty="0"/>
              <a:t>標題</a:t>
            </a:r>
            <a:endParaRPr lang="zh-CN" altLang="en-US" dirty="0"/>
          </a:p>
        </p:txBody>
      </p:sp>
      <p:sp>
        <p:nvSpPr>
          <p:cNvPr id="14" name="文本占位符 10"/>
          <p:cNvSpPr>
            <a:spLocks noGrp="1"/>
          </p:cNvSpPr>
          <p:nvPr>
            <p:ph type="body" sz="quarter" idx="15" hasCustomPrompt="1"/>
          </p:nvPr>
        </p:nvSpPr>
        <p:spPr>
          <a:xfrm>
            <a:off x="5194570" y="3636243"/>
            <a:ext cx="6569245" cy="461665"/>
          </a:xfrm>
          <a:prstGeom prst="rect">
            <a:avLst/>
          </a:prstGeom>
        </p:spPr>
        <p:txBody>
          <a:bodyPr wrap="square">
            <a:spAutoFit/>
          </a:bodyPr>
          <a:lstStyle>
            <a:lvl1pPr marL="0" indent="0" algn="r">
              <a:buNone/>
              <a:defRPr lang="zh-TW" altLang="zh-TW" sz="1200" smtClean="0">
                <a:effectLst/>
              </a:defRPr>
            </a:lvl1pPr>
          </a:lstStyle>
          <a:p>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標題數位等都可以通過點擊和重新輸入進行更改，頂部“開始”面板中可以對字體、字型大小、顏色、行距等進行修改。建議正文</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8-14</a:t>
            </a: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號字，</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1.3</a:t>
            </a: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倍字間距。</a:t>
            </a:r>
          </a:p>
        </p:txBody>
      </p:sp>
    </p:spTree>
    <p:extLst>
      <p:ext uri="{BB962C8B-B14F-4D97-AF65-F5344CB8AC3E}">
        <p14:creationId xmlns:p14="http://schemas.microsoft.com/office/powerpoint/2010/main" val="199449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副标题页_3">
    <p:bg>
      <p:bgPr>
        <a:solidFill>
          <a:schemeClr val="accent2"/>
        </a:solidFill>
        <a:effectLst/>
      </p:bgPr>
    </p:bg>
    <p:spTree>
      <p:nvGrpSpPr>
        <p:cNvPr id="1" name=""/>
        <p:cNvGrpSpPr/>
        <p:nvPr/>
      </p:nvGrpSpPr>
      <p:grpSpPr>
        <a:xfrm>
          <a:off x="0" y="0"/>
          <a:ext cx="0" cy="0"/>
          <a:chOff x="0" y="0"/>
          <a:chExt cx="0" cy="0"/>
        </a:xfrm>
      </p:grpSpPr>
      <p:sp>
        <p:nvSpPr>
          <p:cNvPr id="3" name="矩形 2"/>
          <p:cNvSpPr/>
          <p:nvPr userDrawn="1"/>
        </p:nvSpPr>
        <p:spPr>
          <a:xfrm>
            <a:off x="1" y="2742727"/>
            <a:ext cx="12192000" cy="84742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占位符 10"/>
          <p:cNvSpPr>
            <a:spLocks noGrp="1"/>
          </p:cNvSpPr>
          <p:nvPr>
            <p:ph type="body" sz="quarter" idx="11" hasCustomPrompt="1"/>
          </p:nvPr>
        </p:nvSpPr>
        <p:spPr>
          <a:xfrm>
            <a:off x="5194570" y="1826018"/>
            <a:ext cx="6569245" cy="1015663"/>
          </a:xfrm>
          <a:prstGeom prst="rect">
            <a:avLst/>
          </a:prstGeom>
        </p:spPr>
        <p:txBody>
          <a:bodyPr wrap="square">
            <a:spAutoFit/>
          </a:bodyPr>
          <a:lstStyle>
            <a:lvl1pPr marL="0" indent="0" algn="r">
              <a:buNone/>
              <a:defRPr sz="6000">
                <a:solidFill>
                  <a:schemeClr val="bg1"/>
                </a:solidFill>
                <a:latin typeface="+mj-lt"/>
              </a:defRPr>
            </a:lvl1pPr>
          </a:lstStyle>
          <a:p>
            <a:pPr lvl="0"/>
            <a:r>
              <a:rPr lang="en-US" altLang="zh-CN" dirty="0"/>
              <a:t>PART THREE</a:t>
            </a:r>
            <a:endParaRPr lang="zh-CN" altLang="en-US" dirty="0"/>
          </a:p>
        </p:txBody>
      </p:sp>
      <p:sp>
        <p:nvSpPr>
          <p:cNvPr id="9" name="文本占位符 10"/>
          <p:cNvSpPr>
            <a:spLocks noGrp="1"/>
          </p:cNvSpPr>
          <p:nvPr>
            <p:ph type="body" sz="quarter" idx="12" hasCustomPrompt="1"/>
          </p:nvPr>
        </p:nvSpPr>
        <p:spPr>
          <a:xfrm>
            <a:off x="1" y="-2219126"/>
            <a:ext cx="5277407" cy="11618565"/>
          </a:xfrm>
          <a:prstGeom prst="rect">
            <a:avLst/>
          </a:prstGeom>
          <a:noFill/>
          <a:effectLst>
            <a:outerShdw blurRad="165100" dist="76200" dir="1200000" algn="tl" rotWithShape="0">
              <a:prstClr val="black">
                <a:alpha val="10000"/>
              </a:prstClr>
            </a:outerShdw>
          </a:effectLst>
        </p:spPr>
        <p:txBody>
          <a:bodyPr wrap="none" rtlCol="0">
            <a:spAutoFit/>
          </a:bodyPr>
          <a:lstStyle>
            <a:lvl1pPr marL="0" indent="0">
              <a:buNone/>
              <a:defRPr lang="zh-CN" altLang="en-US" sz="74900" dirty="0">
                <a:solidFill>
                  <a:schemeClr val="bg1"/>
                </a:solidFill>
                <a:latin typeface="+mj-lt"/>
              </a:defRPr>
            </a:lvl1pPr>
          </a:lstStyle>
          <a:p>
            <a:pPr marL="0" lvl="0" defTabSz="914377"/>
            <a:r>
              <a:rPr lang="en-US" altLang="zh-CN" dirty="0"/>
              <a:t>3</a:t>
            </a:r>
            <a:endParaRPr lang="zh-CN" altLang="en-US" dirty="0"/>
          </a:p>
        </p:txBody>
      </p:sp>
      <p:sp>
        <p:nvSpPr>
          <p:cNvPr id="12" name="文本占位符 10"/>
          <p:cNvSpPr>
            <a:spLocks noGrp="1"/>
          </p:cNvSpPr>
          <p:nvPr>
            <p:ph type="body" sz="quarter" idx="13" hasCustomPrompt="1"/>
          </p:nvPr>
        </p:nvSpPr>
        <p:spPr>
          <a:xfrm>
            <a:off x="5194570" y="2791947"/>
            <a:ext cx="6569245" cy="1536959"/>
          </a:xfrm>
          <a:prstGeom prst="rect">
            <a:avLst/>
          </a:prstGeom>
        </p:spPr>
        <p:txBody>
          <a:bodyPr wrap="square">
            <a:spAutoFit/>
          </a:bodyP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a:solidFill>
                  <a:schemeClr val="bg1"/>
                </a:solidFill>
              </a:defRPr>
            </a:lvl1pPr>
          </a:lstStyle>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TW" altLang="en-US" dirty="0"/>
              <a:t>標題</a:t>
            </a:r>
            <a:endParaRPr lang="zh-CN" altLang="en-US" dirty="0"/>
          </a:p>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CN" altLang="en-US" dirty="0"/>
              <a:t>题</a:t>
            </a:r>
          </a:p>
        </p:txBody>
      </p:sp>
      <p:sp>
        <p:nvSpPr>
          <p:cNvPr id="14" name="文本占位符 10"/>
          <p:cNvSpPr>
            <a:spLocks noGrp="1"/>
          </p:cNvSpPr>
          <p:nvPr>
            <p:ph type="body" sz="quarter" idx="15" hasCustomPrompt="1"/>
          </p:nvPr>
        </p:nvSpPr>
        <p:spPr>
          <a:xfrm>
            <a:off x="5194570" y="3636243"/>
            <a:ext cx="6569245" cy="461665"/>
          </a:xfrm>
          <a:prstGeom prst="rect">
            <a:avLst/>
          </a:prstGeom>
        </p:spPr>
        <p:txBody>
          <a:bodyPr wrap="square">
            <a:spAutoFit/>
          </a:bodyPr>
          <a:lstStyle>
            <a:lvl1pPr marL="0" indent="0" algn="r">
              <a:buNone/>
              <a:defRPr lang="zh-TW" altLang="zh-TW" sz="1200" smtClean="0">
                <a:effectLst/>
              </a:defRPr>
            </a:lvl1pPr>
          </a:lstStyle>
          <a:p>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標題數位等都可以通過點擊和重新輸入進行更改，頂部“開始”面板中可以對字體、字型大小、顏色、行距等進行修改。建議正文</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8-14</a:t>
            </a: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號字，</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1.3</a:t>
            </a: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倍字間距。</a:t>
            </a:r>
          </a:p>
        </p:txBody>
      </p:sp>
    </p:spTree>
    <p:extLst>
      <p:ext uri="{BB962C8B-B14F-4D97-AF65-F5344CB8AC3E}">
        <p14:creationId xmlns:p14="http://schemas.microsoft.com/office/powerpoint/2010/main" val="3808180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副标题页_4">
    <p:bg>
      <p:bgPr>
        <a:solidFill>
          <a:schemeClr val="accent1"/>
        </a:solidFill>
        <a:effectLst/>
      </p:bgPr>
    </p:bg>
    <p:spTree>
      <p:nvGrpSpPr>
        <p:cNvPr id="1" name=""/>
        <p:cNvGrpSpPr/>
        <p:nvPr/>
      </p:nvGrpSpPr>
      <p:grpSpPr>
        <a:xfrm>
          <a:off x="0" y="0"/>
          <a:ext cx="0" cy="0"/>
          <a:chOff x="0" y="0"/>
          <a:chExt cx="0" cy="0"/>
        </a:xfrm>
      </p:grpSpPr>
      <p:sp>
        <p:nvSpPr>
          <p:cNvPr id="3" name="矩形 2"/>
          <p:cNvSpPr/>
          <p:nvPr userDrawn="1"/>
        </p:nvSpPr>
        <p:spPr>
          <a:xfrm>
            <a:off x="1" y="2742727"/>
            <a:ext cx="12192000" cy="8474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占位符 10"/>
          <p:cNvSpPr>
            <a:spLocks noGrp="1"/>
          </p:cNvSpPr>
          <p:nvPr>
            <p:ph type="body" sz="quarter" idx="11" hasCustomPrompt="1"/>
          </p:nvPr>
        </p:nvSpPr>
        <p:spPr>
          <a:xfrm>
            <a:off x="5194570" y="1826018"/>
            <a:ext cx="6569245" cy="1015663"/>
          </a:xfrm>
          <a:prstGeom prst="rect">
            <a:avLst/>
          </a:prstGeom>
        </p:spPr>
        <p:txBody>
          <a:bodyPr wrap="square">
            <a:spAutoFit/>
          </a:bodyPr>
          <a:lstStyle>
            <a:lvl1pPr marL="0" indent="0" algn="r">
              <a:buNone/>
              <a:defRPr sz="6000">
                <a:solidFill>
                  <a:schemeClr val="bg1"/>
                </a:solidFill>
                <a:latin typeface="+mj-lt"/>
              </a:defRPr>
            </a:lvl1pPr>
          </a:lstStyle>
          <a:p>
            <a:pPr lvl="0"/>
            <a:r>
              <a:rPr lang="en-US" altLang="zh-CN" dirty="0"/>
              <a:t>PART FOUR</a:t>
            </a:r>
            <a:endParaRPr lang="zh-CN" altLang="en-US" dirty="0"/>
          </a:p>
        </p:txBody>
      </p:sp>
      <p:sp>
        <p:nvSpPr>
          <p:cNvPr id="9" name="文本占位符 10"/>
          <p:cNvSpPr>
            <a:spLocks noGrp="1"/>
          </p:cNvSpPr>
          <p:nvPr>
            <p:ph type="body" sz="quarter" idx="12" hasCustomPrompt="1"/>
          </p:nvPr>
        </p:nvSpPr>
        <p:spPr>
          <a:xfrm>
            <a:off x="1" y="-2219126"/>
            <a:ext cx="4982454" cy="11618565"/>
          </a:xfrm>
          <a:prstGeom prst="rect">
            <a:avLst/>
          </a:prstGeom>
          <a:noFill/>
          <a:effectLst>
            <a:outerShdw blurRad="165100" dist="76200" dir="1200000" algn="tl" rotWithShape="0">
              <a:prstClr val="black">
                <a:alpha val="10000"/>
              </a:prstClr>
            </a:outerShdw>
          </a:effectLst>
        </p:spPr>
        <p:txBody>
          <a:bodyPr wrap="none" rtlCol="0">
            <a:spAutoFit/>
          </a:bodyPr>
          <a:lstStyle>
            <a:lvl1pPr marL="0" indent="0">
              <a:buNone/>
              <a:defRPr lang="zh-CN" altLang="en-US" sz="74900" dirty="0">
                <a:solidFill>
                  <a:schemeClr val="bg1"/>
                </a:solidFill>
                <a:latin typeface="+mj-lt"/>
              </a:defRPr>
            </a:lvl1pPr>
          </a:lstStyle>
          <a:p>
            <a:pPr marL="0" lvl="0" defTabSz="914377"/>
            <a:r>
              <a:rPr lang="en-US" altLang="zh-CN" dirty="0"/>
              <a:t>4</a:t>
            </a:r>
            <a:endParaRPr lang="zh-CN" altLang="en-US" dirty="0"/>
          </a:p>
        </p:txBody>
      </p:sp>
      <p:sp>
        <p:nvSpPr>
          <p:cNvPr id="12" name="文本占位符 10"/>
          <p:cNvSpPr>
            <a:spLocks noGrp="1"/>
          </p:cNvSpPr>
          <p:nvPr>
            <p:ph type="body" sz="quarter" idx="13" hasCustomPrompt="1"/>
          </p:nvPr>
        </p:nvSpPr>
        <p:spPr>
          <a:xfrm>
            <a:off x="5194570" y="2791947"/>
            <a:ext cx="6569245" cy="748988"/>
          </a:xfrm>
          <a:prstGeom prst="rect">
            <a:avLst/>
          </a:prstGeom>
        </p:spPr>
        <p:txBody>
          <a:bodyPr wrap="square">
            <a:spAutoFit/>
          </a:bodyP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a:solidFill>
                  <a:schemeClr val="bg1"/>
                </a:solidFill>
              </a:defRPr>
            </a:lvl1pPr>
          </a:lstStyle>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TW" altLang="en-US" dirty="0"/>
              <a:t>標題</a:t>
            </a:r>
            <a:endParaRPr lang="zh-CN" altLang="en-US" dirty="0"/>
          </a:p>
        </p:txBody>
      </p:sp>
      <p:sp>
        <p:nvSpPr>
          <p:cNvPr id="14" name="文本占位符 10"/>
          <p:cNvSpPr>
            <a:spLocks noGrp="1"/>
          </p:cNvSpPr>
          <p:nvPr>
            <p:ph type="body" sz="quarter" idx="15" hasCustomPrompt="1"/>
          </p:nvPr>
        </p:nvSpPr>
        <p:spPr>
          <a:xfrm>
            <a:off x="5194570" y="3636243"/>
            <a:ext cx="6569245" cy="461665"/>
          </a:xfrm>
          <a:prstGeom prst="rect">
            <a:avLst/>
          </a:prstGeom>
        </p:spPr>
        <p:txBody>
          <a:bodyPr wrap="square">
            <a:spAutoFit/>
          </a:bodyPr>
          <a:lstStyle>
            <a:lvl1pPr marL="0" indent="0" algn="r">
              <a:buNone/>
              <a:defRPr lang="zh-TW" altLang="zh-TW" sz="1200" smtClean="0">
                <a:effectLst/>
              </a:defRPr>
            </a:lvl1pPr>
          </a:lstStyle>
          <a:p>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標題數位等都可以通過點擊和重新輸入進行更改，頂部“開始”面板中可以對字體、字型大小、顏色、行距等進行修改。建議正文</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8-14</a:t>
            </a: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號字，</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1.3</a:t>
            </a: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倍字間距。</a:t>
            </a:r>
          </a:p>
        </p:txBody>
      </p:sp>
    </p:spTree>
    <p:extLst>
      <p:ext uri="{BB962C8B-B14F-4D97-AF65-F5344CB8AC3E}">
        <p14:creationId xmlns:p14="http://schemas.microsoft.com/office/powerpoint/2010/main" val="3089024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副标题页_4">
    <p:bg>
      <p:bgPr>
        <a:solidFill>
          <a:srgbClr val="7739A6"/>
        </a:solidFill>
        <a:effectLst/>
      </p:bgPr>
    </p:bg>
    <p:spTree>
      <p:nvGrpSpPr>
        <p:cNvPr id="1" name=""/>
        <p:cNvGrpSpPr/>
        <p:nvPr/>
      </p:nvGrpSpPr>
      <p:grpSpPr>
        <a:xfrm>
          <a:off x="0" y="0"/>
          <a:ext cx="0" cy="0"/>
          <a:chOff x="0" y="0"/>
          <a:chExt cx="0" cy="0"/>
        </a:xfrm>
      </p:grpSpPr>
      <p:sp>
        <p:nvSpPr>
          <p:cNvPr id="3" name="矩形 2"/>
          <p:cNvSpPr/>
          <p:nvPr userDrawn="1"/>
        </p:nvSpPr>
        <p:spPr>
          <a:xfrm>
            <a:off x="1" y="2742727"/>
            <a:ext cx="12192000" cy="847429"/>
          </a:xfrm>
          <a:prstGeom prst="rect">
            <a:avLst/>
          </a:prstGeom>
          <a:solidFill>
            <a:srgbClr val="51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占位符 10"/>
          <p:cNvSpPr>
            <a:spLocks noGrp="1"/>
          </p:cNvSpPr>
          <p:nvPr>
            <p:ph type="body" sz="quarter" idx="11" hasCustomPrompt="1"/>
          </p:nvPr>
        </p:nvSpPr>
        <p:spPr>
          <a:xfrm>
            <a:off x="5194570" y="1826018"/>
            <a:ext cx="6569245" cy="1015663"/>
          </a:xfrm>
          <a:prstGeom prst="rect">
            <a:avLst/>
          </a:prstGeom>
        </p:spPr>
        <p:txBody>
          <a:bodyPr wrap="square">
            <a:spAutoFit/>
          </a:bodyPr>
          <a:lstStyle>
            <a:lvl1pPr marL="0" indent="0" algn="r">
              <a:buNone/>
              <a:defRPr sz="6000">
                <a:solidFill>
                  <a:schemeClr val="bg1"/>
                </a:solidFill>
                <a:latin typeface="+mj-lt"/>
              </a:defRPr>
            </a:lvl1pPr>
          </a:lstStyle>
          <a:p>
            <a:pPr lvl="0"/>
            <a:r>
              <a:rPr lang="en-US" altLang="zh-CN" dirty="0"/>
              <a:t>PART FIVE</a:t>
            </a:r>
            <a:endParaRPr lang="zh-CN" altLang="en-US" dirty="0"/>
          </a:p>
        </p:txBody>
      </p:sp>
      <p:sp>
        <p:nvSpPr>
          <p:cNvPr id="9" name="文本占位符 10"/>
          <p:cNvSpPr>
            <a:spLocks noGrp="1"/>
          </p:cNvSpPr>
          <p:nvPr>
            <p:ph type="body" sz="quarter" idx="12" hasCustomPrompt="1"/>
          </p:nvPr>
        </p:nvSpPr>
        <p:spPr>
          <a:xfrm>
            <a:off x="1" y="-2219126"/>
            <a:ext cx="5338321" cy="11618565"/>
          </a:xfrm>
          <a:prstGeom prst="rect">
            <a:avLst/>
          </a:prstGeom>
          <a:noFill/>
          <a:effectLst>
            <a:outerShdw blurRad="165100" dist="76200" dir="1200000" algn="tl" rotWithShape="0">
              <a:prstClr val="black">
                <a:alpha val="10000"/>
              </a:prstClr>
            </a:outerShdw>
          </a:effectLst>
        </p:spPr>
        <p:txBody>
          <a:bodyPr wrap="none" rtlCol="0">
            <a:spAutoFit/>
          </a:bodyPr>
          <a:lstStyle>
            <a:lvl1pPr marL="0" indent="0">
              <a:buNone/>
              <a:defRPr lang="zh-CN" altLang="en-US" sz="74900" dirty="0">
                <a:solidFill>
                  <a:schemeClr val="bg1"/>
                </a:solidFill>
                <a:latin typeface="+mj-lt"/>
              </a:defRPr>
            </a:lvl1pPr>
          </a:lstStyle>
          <a:p>
            <a:pPr marL="0" lvl="0" defTabSz="914377"/>
            <a:r>
              <a:rPr lang="en-US" altLang="zh-CN" dirty="0"/>
              <a:t>5</a:t>
            </a:r>
            <a:endParaRPr lang="zh-CN" altLang="en-US" dirty="0"/>
          </a:p>
        </p:txBody>
      </p:sp>
      <p:sp>
        <p:nvSpPr>
          <p:cNvPr id="12" name="文本占位符 10"/>
          <p:cNvSpPr>
            <a:spLocks noGrp="1"/>
          </p:cNvSpPr>
          <p:nvPr>
            <p:ph type="body" sz="quarter" idx="13" hasCustomPrompt="1"/>
          </p:nvPr>
        </p:nvSpPr>
        <p:spPr>
          <a:xfrm>
            <a:off x="5194570" y="2791947"/>
            <a:ext cx="6569245" cy="748988"/>
          </a:xfrm>
          <a:prstGeom prst="rect">
            <a:avLst/>
          </a:prstGeom>
        </p:spPr>
        <p:txBody>
          <a:bodyPr wrap="square">
            <a:spAutoFit/>
          </a:bodyP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a:solidFill>
                  <a:schemeClr val="bg1"/>
                </a:solidFill>
              </a:defRPr>
            </a:lvl1pPr>
          </a:lstStyle>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TW" altLang="en-US" dirty="0"/>
              <a:t>標題</a:t>
            </a:r>
            <a:endParaRPr lang="zh-CN" altLang="en-US" dirty="0"/>
          </a:p>
        </p:txBody>
      </p:sp>
      <p:sp>
        <p:nvSpPr>
          <p:cNvPr id="14" name="文本占位符 10"/>
          <p:cNvSpPr>
            <a:spLocks noGrp="1"/>
          </p:cNvSpPr>
          <p:nvPr>
            <p:ph type="body" sz="quarter" idx="15" hasCustomPrompt="1"/>
          </p:nvPr>
        </p:nvSpPr>
        <p:spPr>
          <a:xfrm>
            <a:off x="5194570" y="3636243"/>
            <a:ext cx="6569245" cy="461665"/>
          </a:xfrm>
          <a:prstGeom prst="rect">
            <a:avLst/>
          </a:prstGeom>
        </p:spPr>
        <p:txBody>
          <a:bodyPr wrap="square">
            <a:spAutoFit/>
          </a:bodyPr>
          <a:lstStyle>
            <a:lvl1pPr marL="0" indent="0" algn="r">
              <a:buNone/>
              <a:defRPr lang="zh-TW" altLang="zh-TW" sz="1200" smtClean="0">
                <a:effectLst/>
              </a:defRPr>
            </a:lvl1pPr>
          </a:lstStyle>
          <a:p>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標題數位等都可以通過點擊和重新輸入進行更改，頂部“開始”面板中可以對字體、字型大小、顏色、行距等進行修改。建議正文</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8-14</a:t>
            </a: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號字，</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1.3</a:t>
            </a: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倍字間距。</a:t>
            </a:r>
          </a:p>
        </p:txBody>
      </p:sp>
    </p:spTree>
    <p:extLst>
      <p:ext uri="{BB962C8B-B14F-4D97-AF65-F5344CB8AC3E}">
        <p14:creationId xmlns:p14="http://schemas.microsoft.com/office/powerpoint/2010/main" val="4080182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三项目录页">
    <p:spTree>
      <p:nvGrpSpPr>
        <p:cNvPr id="1" name=""/>
        <p:cNvGrpSpPr/>
        <p:nvPr/>
      </p:nvGrpSpPr>
      <p:grpSpPr>
        <a:xfrm>
          <a:off x="0" y="0"/>
          <a:ext cx="0" cy="0"/>
          <a:chOff x="0" y="0"/>
          <a:chExt cx="0" cy="0"/>
        </a:xfrm>
      </p:grpSpPr>
      <p:grpSp>
        <p:nvGrpSpPr>
          <p:cNvPr id="21" name="群組 20"/>
          <p:cNvGrpSpPr/>
          <p:nvPr userDrawn="1"/>
        </p:nvGrpSpPr>
        <p:grpSpPr>
          <a:xfrm>
            <a:off x="0" y="2135778"/>
            <a:ext cx="12192000" cy="2468880"/>
            <a:chOff x="634014" y="960714"/>
            <a:chExt cx="9911043" cy="201880"/>
          </a:xfrm>
        </p:grpSpPr>
        <p:grpSp>
          <p:nvGrpSpPr>
            <p:cNvPr id="22" name="组合 24"/>
            <p:cNvGrpSpPr/>
            <p:nvPr userDrawn="1"/>
          </p:nvGrpSpPr>
          <p:grpSpPr>
            <a:xfrm>
              <a:off x="634014" y="960714"/>
              <a:ext cx="7928834" cy="201880"/>
              <a:chOff x="566555" y="877035"/>
              <a:chExt cx="2340260" cy="164545"/>
            </a:xfrm>
          </p:grpSpPr>
          <p:sp>
            <p:nvSpPr>
              <p:cNvPr id="30" name="矩形 29"/>
              <p:cNvSpPr/>
              <p:nvPr/>
            </p:nvSpPr>
            <p:spPr>
              <a:xfrm>
                <a:off x="566555" y="877035"/>
                <a:ext cx="585065" cy="164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151620" y="877035"/>
                <a:ext cx="585065" cy="1645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736685" y="877035"/>
                <a:ext cx="585065" cy="164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2321750" y="877035"/>
                <a:ext cx="585065" cy="164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22"/>
            <p:cNvSpPr/>
            <p:nvPr userDrawn="1"/>
          </p:nvSpPr>
          <p:spPr>
            <a:xfrm>
              <a:off x="8562848" y="960714"/>
              <a:ext cx="1982209" cy="201880"/>
            </a:xfrm>
            <a:prstGeom prst="rect">
              <a:avLst/>
            </a:prstGeom>
            <a:solidFill>
              <a:srgbClr val="612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矩形 28"/>
          <p:cNvSpPr/>
          <p:nvPr userDrawn="1"/>
        </p:nvSpPr>
        <p:spPr>
          <a:xfrm>
            <a:off x="2438400" y="2654212"/>
            <a:ext cx="7315200" cy="1445196"/>
          </a:xfrm>
          <a:prstGeom prst="rect">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mj-lt"/>
            </a:endParaRPr>
          </a:p>
        </p:txBody>
      </p:sp>
      <p:sp>
        <p:nvSpPr>
          <p:cNvPr id="31" name="文本占位符 10"/>
          <p:cNvSpPr>
            <a:spLocks noGrp="1"/>
          </p:cNvSpPr>
          <p:nvPr>
            <p:ph type="body" sz="quarter" idx="11"/>
          </p:nvPr>
        </p:nvSpPr>
        <p:spPr>
          <a:xfrm>
            <a:off x="3139433" y="2908553"/>
            <a:ext cx="5723709" cy="923330"/>
          </a:xfrm>
          <a:prstGeom prst="rect">
            <a:avLst/>
          </a:prstGeom>
        </p:spPr>
        <p:txBody>
          <a:bodyPr wrap="square">
            <a:spAutoFit/>
          </a:bodyPr>
          <a:lstStyle>
            <a:lvl1pPr marL="0" indent="0" algn="ctr">
              <a:buNone/>
              <a:defRPr sz="5400" b="1">
                <a:solidFill>
                  <a:schemeClr val="bg1"/>
                </a:solidFill>
                <a:latin typeface="+mj-lt"/>
              </a:defRPr>
            </a:lvl1pPr>
          </a:lstStyle>
          <a:p>
            <a:pPr lvl="0"/>
            <a:endParaRPr lang="zh-CN" altLang="en-US" dirty="0"/>
          </a:p>
        </p:txBody>
      </p:sp>
    </p:spTree>
    <p:extLst>
      <p:ext uri="{BB962C8B-B14F-4D97-AF65-F5344CB8AC3E}">
        <p14:creationId xmlns:p14="http://schemas.microsoft.com/office/powerpoint/2010/main" val="891340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547448"/>
      </p:ext>
    </p:extLst>
  </p:cSld>
  <p:clrMap bg1="lt1" tx1="dk1" bg2="lt2" tx2="dk2" accent1="accent1" accent2="accent2" accent3="accent3" accent4="accent4" accent5="accent5" accent6="accent6" hlink="hlink" folHlink="folHlink"/>
  <p:sldLayoutIdLst>
    <p:sldLayoutId id="2147483687" r:id="rId1"/>
    <p:sldLayoutId id="2147483694" r:id="rId2"/>
    <p:sldLayoutId id="2147483706" r:id="rId3"/>
    <p:sldLayoutId id="2147483697" r:id="rId4"/>
    <p:sldLayoutId id="2147483698" r:id="rId5"/>
    <p:sldLayoutId id="2147483699" r:id="rId6"/>
    <p:sldLayoutId id="2147483700" r:id="rId7"/>
    <p:sldLayoutId id="2147483708" r:id="rId8"/>
    <p:sldLayoutId id="2147483709" r:id="rId9"/>
    <p:sldLayoutId id="2147483689" r:id="rId10"/>
    <p:sldLayoutId id="2147483688" r:id="rId11"/>
    <p:sldLayoutId id="2147483710" r:id="rId12"/>
    <p:sldLayoutId id="2147483690" r:id="rId13"/>
    <p:sldLayoutId id="2147483691" r:id="rId14"/>
    <p:sldLayoutId id="2147483711" r:id="rId15"/>
    <p:sldLayoutId id="2147483702" r:id="rId16"/>
    <p:sldLayoutId id="2147483693" r:id="rId17"/>
    <p:sldLayoutId id="2147483704" r:id="rId18"/>
    <p:sldLayoutId id="2147483718" r:id="rId19"/>
    <p:sldLayoutId id="2147483720" r:id="rId20"/>
    <p:sldLayoutId id="2147483721" r:id="rId21"/>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oleObject" Target="../embeddings/oleObject5.bin"/><Relationship Id="rId7" Type="http://schemas.openxmlformats.org/officeDocument/2006/relationships/oleObject" Target="../embeddings/oleObject6.bin"/><Relationship Id="rId2" Type="http://schemas.openxmlformats.org/officeDocument/2006/relationships/slideLayout" Target="../slideLayouts/slideLayout11.xml"/><Relationship Id="rId1" Type="http://schemas.openxmlformats.org/officeDocument/2006/relationships/vmlDrawing" Target="../drawings/vmlDrawing4.vml"/><Relationship Id="rId6" Type="http://schemas.openxmlformats.org/officeDocument/2006/relationships/image" Target="../media/image24.png"/><Relationship Id="rId11" Type="http://schemas.openxmlformats.org/officeDocument/2006/relationships/image" Target="../media/image11.png"/><Relationship Id="rId5" Type="http://schemas.openxmlformats.org/officeDocument/2006/relationships/image" Target="../media/image23.png"/><Relationship Id="rId10" Type="http://schemas.openxmlformats.org/officeDocument/2006/relationships/image" Target="../media/image9.wmf"/><Relationship Id="rId4" Type="http://schemas.openxmlformats.org/officeDocument/2006/relationships/image" Target="../media/image21.wmf"/><Relationship Id="rId9"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collego.ceec.edu.tw/" TargetMode="Externa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tmp"/><Relationship Id="rId4" Type="http://schemas.openxmlformats.org/officeDocument/2006/relationships/image" Target="../media/image31.png"/><Relationship Id="rId9"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www.ttvs.ntct.edu.tw/ischool/publish_page/192/"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4.xml"/><Relationship Id="rId7" Type="http://schemas.openxmlformats.org/officeDocument/2006/relationships/oleObject" Target="../embeddings/oleObject2.bin"/><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10.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23416;&#32722;&#27511;&#31243;&#27169;&#32068;&#23526;&#21209;&#25805;&#20316;&#31687;.pdf"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6.xml"/><Relationship Id="rId7" Type="http://schemas.openxmlformats.org/officeDocument/2006/relationships/oleObject" Target="../embeddings/oleObject3.bin"/><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vmlDrawing" Target="../drawings/vmlDrawing3.vml"/><Relationship Id="rId5" Type="http://schemas.openxmlformats.org/officeDocument/2006/relationships/image" Target="../media/image16.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76692" y="3769782"/>
            <a:ext cx="11240691" cy="1581972"/>
          </a:xfrm>
        </p:spPr>
        <p:txBody>
          <a:bodyPr/>
          <a:lstStyle/>
          <a:p>
            <a:pPr>
              <a:spcBef>
                <a:spcPts val="0"/>
              </a:spcBef>
            </a:pPr>
            <a:r>
              <a:rPr lang="zh-TW" altLang="en-US" sz="4400" dirty="0">
                <a:solidFill>
                  <a:schemeClr val="tx1">
                    <a:lumMod val="95000"/>
                    <a:lumOff val="5000"/>
                  </a:schemeClr>
                </a:solidFill>
              </a:rPr>
              <a:t>高級中等教育階段學生學習歷程檔案</a:t>
            </a:r>
            <a:endParaRPr lang="en-US" altLang="zh-TW" sz="4400" dirty="0">
              <a:solidFill>
                <a:schemeClr val="tx1">
                  <a:lumMod val="95000"/>
                  <a:lumOff val="5000"/>
                </a:schemeClr>
              </a:solidFill>
            </a:endParaRPr>
          </a:p>
          <a:p>
            <a:pPr>
              <a:spcBef>
                <a:spcPts val="600"/>
              </a:spcBef>
            </a:pPr>
            <a:r>
              <a:rPr lang="en-US" altLang="zh-TW" sz="4400" dirty="0">
                <a:solidFill>
                  <a:srgbClr val="1A7BAE"/>
                </a:solidFill>
              </a:rPr>
              <a:t>110</a:t>
            </a:r>
            <a:r>
              <a:rPr lang="zh-TW" altLang="en-US" sz="4400" dirty="0">
                <a:solidFill>
                  <a:srgbClr val="1A7BAE"/>
                </a:solidFill>
              </a:rPr>
              <a:t>學年度高級中等學校說明版</a:t>
            </a:r>
            <a:endParaRPr lang="zh-CN" altLang="en-US" sz="3200" dirty="0">
              <a:solidFill>
                <a:srgbClr val="1A7BAE"/>
              </a:solidFill>
            </a:endParaRPr>
          </a:p>
        </p:txBody>
      </p:sp>
    </p:spTree>
    <p:extLst>
      <p:ext uri="{BB962C8B-B14F-4D97-AF65-F5344CB8AC3E}">
        <p14:creationId xmlns:p14="http://schemas.microsoft.com/office/powerpoint/2010/main" val="1479055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5"/>
          </p:nvPr>
        </p:nvSpPr>
        <p:spPr>
          <a:xfrm>
            <a:off x="695325" y="186045"/>
            <a:ext cx="9029972" cy="584775"/>
          </a:xfrm>
        </p:spPr>
        <p:txBody>
          <a:bodyPr/>
          <a:lstStyle/>
          <a:p>
            <a:r>
              <a:rPr lang="zh-TW" altLang="en-US" b="1" dirty="0"/>
              <a:t>學生學習歷程檔案如何提供備審資料給大專校院</a:t>
            </a:r>
            <a:r>
              <a:rPr lang="en-US" altLang="zh-TW" b="1" dirty="0">
                <a:latin typeface="+mj-ea"/>
              </a:rPr>
              <a:t>?</a:t>
            </a:r>
            <a:endParaRPr lang="zh-TW" altLang="en-US" dirty="0">
              <a:solidFill>
                <a:srgbClr val="0000FF"/>
              </a:solidFill>
              <a:latin typeface="+mj-ea"/>
            </a:endParaRPr>
          </a:p>
        </p:txBody>
      </p:sp>
      <p:grpSp>
        <p:nvGrpSpPr>
          <p:cNvPr id="3" name="群組 2"/>
          <p:cNvGrpSpPr/>
          <p:nvPr/>
        </p:nvGrpSpPr>
        <p:grpSpPr>
          <a:xfrm>
            <a:off x="972460" y="829960"/>
            <a:ext cx="10458872" cy="5730231"/>
            <a:chOff x="972460" y="1006129"/>
            <a:chExt cx="10458872" cy="5730231"/>
          </a:xfrm>
        </p:grpSpPr>
        <p:graphicFrame>
          <p:nvGraphicFramePr>
            <p:cNvPr id="4" name="物件 3"/>
            <p:cNvGraphicFramePr>
              <a:graphicFrameLocks noChangeAspect="1"/>
            </p:cNvGraphicFramePr>
            <p:nvPr>
              <p:extLst/>
            </p:nvPr>
          </p:nvGraphicFramePr>
          <p:xfrm>
            <a:off x="5679022" y="1006129"/>
            <a:ext cx="1379543" cy="3392181"/>
          </p:xfrm>
          <a:graphic>
            <a:graphicData uri="http://schemas.openxmlformats.org/presentationml/2006/ole">
              <mc:AlternateContent xmlns:mc="http://schemas.openxmlformats.org/markup-compatibility/2006">
                <mc:Choice xmlns:v="urn:schemas-microsoft-com:vml" Requires="v">
                  <p:oleObj spid="_x0000_s9509" name="PhotoImpact" r:id="rId3" imgW="499680" imgH="1258560" progId="PI3.Image">
                    <p:embed/>
                  </p:oleObj>
                </mc:Choice>
                <mc:Fallback>
                  <p:oleObj name="PhotoImpact" r:id="rId3" imgW="499680" imgH="1258560" progId="PI3.Image">
                    <p:embed/>
                    <p:pic>
                      <p:nvPicPr>
                        <p:cNvPr id="4" name="物件 3"/>
                        <p:cNvPicPr/>
                        <p:nvPr/>
                      </p:nvPicPr>
                      <p:blipFill>
                        <a:blip r:embed="rId4"/>
                        <a:stretch>
                          <a:fillRect/>
                        </a:stretch>
                      </p:blipFill>
                      <p:spPr>
                        <a:xfrm>
                          <a:off x="5679022" y="1006129"/>
                          <a:ext cx="1379543" cy="3392181"/>
                        </a:xfrm>
                        <a:prstGeom prst="rect">
                          <a:avLst/>
                        </a:prstGeom>
                      </p:spPr>
                    </p:pic>
                  </p:oleObj>
                </mc:Fallback>
              </mc:AlternateContent>
            </a:graphicData>
          </a:graphic>
        </p:graphicFrame>
        <p:grpSp>
          <p:nvGrpSpPr>
            <p:cNvPr id="5" name="群組 4">
              <a:extLst>
                <a:ext uri="{FF2B5EF4-FFF2-40B4-BE49-F238E27FC236}">
                  <a16:creationId xmlns:a16="http://schemas.microsoft.com/office/drawing/2014/main" id="{A44BD406-4F7F-46D1-BCD8-DDC9B6D3E989}"/>
                </a:ext>
              </a:extLst>
            </p:cNvPr>
            <p:cNvGrpSpPr/>
            <p:nvPr/>
          </p:nvGrpSpPr>
          <p:grpSpPr>
            <a:xfrm>
              <a:off x="972460" y="4793317"/>
              <a:ext cx="1367692" cy="1723766"/>
              <a:chOff x="730817" y="2371012"/>
              <a:chExt cx="1104758" cy="1332539"/>
            </a:xfrm>
          </p:grpSpPr>
          <p:pic>
            <p:nvPicPr>
              <p:cNvPr id="27" name="圖片 26">
                <a:extLst>
                  <a:ext uri="{FF2B5EF4-FFF2-40B4-BE49-F238E27FC236}">
                    <a16:creationId xmlns:a16="http://schemas.microsoft.com/office/drawing/2014/main" id="{018D623F-F854-41F2-8789-76630826805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30817" y="2371012"/>
                <a:ext cx="533768" cy="1318904"/>
              </a:xfrm>
              <a:prstGeom prst="rect">
                <a:avLst/>
              </a:prstGeom>
            </p:spPr>
          </p:pic>
          <p:pic>
            <p:nvPicPr>
              <p:cNvPr id="28" name="圖片 27">
                <a:extLst>
                  <a:ext uri="{FF2B5EF4-FFF2-40B4-BE49-F238E27FC236}">
                    <a16:creationId xmlns:a16="http://schemas.microsoft.com/office/drawing/2014/main" id="{B63D72A1-CC1E-4313-B101-505F94DD279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215849" y="2384646"/>
                <a:ext cx="619726" cy="1318905"/>
              </a:xfrm>
              <a:prstGeom prst="rect">
                <a:avLst/>
              </a:prstGeom>
            </p:spPr>
          </p:pic>
        </p:grpSp>
        <p:sp>
          <p:nvSpPr>
            <p:cNvPr id="6" name="向右箭號 5">
              <a:extLst>
                <a:ext uri="{FF2B5EF4-FFF2-40B4-BE49-F238E27FC236}">
                  <a16:creationId xmlns:a16="http://schemas.microsoft.com/office/drawing/2014/main" id="{E003FD53-D18A-4D58-AAA3-F86FF41F07EE}"/>
                </a:ext>
              </a:extLst>
            </p:cNvPr>
            <p:cNvSpPr/>
            <p:nvPr/>
          </p:nvSpPr>
          <p:spPr>
            <a:xfrm>
              <a:off x="3106993" y="1559542"/>
              <a:ext cx="1985107" cy="1202362"/>
            </a:xfrm>
            <a:prstGeom prst="rightArrow">
              <a:avLst>
                <a:gd name="adj1" fmla="val 59455"/>
                <a:gd name="adj2" fmla="val 48582"/>
              </a:avLst>
            </a:prstGeom>
            <a:gradFill flip="none" rotWithShape="1">
              <a:gsLst>
                <a:gs pos="0">
                  <a:srgbClr val="E46C0A"/>
                </a:gs>
                <a:gs pos="100000">
                  <a:srgbClr val="B5D07E"/>
                </a:gs>
              </a:gsLst>
              <a:lin ang="0" scaled="1"/>
              <a:tileRect/>
            </a:gradFill>
            <a:ln/>
          </p:spPr>
          <p:style>
            <a:lnRef idx="3">
              <a:schemeClr val="lt1"/>
            </a:lnRef>
            <a:fillRef idx="1">
              <a:schemeClr val="accent6"/>
            </a:fillRef>
            <a:effectRef idx="1">
              <a:schemeClr val="accent6"/>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lnSpc>
                  <a:spcPct val="130000"/>
                </a:lnSpc>
              </a:pPr>
              <a:r>
                <a:rPr lang="zh-TW" altLang="en-US" sz="2000" dirty="0">
                  <a:solidFill>
                    <a:schemeClr val="tx1"/>
                  </a:solidFill>
                  <a:latin typeface="微软雅黑" panose="020B0503020204020204" pitchFamily="34" charset="-122"/>
                  <a:ea typeface="微软雅黑" panose="020B0503020204020204" pitchFamily="34" charset="-122"/>
                </a:rPr>
                <a:t>介接</a:t>
              </a:r>
            </a:p>
          </p:txBody>
        </p:sp>
        <p:sp>
          <p:nvSpPr>
            <p:cNvPr id="7" name="向右箭號 8">
              <a:extLst>
                <a:ext uri="{FF2B5EF4-FFF2-40B4-BE49-F238E27FC236}">
                  <a16:creationId xmlns:a16="http://schemas.microsoft.com/office/drawing/2014/main" id="{0C9F162B-0EFA-4A64-8D00-6C4E6B30A35F}"/>
                </a:ext>
              </a:extLst>
            </p:cNvPr>
            <p:cNvSpPr/>
            <p:nvPr/>
          </p:nvSpPr>
          <p:spPr>
            <a:xfrm>
              <a:off x="7324624" y="1525560"/>
              <a:ext cx="2108488" cy="1202362"/>
            </a:xfrm>
            <a:prstGeom prst="rightArrow">
              <a:avLst>
                <a:gd name="adj1" fmla="val 59455"/>
                <a:gd name="adj2" fmla="val 48582"/>
              </a:avLst>
            </a:prstGeom>
            <a:gradFill flip="none" rotWithShape="1">
              <a:gsLst>
                <a:gs pos="0">
                  <a:srgbClr val="95BC49">
                    <a:tint val="66000"/>
                    <a:satMod val="160000"/>
                  </a:srgbClr>
                </a:gs>
                <a:gs pos="50000">
                  <a:srgbClr val="95BC49">
                    <a:tint val="44500"/>
                    <a:satMod val="160000"/>
                  </a:srgbClr>
                </a:gs>
                <a:gs pos="100000">
                  <a:srgbClr val="95BC49">
                    <a:tint val="23500"/>
                    <a:satMod val="160000"/>
                  </a:srgbClr>
                </a:gs>
              </a:gsLst>
              <a:lin ang="0" scaled="1"/>
              <a:tileRect/>
            </a:gradFill>
            <a:ln/>
          </p:spPr>
          <p:style>
            <a:lnRef idx="3">
              <a:schemeClr val="lt1"/>
            </a:lnRef>
            <a:fillRef idx="1">
              <a:schemeClr val="accent6"/>
            </a:fillRef>
            <a:effectRef idx="1">
              <a:schemeClr val="accent6"/>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lnSpc>
                  <a:spcPct val="130000"/>
                </a:lnSpc>
              </a:pPr>
              <a:r>
                <a:rPr lang="zh-TW" altLang="en-US" sz="2000" dirty="0">
                  <a:solidFill>
                    <a:schemeClr val="tx1"/>
                  </a:solidFill>
                  <a:latin typeface="微软雅黑" panose="020B0503020204020204" pitchFamily="34" charset="-122"/>
                  <a:ea typeface="微软雅黑" panose="020B0503020204020204" pitchFamily="34" charset="-122"/>
                </a:rPr>
                <a:t>提供備審資料</a:t>
              </a:r>
            </a:p>
          </p:txBody>
        </p:sp>
        <p:grpSp>
          <p:nvGrpSpPr>
            <p:cNvPr id="8" name="群組 7"/>
            <p:cNvGrpSpPr/>
            <p:nvPr/>
          </p:nvGrpSpPr>
          <p:grpSpPr>
            <a:xfrm>
              <a:off x="9169174" y="1537025"/>
              <a:ext cx="2262158" cy="1709824"/>
              <a:chOff x="9177412" y="1548114"/>
              <a:chExt cx="2262158" cy="1709824"/>
            </a:xfrm>
          </p:grpSpPr>
          <p:graphicFrame>
            <p:nvGraphicFramePr>
              <p:cNvPr id="25" name="物件 24">
                <a:extLst>
                  <a:ext uri="{FF2B5EF4-FFF2-40B4-BE49-F238E27FC236}">
                    <a16:creationId xmlns:a16="http://schemas.microsoft.com/office/drawing/2014/main" id="{7AD23460-0479-4E15-9698-14133401EAD1}"/>
                  </a:ext>
                </a:extLst>
              </p:cNvPr>
              <p:cNvGraphicFramePr>
                <a:graphicFrameLocks noChangeAspect="1"/>
              </p:cNvGraphicFramePr>
              <p:nvPr>
                <p:extLst/>
              </p:nvPr>
            </p:nvGraphicFramePr>
            <p:xfrm>
              <a:off x="9678058" y="1548114"/>
              <a:ext cx="1321308" cy="1260000"/>
            </p:xfrm>
            <a:graphic>
              <a:graphicData uri="http://schemas.openxmlformats.org/presentationml/2006/ole">
                <mc:AlternateContent xmlns:mc="http://schemas.openxmlformats.org/markup-compatibility/2006">
                  <mc:Choice xmlns:v="urn:schemas-microsoft-com:vml" Requires="v">
                    <p:oleObj spid="_x0000_s9510" name="PhotoImpact" r:id="rId7" imgW="1261981" imgH="1085182" progId="">
                      <p:embed/>
                    </p:oleObj>
                  </mc:Choice>
                  <mc:Fallback>
                    <p:oleObj name="PhotoImpact" r:id="rId7" imgW="1261981" imgH="1085182" progId="">
                      <p:embed/>
                      <p:pic>
                        <p:nvPicPr>
                          <p:cNvPr id="25" name="物件 24">
                            <a:extLst>
                              <a:ext uri="{FF2B5EF4-FFF2-40B4-BE49-F238E27FC236}">
                                <a16:creationId xmlns:a16="http://schemas.microsoft.com/office/drawing/2014/main" id="{7AD23460-0479-4E15-9698-14133401EA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78058" y="1548114"/>
                            <a:ext cx="1321308" cy="126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文字方塊 25">
                <a:extLst>
                  <a:ext uri="{FF2B5EF4-FFF2-40B4-BE49-F238E27FC236}">
                    <a16:creationId xmlns:a16="http://schemas.microsoft.com/office/drawing/2014/main" id="{EFC5B0B9-C066-4EFC-81AF-9120CB015054}"/>
                  </a:ext>
                </a:extLst>
              </p:cNvPr>
              <p:cNvSpPr txBox="1"/>
              <p:nvPr/>
            </p:nvSpPr>
            <p:spPr>
              <a:xfrm>
                <a:off x="9177412" y="2842568"/>
                <a:ext cx="2262158" cy="415370"/>
              </a:xfrm>
              <a:prstGeom prst="rect">
                <a:avLst/>
              </a:prstGeom>
              <a:noFill/>
            </p:spPr>
            <p:txBody>
              <a:bodyPr wrap="none" rtlCol="0">
                <a:spAutoFit/>
              </a:bodyPr>
              <a:lstStyle/>
              <a:p>
                <a:pPr>
                  <a:lnSpc>
                    <a:spcPct val="130000"/>
                  </a:lnSpc>
                  <a:spcBef>
                    <a:spcPts val="600"/>
                  </a:spcBef>
                </a:pPr>
                <a:r>
                  <a:rPr lang="zh-TW" altLang="en-US" b="1" kern="0" dirty="0">
                    <a:latin typeface="+mn-ea"/>
                    <a:cs typeface="+mn-ea"/>
                    <a:sym typeface="+mn-lt"/>
                  </a:rPr>
                  <a:t>大學或技專校院校系</a:t>
                </a:r>
              </a:p>
            </p:txBody>
          </p:sp>
        </p:grpSp>
        <p:grpSp>
          <p:nvGrpSpPr>
            <p:cNvPr id="9" name="群組 8"/>
            <p:cNvGrpSpPr/>
            <p:nvPr/>
          </p:nvGrpSpPr>
          <p:grpSpPr>
            <a:xfrm>
              <a:off x="8517379" y="2862202"/>
              <a:ext cx="2691971" cy="1858065"/>
              <a:chOff x="8038782" y="2822420"/>
              <a:chExt cx="2691971" cy="1858065"/>
            </a:xfrm>
            <a:gradFill flip="none" rotWithShape="1">
              <a:gsLst>
                <a:gs pos="0">
                  <a:srgbClr val="FFCB9C">
                    <a:shade val="30000"/>
                    <a:satMod val="115000"/>
                  </a:srgbClr>
                </a:gs>
                <a:gs pos="50000">
                  <a:srgbClr val="FFCB9C">
                    <a:shade val="67500"/>
                    <a:satMod val="115000"/>
                  </a:srgbClr>
                </a:gs>
                <a:gs pos="100000">
                  <a:srgbClr val="FFCB9C">
                    <a:shade val="100000"/>
                    <a:satMod val="115000"/>
                  </a:srgbClr>
                </a:gs>
              </a:gsLst>
              <a:lin ang="5400000" scaled="1"/>
              <a:tileRect/>
            </a:gradFill>
          </p:grpSpPr>
          <p:sp>
            <p:nvSpPr>
              <p:cNvPr id="23" name="圖說文字: 折線 16">
                <a:extLst>
                  <a:ext uri="{FF2B5EF4-FFF2-40B4-BE49-F238E27FC236}">
                    <a16:creationId xmlns:a16="http://schemas.microsoft.com/office/drawing/2014/main" id="{DBA38DC4-5D01-4C4C-9419-C02C9F077273}"/>
                  </a:ext>
                </a:extLst>
              </p:cNvPr>
              <p:cNvSpPr/>
              <p:nvPr/>
            </p:nvSpPr>
            <p:spPr>
              <a:xfrm>
                <a:off x="8398163" y="3667185"/>
                <a:ext cx="2332590" cy="1013300"/>
              </a:xfrm>
              <a:prstGeom prst="borderCallout2">
                <a:avLst>
                  <a:gd name="adj1" fmla="val 18750"/>
                  <a:gd name="adj2" fmla="val -3342"/>
                  <a:gd name="adj3" fmla="val 18750"/>
                  <a:gd name="adj4" fmla="val -16667"/>
                  <a:gd name="adj5" fmla="val 91118"/>
                  <a:gd name="adj6" fmla="val -56584"/>
                </a:avLst>
              </a:prstGeom>
              <a:gradFill flip="none" rotWithShape="1">
                <a:gsLst>
                  <a:gs pos="0">
                    <a:srgbClr val="95BC49">
                      <a:tint val="66000"/>
                      <a:satMod val="160000"/>
                    </a:srgbClr>
                  </a:gs>
                  <a:gs pos="50000">
                    <a:srgbClr val="95BC49">
                      <a:tint val="44500"/>
                      <a:satMod val="160000"/>
                    </a:srgbClr>
                  </a:gs>
                  <a:gs pos="100000">
                    <a:srgbClr val="95BC49">
                      <a:tint val="23500"/>
                      <a:satMod val="160000"/>
                    </a:srgbClr>
                  </a:gs>
                </a:gsLst>
                <a:lin ang="16200000" scaled="1"/>
                <a:tileRect/>
              </a:gradFill>
              <a:ln>
                <a:headEnd type="none"/>
                <a:tailEnd type="triangle"/>
              </a:ln>
            </p:spPr>
            <p:style>
              <a:lnRef idx="1">
                <a:schemeClr val="dk1"/>
              </a:lnRef>
              <a:fillRef idx="2">
                <a:schemeClr val="dk1"/>
              </a:fillRef>
              <a:effectRef idx="1">
                <a:schemeClr val="dk1"/>
              </a:effectRef>
              <a:fontRef idx="minor">
                <a:schemeClr val="dk1"/>
              </a:fontRef>
            </p:style>
            <p:txBody>
              <a:bodyPr rtlCol="0" anchor="ctr"/>
              <a:lstStyle/>
              <a:p>
                <a:pPr>
                  <a:lnSpc>
                    <a:spcPct val="120000"/>
                  </a:lnSpc>
                </a:pPr>
                <a:r>
                  <a:rPr lang="zh-TW" altLang="en-US" sz="1400" dirty="0">
                    <a:latin typeface="微软雅黑" panose="020B0503020204020204" pitchFamily="34" charset="-122"/>
                    <a:ea typeface="微软雅黑" panose="020B0503020204020204" pitchFamily="34" charset="-122"/>
                  </a:rPr>
                  <a:t>同學有勾選的課程學習成果及多元表現，大學或技專校院才看得到。</a:t>
                </a:r>
              </a:p>
            </p:txBody>
          </p:sp>
          <p:cxnSp>
            <p:nvCxnSpPr>
              <p:cNvPr id="24" name="直線接點 23">
                <a:extLst>
                  <a:ext uri="{FF2B5EF4-FFF2-40B4-BE49-F238E27FC236}">
                    <a16:creationId xmlns:a16="http://schemas.microsoft.com/office/drawing/2014/main" id="{273D6DD3-0049-4009-9198-CD9314E96ED7}"/>
                  </a:ext>
                </a:extLst>
              </p:cNvPr>
              <p:cNvCxnSpPr/>
              <p:nvPr/>
            </p:nvCxnSpPr>
            <p:spPr>
              <a:xfrm flipV="1">
                <a:off x="8038782" y="2822420"/>
                <a:ext cx="0" cy="1036563"/>
              </a:xfrm>
              <a:prstGeom prst="line">
                <a:avLst/>
              </a:prstGeom>
              <a:grp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群組 9"/>
            <p:cNvGrpSpPr/>
            <p:nvPr/>
          </p:nvGrpSpPr>
          <p:grpSpPr>
            <a:xfrm>
              <a:off x="2370280" y="3768337"/>
              <a:ext cx="4151420" cy="1927400"/>
              <a:chOff x="2370280" y="3768337"/>
              <a:chExt cx="4151420" cy="1927400"/>
            </a:xfrm>
          </p:grpSpPr>
          <p:grpSp>
            <p:nvGrpSpPr>
              <p:cNvPr id="19" name="群組 18"/>
              <p:cNvGrpSpPr/>
              <p:nvPr/>
            </p:nvGrpSpPr>
            <p:grpSpPr>
              <a:xfrm>
                <a:off x="2370280" y="3768337"/>
                <a:ext cx="4151420" cy="1927400"/>
                <a:chOff x="2370280" y="3768337"/>
                <a:chExt cx="4151420" cy="1927400"/>
              </a:xfrm>
            </p:grpSpPr>
            <p:sp>
              <p:nvSpPr>
                <p:cNvPr id="21" name="箭號: 上彎 9">
                  <a:extLst>
                    <a:ext uri="{FF2B5EF4-FFF2-40B4-BE49-F238E27FC236}">
                      <a16:creationId xmlns:a16="http://schemas.microsoft.com/office/drawing/2014/main" id="{7682D054-205F-4152-9326-60B7FBEB029A}"/>
                    </a:ext>
                  </a:extLst>
                </p:cNvPr>
                <p:cNvSpPr/>
                <p:nvPr/>
              </p:nvSpPr>
              <p:spPr>
                <a:xfrm>
                  <a:off x="2388430" y="3768337"/>
                  <a:ext cx="4133270" cy="1927400"/>
                </a:xfrm>
                <a:prstGeom prst="bentUpArrow">
                  <a:avLst>
                    <a:gd name="adj1" fmla="val 39989"/>
                    <a:gd name="adj2" fmla="val 37083"/>
                    <a:gd name="adj3" fmla="val 32682"/>
                  </a:avLst>
                </a:prstGeom>
                <a:gradFill flip="none" rotWithShape="1">
                  <a:gsLst>
                    <a:gs pos="0">
                      <a:srgbClr val="E46C0A">
                        <a:tint val="66000"/>
                        <a:satMod val="160000"/>
                      </a:srgbClr>
                    </a:gs>
                    <a:gs pos="50000">
                      <a:srgbClr val="E46C0A">
                        <a:tint val="44500"/>
                        <a:satMod val="160000"/>
                      </a:srgbClr>
                    </a:gs>
                    <a:gs pos="100000">
                      <a:srgbClr val="E46C0A">
                        <a:tint val="23500"/>
                        <a:satMod val="160000"/>
                      </a:srgbClr>
                    </a:gs>
                  </a:gsLst>
                  <a:lin ang="16200000" scaled="1"/>
                  <a:tileRect/>
                </a:gradFill>
                <a:ln/>
              </p:spPr>
              <p:style>
                <a:lnRef idx="3">
                  <a:schemeClr val="lt1"/>
                </a:lnRef>
                <a:fillRef idx="1">
                  <a:schemeClr val="accent6"/>
                </a:fillRef>
                <a:effectRef idx="1">
                  <a:schemeClr val="accent6"/>
                </a:effectRef>
                <a:fontRef idx="minor">
                  <a:schemeClr val="lt1"/>
                </a:fontRef>
              </p:style>
              <p:txBody>
                <a:bodyPr rtlCol="0" anchor="ctr"/>
                <a:lstStyle/>
                <a:p>
                  <a:pPr>
                    <a:lnSpc>
                      <a:spcPct val="130000"/>
                    </a:lnSpc>
                  </a:pPr>
                  <a:r>
                    <a:rPr lang="zh-TW" altLang="en-US" sz="2000" dirty="0">
                      <a:solidFill>
                        <a:schemeClr val="tx1"/>
                      </a:solidFill>
                      <a:latin typeface="微软雅黑" panose="020B0503020204020204" pitchFamily="34" charset="-122"/>
                      <a:ea typeface="微软雅黑" panose="020B0503020204020204" pitchFamily="34" charset="-122"/>
                    </a:rPr>
                    <a:t>勾選</a:t>
                  </a:r>
                </a:p>
              </p:txBody>
            </p:sp>
            <p:sp>
              <p:nvSpPr>
                <p:cNvPr id="22" name="橢圓 21">
                  <a:extLst>
                    <a:ext uri="{FF2B5EF4-FFF2-40B4-BE49-F238E27FC236}">
                      <a16:creationId xmlns:a16="http://schemas.microsoft.com/office/drawing/2014/main" id="{AAEDEA46-63CD-42CE-8428-893E0AB858DA}"/>
                    </a:ext>
                  </a:extLst>
                </p:cNvPr>
                <p:cNvSpPr/>
                <p:nvPr/>
              </p:nvSpPr>
              <p:spPr>
                <a:xfrm>
                  <a:off x="2370280" y="4625600"/>
                  <a:ext cx="486412" cy="478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latin typeface="微软雅黑" panose="020B0503020204020204" pitchFamily="34" charset="-122"/>
                      <a:ea typeface="微软雅黑" panose="020B0503020204020204" pitchFamily="34" charset="-122"/>
                    </a:rPr>
                    <a:t>1</a:t>
                  </a:r>
                  <a:endParaRPr lang="zh-TW" altLang="en-US" sz="2000" dirty="0">
                    <a:latin typeface="微软雅黑" panose="020B0503020204020204" pitchFamily="34" charset="-122"/>
                    <a:ea typeface="微软雅黑" panose="020B0503020204020204" pitchFamily="34" charset="-122"/>
                  </a:endParaRPr>
                </a:p>
              </p:txBody>
            </p:sp>
          </p:grpSp>
          <p:sp>
            <p:nvSpPr>
              <p:cNvPr id="20" name="文字方塊 19">
                <a:extLst>
                  <a:ext uri="{FF2B5EF4-FFF2-40B4-BE49-F238E27FC236}">
                    <a16:creationId xmlns:a16="http://schemas.microsoft.com/office/drawing/2014/main" id="{3FAFE2CA-E28C-4CE7-BFB6-F6A3C1448BBC}"/>
                  </a:ext>
                </a:extLst>
              </p:cNvPr>
              <p:cNvSpPr txBox="1"/>
              <p:nvPr/>
            </p:nvSpPr>
            <p:spPr>
              <a:xfrm>
                <a:off x="2856692" y="5017480"/>
                <a:ext cx="3514104" cy="600164"/>
              </a:xfrm>
              <a:prstGeom prst="rect">
                <a:avLst/>
              </a:prstGeom>
              <a:noFill/>
            </p:spPr>
            <p:txBody>
              <a:bodyPr wrap="none" rtlCol="0">
                <a:spAutoFit/>
              </a:bodyPr>
              <a:lstStyle/>
              <a:p>
                <a:pPr>
                  <a:spcBef>
                    <a:spcPts val="600"/>
                  </a:spcBef>
                </a:pPr>
                <a:r>
                  <a:rPr lang="zh-TW" altLang="en-US" sz="1400" b="1" kern="0" dirty="0">
                    <a:solidFill>
                      <a:schemeClr val="accent1"/>
                    </a:solidFill>
                    <a:latin typeface="微软雅黑" panose="020B0503020204020204" pitchFamily="34" charset="-122"/>
                    <a:ea typeface="微软雅黑" panose="020B0503020204020204" pitchFamily="34" charset="-122"/>
                    <a:cs typeface="+mn-ea"/>
                    <a:sym typeface="+mn-lt"/>
                  </a:rPr>
                  <a:t>●</a:t>
                </a:r>
                <a:r>
                  <a:rPr lang="zh-TW" altLang="en-US" sz="1400" b="1" kern="0" dirty="0">
                    <a:solidFill>
                      <a:srgbClr val="FF0000"/>
                    </a:solidFill>
                    <a:latin typeface="微软雅黑" panose="020B0503020204020204" pitchFamily="34" charset="-122"/>
                    <a:ea typeface="微软雅黑" panose="020B0503020204020204" pitchFamily="34" charset="-122"/>
                    <a:cs typeface="+mn-ea"/>
                    <a:sym typeface="+mn-lt"/>
                  </a:rPr>
                  <a:t>課程學習成</a:t>
                </a:r>
                <a:r>
                  <a:rPr lang="zh-TW" altLang="en-US" sz="1400" b="1" kern="0" spc="-300" dirty="0">
                    <a:solidFill>
                      <a:srgbClr val="FF0000"/>
                    </a:solidFill>
                    <a:latin typeface="微软雅黑" panose="020B0503020204020204" pitchFamily="34" charset="-122"/>
                    <a:ea typeface="微软雅黑" panose="020B0503020204020204" pitchFamily="34" charset="-122"/>
                    <a:cs typeface="+mn-ea"/>
                    <a:sym typeface="+mn-lt"/>
                  </a:rPr>
                  <a:t>果</a:t>
                </a:r>
                <a:r>
                  <a:rPr lang="zh-TW" altLang="en-US" sz="1400" kern="0" spc="-300" dirty="0">
                    <a:latin typeface="微軟正黑體" panose="020B0604030504040204" pitchFamily="34" charset="-120"/>
                    <a:ea typeface="微軟正黑體" panose="020B0604030504040204" pitchFamily="34" charset="-120"/>
                    <a:cs typeface="+mn-ea"/>
                    <a:sym typeface="+mn-lt"/>
                  </a:rPr>
                  <a:t>：</a:t>
                </a:r>
                <a:r>
                  <a:rPr lang="zh-TW" altLang="en-US" sz="1400" kern="0" spc="-200" dirty="0">
                    <a:latin typeface="微软雅黑" panose="020B0503020204020204" pitchFamily="34" charset="-122"/>
                    <a:ea typeface="微软雅黑" panose="020B0503020204020204" pitchFamily="34" charset="-122"/>
                    <a:cs typeface="+mn-ea"/>
                    <a:sym typeface="+mn-lt"/>
                  </a:rPr>
                  <a:t>大</a:t>
                </a:r>
                <a:r>
                  <a:rPr lang="zh-TW" altLang="en-US" sz="1400" kern="0" spc="-100" dirty="0">
                    <a:latin typeface="微软雅黑" panose="020B0503020204020204" pitchFamily="34" charset="-122"/>
                    <a:ea typeface="微软雅黑" panose="020B0503020204020204" pitchFamily="34" charset="-122"/>
                    <a:cs typeface="+mn-ea"/>
                    <a:sym typeface="+mn-lt"/>
                  </a:rPr>
                  <a:t>學至多</a:t>
                </a:r>
                <a:r>
                  <a:rPr lang="en-US" altLang="zh-TW" sz="1400" kern="0" spc="-100" dirty="0">
                    <a:solidFill>
                      <a:srgbClr val="3333FF"/>
                    </a:solidFill>
                    <a:latin typeface="微软雅黑" panose="020B0503020204020204" pitchFamily="34" charset="-122"/>
                    <a:ea typeface="微软雅黑" panose="020B0503020204020204" pitchFamily="34" charset="-122"/>
                    <a:cs typeface="+mn-ea"/>
                    <a:sym typeface="+mn-lt"/>
                  </a:rPr>
                  <a:t>3</a:t>
                </a:r>
                <a:r>
                  <a:rPr lang="zh-TW" altLang="en-US" sz="1400" kern="0" spc="-300" dirty="0">
                    <a:solidFill>
                      <a:srgbClr val="3333FF"/>
                    </a:solidFill>
                    <a:latin typeface="微软雅黑" panose="020B0503020204020204" pitchFamily="34" charset="-122"/>
                    <a:ea typeface="微软雅黑" panose="020B0503020204020204" pitchFamily="34" charset="-122"/>
                    <a:cs typeface="+mn-ea"/>
                    <a:sym typeface="+mn-lt"/>
                  </a:rPr>
                  <a:t>件</a:t>
                </a:r>
                <a:r>
                  <a:rPr lang="zh-TW" altLang="en-US" sz="1400" kern="0" spc="-300" dirty="0">
                    <a:latin typeface="微軟正黑體" panose="020B0604030504040204" pitchFamily="34" charset="-120"/>
                    <a:ea typeface="微軟正黑體" panose="020B0604030504040204" pitchFamily="34" charset="-120"/>
                    <a:cs typeface="+mn-ea"/>
                    <a:sym typeface="+mn-lt"/>
                  </a:rPr>
                  <a:t>；</a:t>
                </a:r>
                <a:r>
                  <a:rPr lang="zh-TW" altLang="en-US" sz="1400" kern="0" spc="-200" dirty="0">
                    <a:latin typeface="微软雅黑" panose="020B0503020204020204" pitchFamily="34" charset="-122"/>
                    <a:ea typeface="微软雅黑" panose="020B0503020204020204" pitchFamily="34" charset="-122"/>
                    <a:cs typeface="+mn-ea"/>
                    <a:sym typeface="+mn-lt"/>
                  </a:rPr>
                  <a:t>技</a:t>
                </a:r>
                <a:r>
                  <a:rPr lang="zh-TW" altLang="en-US" sz="1400" kern="0" spc="-100" dirty="0">
                    <a:latin typeface="微软雅黑" panose="020B0503020204020204" pitchFamily="34" charset="-122"/>
                    <a:ea typeface="微软雅黑" panose="020B0503020204020204" pitchFamily="34" charset="-122"/>
                    <a:cs typeface="+mn-ea"/>
                    <a:sym typeface="+mn-lt"/>
                  </a:rPr>
                  <a:t>專至多</a:t>
                </a:r>
                <a:r>
                  <a:rPr lang="en-US" altLang="zh-TW" sz="1400" kern="0" spc="-100" dirty="0">
                    <a:solidFill>
                      <a:srgbClr val="3333FF"/>
                    </a:solidFill>
                    <a:latin typeface="微软雅黑" panose="020B0503020204020204" pitchFamily="34" charset="-122"/>
                    <a:ea typeface="微软雅黑" panose="020B0503020204020204" pitchFamily="34" charset="-122"/>
                    <a:cs typeface="+mn-ea"/>
                    <a:sym typeface="+mn-lt"/>
                  </a:rPr>
                  <a:t>9</a:t>
                </a:r>
                <a:r>
                  <a:rPr lang="zh-TW" altLang="en-US" sz="1400" kern="0" spc="-100" dirty="0">
                    <a:solidFill>
                      <a:srgbClr val="3333FF"/>
                    </a:solidFill>
                    <a:latin typeface="微软雅黑" panose="020B0503020204020204" pitchFamily="34" charset="-122"/>
                    <a:ea typeface="微软雅黑" panose="020B0503020204020204" pitchFamily="34" charset="-122"/>
                    <a:cs typeface="+mn-ea"/>
                    <a:sym typeface="+mn-lt"/>
                  </a:rPr>
                  <a:t>件</a:t>
                </a:r>
                <a:endParaRPr lang="en-US" altLang="zh-TW" sz="1400" kern="0" spc="-100" dirty="0">
                  <a:solidFill>
                    <a:srgbClr val="3333FF"/>
                  </a:solidFill>
                  <a:latin typeface="微软雅黑" panose="020B0503020204020204" pitchFamily="34" charset="-122"/>
                  <a:ea typeface="微软雅黑" panose="020B0503020204020204" pitchFamily="34" charset="-122"/>
                  <a:cs typeface="+mn-ea"/>
                  <a:sym typeface="+mn-lt"/>
                </a:endParaRPr>
              </a:p>
              <a:p>
                <a:pPr>
                  <a:spcBef>
                    <a:spcPts val="600"/>
                  </a:spcBef>
                </a:pPr>
                <a:r>
                  <a:rPr lang="zh-TW" altLang="en-US" sz="1400" b="1" kern="0" dirty="0">
                    <a:solidFill>
                      <a:schemeClr val="accent1"/>
                    </a:solidFill>
                    <a:latin typeface="微软雅黑" panose="020B0503020204020204" pitchFamily="34" charset="-122"/>
                    <a:ea typeface="微软雅黑" panose="020B0503020204020204" pitchFamily="34" charset="-122"/>
                    <a:cs typeface="+mn-ea"/>
                    <a:sym typeface="+mn-lt"/>
                  </a:rPr>
                  <a:t>●</a:t>
                </a:r>
                <a:r>
                  <a:rPr lang="zh-TW" altLang="en-US" sz="1400" b="1" kern="0" dirty="0">
                    <a:solidFill>
                      <a:srgbClr val="FF0000"/>
                    </a:solidFill>
                    <a:latin typeface="微软雅黑" panose="020B0503020204020204" pitchFamily="34" charset="-122"/>
                    <a:ea typeface="微软雅黑" panose="020B0503020204020204" pitchFamily="34" charset="-122"/>
                    <a:cs typeface="+mn-ea"/>
                    <a:sym typeface="+mn-lt"/>
                  </a:rPr>
                  <a:t>多元表現</a:t>
                </a:r>
                <a:r>
                  <a:rPr lang="zh-TW" altLang="en-US" sz="1400" kern="0" spc="-300" dirty="0">
                    <a:solidFill>
                      <a:schemeClr val="accent4">
                        <a:lumMod val="75000"/>
                      </a:schemeClr>
                    </a:solidFill>
                    <a:latin typeface="微軟正黑體" panose="020B0604030504040204" pitchFamily="34" charset="-120"/>
                    <a:ea typeface="微軟正黑體" panose="020B0604030504040204" pitchFamily="34" charset="-120"/>
                    <a:cs typeface="+mn-ea"/>
                    <a:sym typeface="+mn-lt"/>
                  </a:rPr>
                  <a:t>：</a:t>
                </a:r>
                <a:r>
                  <a:rPr lang="zh-TW" altLang="en-US" sz="1400" kern="0" dirty="0">
                    <a:latin typeface="微软雅黑" panose="020B0503020204020204" pitchFamily="34" charset="-122"/>
                    <a:ea typeface="微软雅黑" panose="020B0503020204020204" pitchFamily="34" charset="-122"/>
                    <a:cs typeface="+mn-ea"/>
                    <a:sym typeface="+mn-lt"/>
                  </a:rPr>
                  <a:t>至多</a:t>
                </a:r>
                <a:r>
                  <a:rPr lang="en-US" altLang="zh-TW" sz="1400" kern="0" dirty="0">
                    <a:solidFill>
                      <a:srgbClr val="3333FF"/>
                    </a:solidFill>
                    <a:latin typeface="微软雅黑" panose="020B0503020204020204" pitchFamily="34" charset="-122"/>
                    <a:ea typeface="微软雅黑" panose="020B0503020204020204" pitchFamily="34" charset="-122"/>
                    <a:cs typeface="+mn-ea"/>
                    <a:sym typeface="+mn-lt"/>
                  </a:rPr>
                  <a:t>10</a:t>
                </a:r>
                <a:r>
                  <a:rPr lang="zh-TW" altLang="en-US" sz="1400" kern="0" dirty="0">
                    <a:solidFill>
                      <a:srgbClr val="3333FF"/>
                    </a:solidFill>
                    <a:latin typeface="微软雅黑" panose="020B0503020204020204" pitchFamily="34" charset="-122"/>
                    <a:ea typeface="微软雅黑" panose="020B0503020204020204" pitchFamily="34" charset="-122"/>
                    <a:cs typeface="+mn-ea"/>
                    <a:sym typeface="+mn-lt"/>
                  </a:rPr>
                  <a:t>件</a:t>
                </a:r>
              </a:p>
            </p:txBody>
          </p:sp>
        </p:grpSp>
        <p:grpSp>
          <p:nvGrpSpPr>
            <p:cNvPr id="11" name="群組 10"/>
            <p:cNvGrpSpPr/>
            <p:nvPr/>
          </p:nvGrpSpPr>
          <p:grpSpPr>
            <a:xfrm>
              <a:off x="2307268" y="3898765"/>
              <a:ext cx="5217644" cy="2837595"/>
              <a:chOff x="2307268" y="3898765"/>
              <a:chExt cx="5217644" cy="2837595"/>
            </a:xfrm>
          </p:grpSpPr>
          <p:sp>
            <p:nvSpPr>
              <p:cNvPr id="17" name="箭號: 上彎 10">
                <a:extLst>
                  <a:ext uri="{FF2B5EF4-FFF2-40B4-BE49-F238E27FC236}">
                    <a16:creationId xmlns:a16="http://schemas.microsoft.com/office/drawing/2014/main" id="{BC4C7E75-7E18-4683-AB58-33A665C705A7}"/>
                  </a:ext>
                </a:extLst>
              </p:cNvPr>
              <p:cNvSpPr/>
              <p:nvPr/>
            </p:nvSpPr>
            <p:spPr>
              <a:xfrm>
                <a:off x="2699531" y="3898765"/>
                <a:ext cx="4825381" cy="2837595"/>
              </a:xfrm>
              <a:prstGeom prst="bentUpArrow">
                <a:avLst>
                  <a:gd name="adj1" fmla="val 32922"/>
                  <a:gd name="adj2" fmla="val 26536"/>
                  <a:gd name="adj3" fmla="val 30451"/>
                </a:avLst>
              </a:prstGeom>
              <a:gradFill flip="none" rotWithShape="1">
                <a:gsLst>
                  <a:gs pos="0">
                    <a:srgbClr val="95BC49">
                      <a:tint val="66000"/>
                      <a:satMod val="160000"/>
                    </a:srgbClr>
                  </a:gs>
                  <a:gs pos="50000">
                    <a:srgbClr val="95BC49">
                      <a:tint val="44500"/>
                      <a:satMod val="160000"/>
                    </a:srgbClr>
                  </a:gs>
                  <a:gs pos="100000">
                    <a:srgbClr val="95BC49">
                      <a:tint val="23500"/>
                      <a:satMod val="160000"/>
                    </a:srgbClr>
                  </a:gs>
                </a:gsLst>
                <a:lin ang="5400000" scaled="1"/>
                <a:tileRect/>
              </a:gradFill>
              <a:ln/>
            </p:spPr>
            <p:style>
              <a:lnRef idx="3">
                <a:schemeClr val="lt1"/>
              </a:lnRef>
              <a:fillRef idx="1">
                <a:schemeClr val="accent6"/>
              </a:fillRef>
              <a:effectRef idx="1">
                <a:schemeClr val="accent6"/>
              </a:effectRef>
              <a:fontRef idx="minor">
                <a:schemeClr val="lt1"/>
              </a:fontRef>
            </p:style>
            <p:txBody>
              <a:bodyPr rtlCol="0" anchor="ctr"/>
              <a:lstStyle/>
              <a:p>
                <a:pPr>
                  <a:lnSpc>
                    <a:spcPct val="130000"/>
                  </a:lnSpc>
                </a:pPr>
                <a:r>
                  <a:rPr lang="zh-TW" altLang="en-US" dirty="0">
                    <a:solidFill>
                      <a:schemeClr val="tx1"/>
                    </a:solidFill>
                    <a:latin typeface="微软雅黑" panose="020B0503020204020204" pitchFamily="34" charset="-122"/>
                    <a:ea typeface="微软雅黑" panose="020B0503020204020204" pitchFamily="34" charset="-122"/>
                  </a:rPr>
                  <a:t>   上傳其他資料 </a:t>
                </a:r>
                <a:endParaRPr lang="en-US" altLang="zh-TW" dirty="0">
                  <a:solidFill>
                    <a:schemeClr val="tx1"/>
                  </a:solidFill>
                  <a:latin typeface="微软雅黑" panose="020B0503020204020204" pitchFamily="34" charset="-122"/>
                  <a:ea typeface="微软雅黑" panose="020B0503020204020204" pitchFamily="34" charset="-122"/>
                </a:endParaRPr>
              </a:p>
              <a:p>
                <a:pPr>
                  <a:lnSpc>
                    <a:spcPct val="110000"/>
                  </a:lnSpc>
                </a:pPr>
                <a:r>
                  <a:rPr lang="zh-TW" altLang="en-US" sz="1400" b="1" kern="0" spc="-150" dirty="0">
                    <a:solidFill>
                      <a:schemeClr val="accent1"/>
                    </a:solidFill>
                    <a:latin typeface="微软雅黑" panose="020B0503020204020204" pitchFamily="34" charset="-122"/>
                    <a:ea typeface="微软雅黑" panose="020B0503020204020204" pitchFamily="34" charset="-122"/>
                    <a:cs typeface="+mn-ea"/>
                    <a:sym typeface="+mn-lt"/>
                  </a:rPr>
                  <a:t>   ● </a:t>
                </a:r>
                <a:r>
                  <a:rPr lang="zh-TW" altLang="en-US" sz="1400" b="1" dirty="0">
                    <a:solidFill>
                      <a:schemeClr val="accent1"/>
                    </a:solidFill>
                    <a:latin typeface="微软雅黑" panose="020B0503020204020204" pitchFamily="34" charset="-122"/>
                    <a:ea typeface="微软雅黑" panose="020B0503020204020204" pitchFamily="34" charset="-122"/>
                  </a:rPr>
                  <a:t>學習歷程自述</a:t>
                </a:r>
                <a:r>
                  <a:rPr lang="en-US" altLang="zh-TW" sz="1200" dirty="0">
                    <a:solidFill>
                      <a:schemeClr val="tx1"/>
                    </a:solidFill>
                    <a:latin typeface="微软雅黑" panose="020B0503020204020204" pitchFamily="34" charset="-122"/>
                    <a:ea typeface="微软雅黑" panose="020B0503020204020204" pitchFamily="34" charset="-122"/>
                  </a:rPr>
                  <a:t>(</a:t>
                </a:r>
                <a:r>
                  <a:rPr lang="zh-TW" altLang="en-US" sz="1200" dirty="0">
                    <a:solidFill>
                      <a:schemeClr val="tx1"/>
                    </a:solidFill>
                    <a:latin typeface="微软雅黑" panose="020B0503020204020204" pitchFamily="34" charset="-122"/>
                    <a:ea typeface="微软雅黑" panose="020B0503020204020204" pitchFamily="34" charset="-122"/>
                  </a:rPr>
                  <a:t>學習歷程反思</a:t>
                </a:r>
                <a:r>
                  <a:rPr lang="zh-TW" altLang="en-US" sz="1200" dirty="0">
                    <a:solidFill>
                      <a:schemeClr val="tx1"/>
                    </a:solidFill>
                    <a:latin typeface="微軟正黑體" panose="020B0604030504040204" pitchFamily="34" charset="-120"/>
                    <a:ea typeface="微軟正黑體" panose="020B0604030504040204" pitchFamily="34" charset="-120"/>
                  </a:rPr>
                  <a:t>、</a:t>
                </a:r>
                <a:r>
                  <a:rPr lang="zh-TW" altLang="en-US" sz="1200" dirty="0">
                    <a:solidFill>
                      <a:schemeClr val="tx1"/>
                    </a:solidFill>
                    <a:latin typeface="微软雅黑" panose="020B0503020204020204" pitchFamily="34" charset="-122"/>
                    <a:ea typeface="微软雅黑" panose="020B0503020204020204" pitchFamily="34" charset="-122"/>
                  </a:rPr>
                  <a:t>就讀動機</a:t>
                </a:r>
                <a:r>
                  <a:rPr lang="zh-TW" altLang="en-US" sz="1200" dirty="0">
                    <a:solidFill>
                      <a:schemeClr val="tx1"/>
                    </a:solidFill>
                    <a:latin typeface="微軟正黑體" panose="020B0604030504040204" pitchFamily="34" charset="-120"/>
                    <a:ea typeface="微軟正黑體" panose="020B0604030504040204" pitchFamily="34" charset="-120"/>
                  </a:rPr>
                  <a:t>、</a:t>
                </a:r>
                <a:r>
                  <a:rPr lang="zh-TW" altLang="en-US" sz="1200" dirty="0">
                    <a:solidFill>
                      <a:schemeClr val="tx1"/>
                    </a:solidFill>
                    <a:latin typeface="微软雅黑" panose="020B0503020204020204" pitchFamily="34" charset="-122"/>
                    <a:ea typeface="微软雅黑" panose="020B0503020204020204" pitchFamily="34" charset="-122"/>
                  </a:rPr>
                  <a:t>未來學習計畫等</a:t>
                </a:r>
                <a:r>
                  <a:rPr lang="en-US" altLang="zh-TW" sz="1200" dirty="0">
                    <a:solidFill>
                      <a:schemeClr val="tx1"/>
                    </a:solidFill>
                    <a:latin typeface="微软雅黑" panose="020B0503020204020204" pitchFamily="34" charset="-122"/>
                    <a:ea typeface="微软雅黑" panose="020B0503020204020204" pitchFamily="34" charset="-122"/>
                  </a:rPr>
                  <a:t>)</a:t>
                </a:r>
              </a:p>
              <a:p>
                <a:pPr>
                  <a:lnSpc>
                    <a:spcPct val="110000"/>
                  </a:lnSpc>
                </a:pPr>
                <a:r>
                  <a:rPr lang="zh-TW" altLang="en-US" sz="1400" b="1" dirty="0">
                    <a:solidFill>
                      <a:schemeClr val="accent1"/>
                    </a:solidFill>
                    <a:latin typeface="微软雅黑" panose="020B0503020204020204" pitchFamily="34" charset="-122"/>
                    <a:ea typeface="微软雅黑" panose="020B0503020204020204" pitchFamily="34" charset="-122"/>
                    <a:sym typeface="+mn-lt"/>
                  </a:rPr>
                  <a:t>  ●多元表現綜整心得</a:t>
                </a:r>
                <a:br>
                  <a:rPr lang="en-US" altLang="zh-TW" sz="1200" b="1" kern="0" dirty="0">
                    <a:solidFill>
                      <a:schemeClr val="accent1"/>
                    </a:solidFill>
                    <a:latin typeface="微软雅黑" panose="020B0503020204020204" pitchFamily="34" charset="-122"/>
                    <a:ea typeface="微软雅黑" panose="020B0503020204020204" pitchFamily="34" charset="-122"/>
                    <a:cs typeface="+mn-ea"/>
                    <a:sym typeface="+mn-lt"/>
                  </a:rPr>
                </a:br>
                <a:r>
                  <a:rPr lang="zh-TW" altLang="en-US" sz="1400" b="1" kern="0" spc="-150" dirty="0">
                    <a:solidFill>
                      <a:schemeClr val="accent1"/>
                    </a:solidFill>
                    <a:latin typeface="微软雅黑" panose="020B0503020204020204" pitchFamily="34" charset="-122"/>
                    <a:ea typeface="微软雅黑" panose="020B0503020204020204" pitchFamily="34" charset="-122"/>
                    <a:cs typeface="+mn-ea"/>
                    <a:sym typeface="+mn-lt"/>
                  </a:rPr>
                  <a:t>   ● </a:t>
                </a:r>
                <a:r>
                  <a:rPr lang="zh-TW" altLang="en-US" sz="1400" b="1" dirty="0">
                    <a:solidFill>
                      <a:schemeClr val="accent1"/>
                    </a:solidFill>
                    <a:latin typeface="微软雅黑" panose="020B0503020204020204" pitchFamily="34" charset="-122"/>
                    <a:ea typeface="微软雅黑" panose="020B0503020204020204" pitchFamily="34" charset="-122"/>
                  </a:rPr>
                  <a:t>其他</a:t>
                </a:r>
                <a:r>
                  <a:rPr lang="en-US" altLang="zh-TW" sz="1200" dirty="0">
                    <a:solidFill>
                      <a:schemeClr val="tx1"/>
                    </a:solidFill>
                    <a:latin typeface="微软雅黑" panose="020B0503020204020204" pitchFamily="34" charset="-122"/>
                    <a:ea typeface="微软雅黑" panose="020B0503020204020204" pitchFamily="34" charset="-122"/>
                  </a:rPr>
                  <a:t>(</a:t>
                </a:r>
                <a:r>
                  <a:rPr lang="zh-TW" altLang="en-US" sz="1200" dirty="0">
                    <a:solidFill>
                      <a:schemeClr val="tx1"/>
                    </a:solidFill>
                    <a:latin typeface="微软雅黑" panose="020B0503020204020204" pitchFamily="34" charset="-122"/>
                    <a:ea typeface="微软雅黑" panose="020B0503020204020204" pitchFamily="34" charset="-122"/>
                  </a:rPr>
                  <a:t>各校系需求之補充資料等</a:t>
                </a:r>
                <a:r>
                  <a:rPr lang="en-US" altLang="zh-TW" sz="1200" dirty="0">
                    <a:solidFill>
                      <a:schemeClr val="tx1"/>
                    </a:solidFill>
                    <a:latin typeface="微软雅黑" panose="020B0503020204020204" pitchFamily="34" charset="-122"/>
                    <a:ea typeface="微软雅黑" panose="020B0503020204020204" pitchFamily="34" charset="-122"/>
                  </a:rPr>
                  <a:t>)</a:t>
                </a:r>
              </a:p>
            </p:txBody>
          </p:sp>
          <p:sp>
            <p:nvSpPr>
              <p:cNvPr id="18" name="橢圓 17">
                <a:extLst>
                  <a:ext uri="{FF2B5EF4-FFF2-40B4-BE49-F238E27FC236}">
                    <a16:creationId xmlns:a16="http://schemas.microsoft.com/office/drawing/2014/main" id="{78FE5171-B7F6-4425-BDF6-9FDEBA98404B}"/>
                  </a:ext>
                </a:extLst>
              </p:cNvPr>
              <p:cNvSpPr/>
              <p:nvPr/>
            </p:nvSpPr>
            <p:spPr>
              <a:xfrm>
                <a:off x="2307268" y="5687227"/>
                <a:ext cx="486412" cy="478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latin typeface="微软雅黑" panose="020B0503020204020204" pitchFamily="34" charset="-122"/>
                    <a:ea typeface="微软雅黑" panose="020B0503020204020204" pitchFamily="34" charset="-122"/>
                  </a:rPr>
                  <a:t>2</a:t>
                </a:r>
                <a:endParaRPr lang="zh-TW" altLang="en-US" sz="2000" dirty="0">
                  <a:latin typeface="微软雅黑" panose="020B0503020204020204" pitchFamily="34" charset="-122"/>
                  <a:ea typeface="微软雅黑" panose="020B0503020204020204" pitchFamily="34" charset="-122"/>
                </a:endParaRPr>
              </a:p>
            </p:txBody>
          </p:sp>
        </p:grpSp>
        <p:grpSp>
          <p:nvGrpSpPr>
            <p:cNvPr id="12" name="群組 11"/>
            <p:cNvGrpSpPr/>
            <p:nvPr/>
          </p:nvGrpSpPr>
          <p:grpSpPr>
            <a:xfrm>
              <a:off x="1190098" y="1006129"/>
              <a:ext cx="1360376" cy="3333601"/>
              <a:chOff x="1190098" y="1055557"/>
              <a:chExt cx="1360376" cy="3333601"/>
            </a:xfrm>
          </p:grpSpPr>
          <p:graphicFrame>
            <p:nvGraphicFramePr>
              <p:cNvPr id="14" name="物件 13"/>
              <p:cNvGraphicFramePr>
                <a:graphicFrameLocks noChangeAspect="1"/>
              </p:cNvGraphicFramePr>
              <p:nvPr>
                <p:extLst/>
              </p:nvPr>
            </p:nvGraphicFramePr>
            <p:xfrm>
              <a:off x="1190098" y="1055557"/>
              <a:ext cx="1360376" cy="3333601"/>
            </p:xfrm>
            <a:graphic>
              <a:graphicData uri="http://schemas.openxmlformats.org/presentationml/2006/ole">
                <mc:AlternateContent xmlns:mc="http://schemas.openxmlformats.org/markup-compatibility/2006">
                  <mc:Choice xmlns:v="urn:schemas-microsoft-com:vml" Requires="v">
                    <p:oleObj spid="_x0000_s9511" name="PhotoImpact" r:id="rId9" imgW="1069560" imgH="2862000" progId="PI3.Image">
                      <p:embed/>
                    </p:oleObj>
                  </mc:Choice>
                  <mc:Fallback>
                    <p:oleObj name="PhotoImpact" r:id="rId9" imgW="1069560" imgH="2862000" progId="PI3.Image">
                      <p:embed/>
                      <p:pic>
                        <p:nvPicPr>
                          <p:cNvPr id="14" name="物件 13"/>
                          <p:cNvPicPr/>
                          <p:nvPr/>
                        </p:nvPicPr>
                        <p:blipFill>
                          <a:blip r:embed="rId10"/>
                          <a:stretch>
                            <a:fillRect/>
                          </a:stretch>
                        </p:blipFill>
                        <p:spPr>
                          <a:xfrm>
                            <a:off x="1190098" y="1055557"/>
                            <a:ext cx="1360376" cy="3333601"/>
                          </a:xfrm>
                          <a:prstGeom prst="rect">
                            <a:avLst/>
                          </a:prstGeom>
                        </p:spPr>
                      </p:pic>
                    </p:oleObj>
                  </mc:Fallback>
                </mc:AlternateContent>
              </a:graphicData>
            </a:graphic>
          </p:graphicFrame>
          <p:sp>
            <p:nvSpPr>
              <p:cNvPr id="15" name="矩形 14"/>
              <p:cNvSpPr/>
              <p:nvPr/>
            </p:nvSpPr>
            <p:spPr>
              <a:xfrm>
                <a:off x="1253323" y="2946758"/>
                <a:ext cx="1242172" cy="812530"/>
              </a:xfrm>
              <a:prstGeom prst="rect">
                <a:avLst/>
              </a:prstGeom>
            </p:spPr>
            <p:txBody>
              <a:bodyPr wrap="square" lIns="36000" rIns="36000">
                <a:spAutoFit/>
              </a:bodyPr>
              <a:lstStyle/>
              <a:p>
                <a:pPr algn="ctr">
                  <a:lnSpc>
                    <a:spcPct val="130000"/>
                  </a:lnSpc>
                  <a:spcBef>
                    <a:spcPts val="600"/>
                  </a:spcBef>
                </a:pPr>
                <a:r>
                  <a:rPr lang="zh-TW" altLang="en-US" b="1" dirty="0">
                    <a:solidFill>
                      <a:schemeClr val="bg1"/>
                    </a:solidFill>
                    <a:latin typeface="+mn-ea"/>
                  </a:rPr>
                  <a:t>學習歷程</a:t>
                </a:r>
                <a:br>
                  <a:rPr lang="en-US" altLang="zh-TW" b="1" dirty="0">
                    <a:solidFill>
                      <a:schemeClr val="bg1"/>
                    </a:solidFill>
                    <a:latin typeface="+mn-ea"/>
                  </a:rPr>
                </a:br>
                <a:r>
                  <a:rPr lang="zh-TW" altLang="en-US" b="1" dirty="0">
                    <a:solidFill>
                      <a:schemeClr val="bg1"/>
                    </a:solidFill>
                    <a:latin typeface="+mn-ea"/>
                  </a:rPr>
                  <a:t>中央資料庫</a:t>
                </a:r>
                <a:endParaRPr lang="en-US" altLang="zh-TW" b="1" dirty="0">
                  <a:solidFill>
                    <a:schemeClr val="bg1"/>
                  </a:solidFill>
                  <a:latin typeface="+mn-ea"/>
                </a:endParaRPr>
              </a:p>
            </p:txBody>
          </p:sp>
          <p:pic>
            <p:nvPicPr>
              <p:cNvPr id="16" name="Picture 8" descr="ãæè²é¨ãçåçæå°çµæ"/>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3174" y="1385402"/>
                <a:ext cx="1143000" cy="1143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矩形 12"/>
            <p:cNvSpPr/>
            <p:nvPr/>
          </p:nvSpPr>
          <p:spPr>
            <a:xfrm>
              <a:off x="5727300" y="2881206"/>
              <a:ext cx="1253988" cy="923330"/>
            </a:xfrm>
            <a:prstGeom prst="rect">
              <a:avLst/>
            </a:prstGeom>
          </p:spPr>
          <p:txBody>
            <a:bodyPr wrap="square" lIns="36000" rIns="36000">
              <a:spAutoFit/>
            </a:bodyPr>
            <a:lstStyle/>
            <a:p>
              <a:pPr algn="ctr"/>
              <a:r>
                <a:rPr lang="zh-TW" altLang="en-US" b="1" dirty="0">
                  <a:solidFill>
                    <a:schemeClr val="bg1"/>
                  </a:solidFill>
                  <a:latin typeface="+mn-ea"/>
                </a:rPr>
                <a:t>甄選會</a:t>
              </a:r>
              <a:r>
                <a:rPr lang="en-US" altLang="zh-TW" b="1" dirty="0">
                  <a:solidFill>
                    <a:schemeClr val="bg1"/>
                  </a:solidFill>
                  <a:latin typeface="+mn-ea"/>
                </a:rPr>
                <a:t>/</a:t>
              </a:r>
              <a:br>
                <a:rPr lang="en-US" altLang="zh-TW" b="1" dirty="0">
                  <a:solidFill>
                    <a:schemeClr val="bg1"/>
                  </a:solidFill>
                  <a:latin typeface="+mn-ea"/>
                </a:rPr>
              </a:br>
              <a:r>
                <a:rPr lang="zh-TW" altLang="en-US" b="1" dirty="0">
                  <a:solidFill>
                    <a:schemeClr val="bg1"/>
                  </a:solidFill>
                  <a:latin typeface="+mn-ea"/>
                </a:rPr>
                <a:t>聯合會招生</a:t>
              </a:r>
              <a:br>
                <a:rPr lang="en-US" altLang="zh-TW" b="1" dirty="0">
                  <a:solidFill>
                    <a:schemeClr val="bg1"/>
                  </a:solidFill>
                  <a:latin typeface="+mn-ea"/>
                </a:rPr>
              </a:br>
              <a:r>
                <a:rPr lang="zh-TW" altLang="en-US" b="1" dirty="0">
                  <a:solidFill>
                    <a:schemeClr val="bg1"/>
                  </a:solidFill>
                  <a:latin typeface="+mn-ea"/>
                </a:rPr>
                <a:t>報名平臺</a:t>
              </a:r>
              <a:endParaRPr lang="en-US" altLang="zh-TW" b="1" dirty="0">
                <a:solidFill>
                  <a:schemeClr val="bg1"/>
                </a:solidFill>
                <a:latin typeface="+mn-ea"/>
              </a:endParaRPr>
            </a:p>
          </p:txBody>
        </p:sp>
      </p:grpSp>
    </p:spTree>
    <p:extLst>
      <p:ext uri="{BB962C8B-B14F-4D97-AF65-F5344CB8AC3E}">
        <p14:creationId xmlns:p14="http://schemas.microsoft.com/office/powerpoint/2010/main" val="2257724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3"/>
          <p:cNvSpPr>
            <a:spLocks noGrp="1"/>
          </p:cNvSpPr>
          <p:nvPr>
            <p:ph type="body" sz="quarter" idx="11"/>
          </p:nvPr>
        </p:nvSpPr>
        <p:spPr>
          <a:xfrm>
            <a:off x="5194570" y="1826018"/>
            <a:ext cx="6569245" cy="1015663"/>
          </a:xfrm>
        </p:spPr>
        <p:txBody>
          <a:bodyPr/>
          <a:lstStyle/>
          <a:p>
            <a:r>
              <a:rPr lang="en-US" altLang="zh-TW" dirty="0"/>
              <a:t>PART TWO</a:t>
            </a:r>
            <a:endParaRPr lang="zh-TW" altLang="en-US" dirty="0"/>
          </a:p>
        </p:txBody>
      </p:sp>
      <p:sp>
        <p:nvSpPr>
          <p:cNvPr id="5" name="文字版面配置區 4"/>
          <p:cNvSpPr>
            <a:spLocks noGrp="1"/>
          </p:cNvSpPr>
          <p:nvPr>
            <p:ph type="body" sz="quarter" idx="12"/>
          </p:nvPr>
        </p:nvSpPr>
        <p:spPr>
          <a:xfrm>
            <a:off x="109773" y="-502621"/>
            <a:ext cx="3403496" cy="7786747"/>
          </a:xfrm>
        </p:spPr>
        <p:txBody>
          <a:bodyPr/>
          <a:lstStyle/>
          <a:p>
            <a:r>
              <a:rPr lang="en-US" altLang="zh-TW" sz="50000" dirty="0"/>
              <a:t>2</a:t>
            </a:r>
            <a:endParaRPr lang="zh-TW" altLang="en-US" sz="50000" dirty="0"/>
          </a:p>
        </p:txBody>
      </p:sp>
      <p:sp>
        <p:nvSpPr>
          <p:cNvPr id="6" name="文字版面配置區 5"/>
          <p:cNvSpPr>
            <a:spLocks noGrp="1"/>
          </p:cNvSpPr>
          <p:nvPr>
            <p:ph type="body" sz="quarter" idx="13"/>
          </p:nvPr>
        </p:nvSpPr>
        <p:spPr>
          <a:xfrm>
            <a:off x="3036628" y="2791947"/>
            <a:ext cx="9144000" cy="1261884"/>
          </a:xfrm>
        </p:spPr>
        <p:txBody>
          <a:bodyPr/>
          <a:lstStyle/>
          <a:p>
            <a:r>
              <a:rPr lang="zh-TW" altLang="en-US" sz="3800" spc="-150" dirty="0"/>
              <a:t>學生學習歷程檔案</a:t>
            </a:r>
            <a:r>
              <a:rPr lang="en-US" altLang="zh-TW" sz="3800" spc="-150" dirty="0"/>
              <a:t>-</a:t>
            </a:r>
            <a:r>
              <a:rPr lang="zh-TW" altLang="en-US" sz="3800" b="1" spc="-150" dirty="0">
                <a:solidFill>
                  <a:srgbClr val="FFFF00"/>
                </a:solidFill>
              </a:rPr>
              <a:t>課程學習成果與生涯定向</a:t>
            </a:r>
          </a:p>
        </p:txBody>
      </p:sp>
      <p:sp>
        <p:nvSpPr>
          <p:cNvPr id="7" name="文字版面配置區 6"/>
          <p:cNvSpPr>
            <a:spLocks noGrp="1"/>
          </p:cNvSpPr>
          <p:nvPr>
            <p:ph type="body" sz="quarter" idx="15"/>
          </p:nvPr>
        </p:nvSpPr>
        <p:spPr>
          <a:xfrm>
            <a:off x="5194570" y="3636243"/>
            <a:ext cx="6569245" cy="701731"/>
          </a:xfrm>
        </p:spPr>
        <p:txBody>
          <a:bodyPr/>
          <a:lstStyle/>
          <a:p>
            <a:r>
              <a:rPr lang="zh-TW" altLang="en-US" sz="1800" dirty="0">
                <a:solidFill>
                  <a:schemeClr val="bg1"/>
                </a:solidFill>
              </a:rPr>
              <a:t>課程學習成果的呈現形式、任課教師認證</a:t>
            </a:r>
            <a:endParaRPr lang="en-US" altLang="zh-TW" sz="1800" dirty="0">
              <a:solidFill>
                <a:schemeClr val="bg1"/>
              </a:solidFill>
            </a:endParaRPr>
          </a:p>
          <a:p>
            <a:r>
              <a:rPr lang="zh-TW" altLang="en-US" sz="1800" dirty="0">
                <a:solidFill>
                  <a:schemeClr val="bg1"/>
                </a:solidFill>
              </a:rPr>
              <a:t>學習歷程檔案如何協助學生生涯定向</a:t>
            </a:r>
          </a:p>
        </p:txBody>
      </p:sp>
    </p:spTree>
    <p:extLst>
      <p:ext uri="{BB962C8B-B14F-4D97-AF65-F5344CB8AC3E}">
        <p14:creationId xmlns:p14="http://schemas.microsoft.com/office/powerpoint/2010/main" val="412814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5"/>
          </p:nvPr>
        </p:nvSpPr>
        <p:spPr>
          <a:xfrm>
            <a:off x="695402" y="181839"/>
            <a:ext cx="7928834" cy="584775"/>
          </a:xfrm>
        </p:spPr>
        <p:txBody>
          <a:bodyPr/>
          <a:lstStyle/>
          <a:p>
            <a:r>
              <a:rPr lang="zh-TW" altLang="en-US" b="1" dirty="0"/>
              <a:t>學生學習歷程檔案的</a:t>
            </a:r>
            <a:r>
              <a:rPr lang="zh-TW" altLang="en-US" b="1" dirty="0">
                <a:solidFill>
                  <a:schemeClr val="accent4"/>
                </a:solidFill>
              </a:rPr>
              <a:t>檔案格式</a:t>
            </a:r>
            <a:r>
              <a:rPr lang="zh-TW" altLang="en-US" b="1" dirty="0">
                <a:solidFill>
                  <a:schemeClr val="accent4"/>
                </a:solidFill>
                <a:latin typeface="微軟正黑體" panose="020B0604030504040204" pitchFamily="34" charset="-120"/>
                <a:ea typeface="微軟正黑體" panose="020B0604030504040204" pitchFamily="34" charset="-120"/>
              </a:rPr>
              <a:t>、</a:t>
            </a:r>
            <a:r>
              <a:rPr lang="zh-TW" altLang="en-US" b="1" dirty="0">
                <a:solidFill>
                  <a:schemeClr val="accent4"/>
                </a:solidFill>
              </a:rPr>
              <a:t>大小</a:t>
            </a:r>
            <a:endParaRPr lang="zh-TW" altLang="en-US" sz="2800" b="1" dirty="0">
              <a:solidFill>
                <a:schemeClr val="accent4"/>
              </a:solidFill>
              <a:latin typeface="微軟正黑體" panose="020B0604030504040204" pitchFamily="34" charset="-120"/>
              <a:ea typeface="微軟正黑體" panose="020B0604030504040204" pitchFamily="34" charset="-120"/>
            </a:endParaRPr>
          </a:p>
        </p:txBody>
      </p:sp>
      <p:graphicFrame>
        <p:nvGraphicFramePr>
          <p:cNvPr id="6" name="表格 5">
            <a:extLst>
              <a:ext uri="{FF2B5EF4-FFF2-40B4-BE49-F238E27FC236}">
                <a16:creationId xmlns:a16="http://schemas.microsoft.com/office/drawing/2014/main" id="{17607E1E-C828-4FF4-8011-F137E5B36E35}"/>
              </a:ext>
            </a:extLst>
          </p:cNvPr>
          <p:cNvGraphicFramePr>
            <a:graphicFrameLocks noGrp="1"/>
          </p:cNvGraphicFramePr>
          <p:nvPr>
            <p:extLst>
              <p:ext uri="{D42A27DB-BD31-4B8C-83A1-F6EECF244321}">
                <p14:modId xmlns:p14="http://schemas.microsoft.com/office/powerpoint/2010/main" val="1455869616"/>
              </p:ext>
            </p:extLst>
          </p:nvPr>
        </p:nvGraphicFramePr>
        <p:xfrm>
          <a:off x="1173557" y="939256"/>
          <a:ext cx="8768637" cy="5225139"/>
        </p:xfrm>
        <a:graphic>
          <a:graphicData uri="http://schemas.openxmlformats.org/drawingml/2006/table">
            <a:tbl>
              <a:tblPr firstRow="1" bandRow="1">
                <a:tableStyleId>{5C22544A-7EE6-4342-B048-85BDC9FD1C3A}</a:tableStyleId>
              </a:tblPr>
              <a:tblGrid>
                <a:gridCol w="2126176">
                  <a:extLst>
                    <a:ext uri="{9D8B030D-6E8A-4147-A177-3AD203B41FA5}">
                      <a16:colId xmlns:a16="http://schemas.microsoft.com/office/drawing/2014/main" val="20000"/>
                    </a:ext>
                  </a:extLst>
                </a:gridCol>
                <a:gridCol w="3780336">
                  <a:extLst>
                    <a:ext uri="{9D8B030D-6E8A-4147-A177-3AD203B41FA5}">
                      <a16:colId xmlns:a16="http://schemas.microsoft.com/office/drawing/2014/main" val="3997364611"/>
                    </a:ext>
                  </a:extLst>
                </a:gridCol>
                <a:gridCol w="2862125">
                  <a:extLst>
                    <a:ext uri="{9D8B030D-6E8A-4147-A177-3AD203B41FA5}">
                      <a16:colId xmlns:a16="http://schemas.microsoft.com/office/drawing/2014/main" val="544840945"/>
                    </a:ext>
                  </a:extLst>
                </a:gridCol>
              </a:tblGrid>
              <a:tr h="370840">
                <a:tc>
                  <a:txBody>
                    <a:bodyPr/>
                    <a:lstStyle/>
                    <a:p>
                      <a:pPr algn="ctr"/>
                      <a:r>
                        <a:rPr lang="zh-TW" altLang="en-US" sz="2000" dirty="0"/>
                        <a:t>資料項目</a:t>
                      </a:r>
                    </a:p>
                  </a:txBody>
                  <a:tcPr marL="36000" marR="36000" anchor="ctr">
                    <a:solidFill>
                      <a:schemeClr val="accent1"/>
                    </a:solidFill>
                  </a:tcPr>
                </a:tc>
                <a:tc>
                  <a:txBody>
                    <a:bodyPr/>
                    <a:lstStyle/>
                    <a:p>
                      <a:pPr algn="ctr"/>
                      <a:r>
                        <a:rPr lang="zh-TW" altLang="en-US" sz="2000" dirty="0"/>
                        <a:t>檔案格式類型</a:t>
                      </a:r>
                    </a:p>
                  </a:txBody>
                  <a:tcPr marL="36000" marR="36000" anchor="ctr">
                    <a:solidFill>
                      <a:schemeClr val="accent1"/>
                    </a:solidFill>
                  </a:tcPr>
                </a:tc>
                <a:tc>
                  <a:txBody>
                    <a:bodyPr/>
                    <a:lstStyle/>
                    <a:p>
                      <a:pPr algn="ctr"/>
                      <a:r>
                        <a:rPr lang="zh-TW" altLang="en-US" sz="2000" dirty="0"/>
                        <a:t>內容說明</a:t>
                      </a:r>
                      <a:endParaRPr lang="en-US" altLang="zh-TW" sz="2000" dirty="0"/>
                    </a:p>
                    <a:p>
                      <a:pPr algn="ctr"/>
                      <a:r>
                        <a:rPr lang="en-US" altLang="zh-TW" sz="1600" dirty="0"/>
                        <a:t>(</a:t>
                      </a:r>
                      <a:r>
                        <a:rPr lang="zh-TW" altLang="en-US" sz="1600" dirty="0"/>
                        <a:t>檔案大小或簡述文字之字數</a:t>
                      </a:r>
                      <a:r>
                        <a:rPr lang="en-US" altLang="zh-TW" sz="1600" dirty="0"/>
                        <a:t>)</a:t>
                      </a:r>
                      <a:endParaRPr lang="zh-TW" altLang="en-US" sz="1600" dirty="0"/>
                    </a:p>
                  </a:txBody>
                  <a:tcPr marL="36000" marR="36000" anchor="ctr">
                    <a:solidFill>
                      <a:schemeClr val="accent1"/>
                    </a:solidFill>
                  </a:tcPr>
                </a:tc>
                <a:extLst>
                  <a:ext uri="{0D108BD9-81ED-4DB2-BD59-A6C34878D82A}">
                    <a16:rowId xmlns:a16="http://schemas.microsoft.com/office/drawing/2014/main" val="10001"/>
                  </a:ext>
                </a:extLst>
              </a:tr>
              <a:tr h="509451">
                <a:tc rowSpan="2">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zh-TW" altLang="en-US" sz="2000" b="1" dirty="0">
                          <a:solidFill>
                            <a:schemeClr val="tx1"/>
                          </a:solidFill>
                          <a:latin typeface="Times New Roman" panose="02020603050405020304" pitchFamily="18" charset="0"/>
                          <a:ea typeface="微軟正黑體" panose="020B0604030504040204" pitchFamily="34" charset="-120"/>
                        </a:rPr>
                        <a:t>課程諮詢紀錄</a:t>
                      </a:r>
                      <a:endParaRPr lang="en-US" altLang="zh-TW" sz="2000" b="1" dirty="0">
                        <a:solidFill>
                          <a:schemeClr val="tx1"/>
                        </a:solidFill>
                        <a:latin typeface="Times New Roman" panose="02020603050405020304" pitchFamily="18" charset="0"/>
                        <a:ea typeface="微軟正黑體" panose="020B0604030504040204" pitchFamily="34" charset="-12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TW" sz="2000" b="1" dirty="0">
                          <a:solidFill>
                            <a:schemeClr val="tx1"/>
                          </a:solidFill>
                          <a:latin typeface="Times New Roman" panose="02020603050405020304" pitchFamily="18" charset="0"/>
                          <a:ea typeface="微軟正黑體" panose="020B0604030504040204" pitchFamily="34" charset="-120"/>
                        </a:rPr>
                        <a:t>(</a:t>
                      </a:r>
                      <a:r>
                        <a:rPr lang="zh-TW" altLang="en-US" sz="2000" b="1" dirty="0">
                          <a:solidFill>
                            <a:schemeClr val="tx1"/>
                          </a:solidFill>
                          <a:latin typeface="Times New Roman" panose="02020603050405020304" pitchFamily="18" charset="0"/>
                          <a:ea typeface="微軟正黑體" panose="020B0604030504040204" pitchFamily="34" charset="-120"/>
                        </a:rPr>
                        <a:t>只限校內平臺</a:t>
                      </a:r>
                      <a:r>
                        <a:rPr lang="en-US" altLang="zh-TW" sz="2000" b="1" dirty="0">
                          <a:solidFill>
                            <a:schemeClr val="tx1"/>
                          </a:solidFill>
                          <a:latin typeface="Times New Roman" panose="02020603050405020304" pitchFamily="18" charset="0"/>
                          <a:ea typeface="微軟正黑體" panose="020B0604030504040204" pitchFamily="34" charset="-120"/>
                        </a:rPr>
                        <a:t>)</a:t>
                      </a:r>
                    </a:p>
                  </a:txBody>
                  <a:tcPr marL="36000" marR="36000" anchor="ctr">
                    <a:solidFill>
                      <a:schemeClr val="accent6">
                        <a:lumMod val="40000"/>
                        <a:lumOff val="60000"/>
                      </a:schemeClr>
                    </a:solidFill>
                  </a:tcPr>
                </a:tc>
                <a:tc>
                  <a:txBody>
                    <a:bodyPr/>
                    <a:lstStyle/>
                    <a:p>
                      <a:pPr marL="72000" marR="0" indent="0" algn="l" defTabSz="1219170" rtl="0" eaLnBrk="1" fontAlgn="auto" latinLnBrk="0" hangingPunct="1">
                        <a:lnSpc>
                          <a:spcPct val="100000"/>
                        </a:lnSpc>
                        <a:spcBef>
                          <a:spcPts val="0"/>
                        </a:spcBef>
                        <a:spcAft>
                          <a:spcPts val="0"/>
                        </a:spcAft>
                        <a:buClrTx/>
                        <a:buSzTx/>
                        <a:buFontTx/>
                        <a:buNone/>
                        <a:tabLst/>
                        <a:defRPr/>
                      </a:pPr>
                      <a:r>
                        <a:rPr lang="zh-TW" altLang="en-US"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文件：</a:t>
                      </a:r>
                      <a:r>
                        <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pdf</a:t>
                      </a:r>
                      <a:r>
                        <a:rPr lang="zh-TW" altLang="en-US"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jpg</a:t>
                      </a:r>
                      <a:r>
                        <a:rPr lang="zh-TW" altLang="en-US"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2000" b="0" i="0" u="none" strike="noStrike" kern="1200" baseline="0" dirty="0" err="1">
                          <a:solidFill>
                            <a:schemeClr val="dk1"/>
                          </a:solidFill>
                          <a:latin typeface="微軟正黑體" panose="020B0604030504040204" pitchFamily="34" charset="-120"/>
                          <a:ea typeface="微軟正黑體" panose="020B0604030504040204" pitchFamily="34" charset="-120"/>
                          <a:cs typeface="+mn-cs"/>
                        </a:rPr>
                        <a:t>png</a:t>
                      </a:r>
                      <a:endPar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endParaRPr>
                    </a:p>
                  </a:txBody>
                  <a:tcPr marL="36000" marR="36000" anchor="ctr">
                    <a:solidFill>
                      <a:schemeClr val="accent6">
                        <a:lumMod val="40000"/>
                        <a:lumOff val="60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每件固定上限</a:t>
                      </a:r>
                      <a:r>
                        <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2MB</a:t>
                      </a:r>
                      <a:endParaRPr lang="en-US" altLang="zh-TW" sz="2000" b="1" kern="1200" dirty="0">
                        <a:solidFill>
                          <a:schemeClr val="tx1"/>
                        </a:solidFill>
                        <a:latin typeface="微軟正黑體" panose="020B0604030504040204" pitchFamily="34" charset="-120"/>
                        <a:ea typeface="微軟正黑體" panose="020B0604030504040204" pitchFamily="34" charset="-120"/>
                        <a:cs typeface="+mn-cs"/>
                      </a:endParaRPr>
                    </a:p>
                  </a:txBody>
                  <a:tcPr marL="36000" marR="36000" anchor="ctr">
                    <a:solidFill>
                      <a:schemeClr val="accent6">
                        <a:lumMod val="40000"/>
                        <a:lumOff val="60000"/>
                      </a:schemeClr>
                    </a:solidFill>
                  </a:tcPr>
                </a:tc>
                <a:extLst>
                  <a:ext uri="{0D108BD9-81ED-4DB2-BD59-A6C34878D82A}">
                    <a16:rowId xmlns:a16="http://schemas.microsoft.com/office/drawing/2014/main" val="2887601531"/>
                  </a:ext>
                </a:extLst>
              </a:tr>
              <a:tr h="509451">
                <a:tc vMerge="1">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altLang="zh-TW" sz="2000" b="1" dirty="0">
                        <a:solidFill>
                          <a:schemeClr val="tx1"/>
                        </a:solidFill>
                        <a:latin typeface="Times New Roman" panose="02020603050405020304" pitchFamily="18" charset="0"/>
                        <a:ea typeface="微軟正黑體" panose="020B0604030504040204" pitchFamily="34" charset="-120"/>
                      </a:endParaRPr>
                    </a:p>
                  </a:txBody>
                  <a:tcPr marL="36000" marR="36000" anchor="ctr">
                    <a:solidFill>
                      <a:schemeClr val="accent3">
                        <a:lumMod val="40000"/>
                        <a:lumOff val="60000"/>
                      </a:schemeClr>
                    </a:solidFill>
                  </a:tcPr>
                </a:tc>
                <a:tc>
                  <a:txBody>
                    <a:bodyPr/>
                    <a:lstStyle/>
                    <a:p>
                      <a:pPr marL="72000"/>
                      <a:r>
                        <a:rPr lang="zh-TW" altLang="en-US"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簡述：文字</a:t>
                      </a:r>
                      <a:endPar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endParaRPr>
                    </a:p>
                  </a:txBody>
                  <a:tcPr marL="36000" marR="36000" anchor="ctr">
                    <a:solidFill>
                      <a:schemeClr val="accent6">
                        <a:lumMod val="40000"/>
                        <a:lumOff val="60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每件</a:t>
                      </a:r>
                      <a:r>
                        <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100</a:t>
                      </a:r>
                      <a:r>
                        <a:rPr lang="zh-TW" altLang="en-US"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個字為限</a:t>
                      </a:r>
                      <a:endPar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endParaRPr>
                    </a:p>
                  </a:txBody>
                  <a:tcPr marL="36000" marR="36000" anchor="ctr">
                    <a:solidFill>
                      <a:schemeClr val="accent6">
                        <a:lumMod val="40000"/>
                        <a:lumOff val="60000"/>
                      </a:schemeClr>
                    </a:solidFill>
                  </a:tcPr>
                </a:tc>
                <a:extLst>
                  <a:ext uri="{0D108BD9-81ED-4DB2-BD59-A6C34878D82A}">
                    <a16:rowId xmlns:a16="http://schemas.microsoft.com/office/drawing/2014/main" val="1950413175"/>
                  </a:ext>
                </a:extLst>
              </a:tr>
              <a:tr h="509451">
                <a:tc rowSpan="3">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zh-TW" altLang="en-US" sz="2400" b="1" dirty="0">
                          <a:solidFill>
                            <a:schemeClr val="tx1"/>
                          </a:solidFill>
                          <a:latin typeface="Times New Roman" panose="02020603050405020304" pitchFamily="18" charset="0"/>
                          <a:ea typeface="微軟正黑體" panose="020B0604030504040204" pitchFamily="34" charset="-120"/>
                        </a:rPr>
                        <a:t>課程學習成果</a:t>
                      </a:r>
                      <a:endParaRPr lang="en-US" altLang="zh-TW" sz="2400" b="1" dirty="0">
                        <a:solidFill>
                          <a:schemeClr val="tx1"/>
                        </a:solidFill>
                        <a:latin typeface="Times New Roman" panose="02020603050405020304" pitchFamily="18" charset="0"/>
                        <a:ea typeface="微軟正黑體" panose="020B0604030504040204" pitchFamily="34" charset="-120"/>
                      </a:endParaRPr>
                    </a:p>
                  </a:txBody>
                  <a:tcPr marL="36000" marR="36000" anchor="ctr">
                    <a:solidFill>
                      <a:schemeClr val="accent5">
                        <a:lumMod val="20000"/>
                        <a:lumOff val="80000"/>
                      </a:schemeClr>
                    </a:solidFill>
                  </a:tcPr>
                </a:tc>
                <a:tc>
                  <a:txBody>
                    <a:bodyPr/>
                    <a:lstStyle/>
                    <a:p>
                      <a:pPr marL="72000"/>
                      <a:r>
                        <a:rPr lang="zh-TW" altLang="en-US"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文件：</a:t>
                      </a:r>
                      <a:r>
                        <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pdf</a:t>
                      </a:r>
                      <a:r>
                        <a:rPr lang="zh-TW" altLang="en-US"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jpg</a:t>
                      </a:r>
                      <a:r>
                        <a:rPr lang="zh-TW" altLang="en-US"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2000" b="0" i="0" u="none" strike="noStrike" kern="1200" baseline="0" dirty="0" err="1">
                          <a:solidFill>
                            <a:schemeClr val="dk1"/>
                          </a:solidFill>
                          <a:latin typeface="微軟正黑體" panose="020B0604030504040204" pitchFamily="34" charset="-120"/>
                          <a:ea typeface="微軟正黑體" panose="020B0604030504040204" pitchFamily="34" charset="-120"/>
                          <a:cs typeface="+mn-cs"/>
                        </a:rPr>
                        <a:t>png</a:t>
                      </a:r>
                      <a:endPar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endParaRPr>
                    </a:p>
                  </a:txBody>
                  <a:tcPr marL="36000" marR="36000" anchor="ctr">
                    <a:solidFill>
                      <a:schemeClr val="accent5">
                        <a:lumMod val="20000"/>
                        <a:lumOff val="80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每件固定上限</a:t>
                      </a:r>
                      <a:r>
                        <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4MB</a:t>
                      </a:r>
                    </a:p>
                  </a:txBody>
                  <a:tcPr marL="36000" marR="36000" anchor="ctr">
                    <a:solidFill>
                      <a:schemeClr val="accent5">
                        <a:lumMod val="20000"/>
                        <a:lumOff val="80000"/>
                      </a:schemeClr>
                    </a:solidFill>
                  </a:tcPr>
                </a:tc>
                <a:extLst>
                  <a:ext uri="{0D108BD9-81ED-4DB2-BD59-A6C34878D82A}">
                    <a16:rowId xmlns:a16="http://schemas.microsoft.com/office/drawing/2014/main" val="10004"/>
                  </a:ext>
                </a:extLst>
              </a:tr>
              <a:tr h="509451">
                <a:tc vMerge="1">
                  <a:txBody>
                    <a:bodyPr/>
                    <a:lstStyle/>
                    <a:p>
                      <a:endParaRPr lang="zh-TW" altLang="en-US"/>
                    </a:p>
                  </a:txBody>
                  <a:tcPr/>
                </a:tc>
                <a:tc>
                  <a:txBody>
                    <a:bodyPr/>
                    <a:lstStyle/>
                    <a:p>
                      <a:pPr marL="72000"/>
                      <a:r>
                        <a:rPr lang="zh-TW" altLang="en-US"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影音檔案：</a:t>
                      </a:r>
                      <a:r>
                        <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mp3</a:t>
                      </a:r>
                      <a:r>
                        <a:rPr lang="zh-TW" altLang="en-US"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2000" b="0" i="0" u="none" strike="noStrike" baseline="0" dirty="0">
                          <a:solidFill>
                            <a:srgbClr val="000000"/>
                          </a:solidFill>
                          <a:latin typeface="微軟正黑體" panose="020B0604030504040204" pitchFamily="34" charset="-120"/>
                          <a:ea typeface="微軟正黑體" panose="020B0604030504040204" pitchFamily="34" charset="-120"/>
                        </a:rPr>
                        <a:t>mp4</a:t>
                      </a:r>
                      <a:endPar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endParaRPr>
                    </a:p>
                  </a:txBody>
                  <a:tcPr marL="36000" marR="36000" anchor="ctr">
                    <a:solidFill>
                      <a:schemeClr val="accent5">
                        <a:lumMod val="20000"/>
                        <a:lumOff val="80000"/>
                      </a:schemeClr>
                    </a:solidFill>
                  </a:tcPr>
                </a:tc>
                <a:tc>
                  <a:txBody>
                    <a:bodyPr/>
                    <a:lstStyle/>
                    <a:p>
                      <a:pPr algn="ctr"/>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每件固定上限</a:t>
                      </a:r>
                      <a:r>
                        <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10MB</a:t>
                      </a:r>
                      <a:endParaRPr lang="en-US" altLang="zh-TW" sz="2000" b="1" kern="1200" dirty="0">
                        <a:solidFill>
                          <a:schemeClr val="tx1"/>
                        </a:solidFill>
                        <a:latin typeface="微軟正黑體" panose="020B0604030504040204" pitchFamily="34" charset="-120"/>
                        <a:ea typeface="微軟正黑體" panose="020B0604030504040204" pitchFamily="34" charset="-120"/>
                        <a:cs typeface="+mn-cs"/>
                      </a:endParaRPr>
                    </a:p>
                  </a:txBody>
                  <a:tcPr marL="36000" marR="36000" anchor="ctr">
                    <a:solidFill>
                      <a:schemeClr val="accent5">
                        <a:lumMod val="20000"/>
                        <a:lumOff val="80000"/>
                      </a:schemeClr>
                    </a:solidFill>
                  </a:tcPr>
                </a:tc>
                <a:extLst>
                  <a:ext uri="{0D108BD9-81ED-4DB2-BD59-A6C34878D82A}">
                    <a16:rowId xmlns:a16="http://schemas.microsoft.com/office/drawing/2014/main" val="3520178605"/>
                  </a:ext>
                </a:extLst>
              </a:tr>
              <a:tr h="509451">
                <a:tc vMerge="1">
                  <a:txBody>
                    <a:bodyPr/>
                    <a:lstStyle/>
                    <a:p>
                      <a:endParaRPr lang="zh-TW" altLang="en-US"/>
                    </a:p>
                  </a:txBody>
                  <a:tcPr/>
                </a:tc>
                <a:tc>
                  <a:txBody>
                    <a:bodyPr/>
                    <a:lstStyle/>
                    <a:p>
                      <a:pPr marL="72000"/>
                      <a:r>
                        <a:rPr lang="zh-TW" altLang="en-US"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簡述：文字</a:t>
                      </a:r>
                      <a:endPar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endParaRPr>
                    </a:p>
                  </a:txBody>
                  <a:tcPr marL="36000" marR="36000" anchor="ctr">
                    <a:solidFill>
                      <a:schemeClr val="accent5">
                        <a:lumMod val="20000"/>
                        <a:lumOff val="80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每件</a:t>
                      </a:r>
                      <a:r>
                        <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100</a:t>
                      </a:r>
                      <a:r>
                        <a:rPr lang="zh-TW" altLang="en-US"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個字為限</a:t>
                      </a:r>
                      <a:endPar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endParaRPr>
                    </a:p>
                  </a:txBody>
                  <a:tcPr marL="36000" marR="36000" anchor="ctr">
                    <a:solidFill>
                      <a:schemeClr val="accent5">
                        <a:lumMod val="20000"/>
                        <a:lumOff val="80000"/>
                      </a:schemeClr>
                    </a:solidFill>
                  </a:tcPr>
                </a:tc>
                <a:extLst>
                  <a:ext uri="{0D108BD9-81ED-4DB2-BD59-A6C34878D82A}">
                    <a16:rowId xmlns:a16="http://schemas.microsoft.com/office/drawing/2014/main" val="1292958922"/>
                  </a:ext>
                </a:extLst>
              </a:tr>
              <a:tr h="509451">
                <a:tc rowSpan="4">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zh-TW" altLang="en-US" sz="2400" b="1" dirty="0">
                          <a:solidFill>
                            <a:schemeClr val="tx1"/>
                          </a:solidFill>
                          <a:latin typeface="Times New Roman" panose="02020603050405020304" pitchFamily="18" charset="0"/>
                          <a:ea typeface="微軟正黑體" panose="020B0604030504040204" pitchFamily="34" charset="-120"/>
                        </a:rPr>
                        <a:t>多元表現</a:t>
                      </a:r>
                      <a:endParaRPr lang="en-US" altLang="zh-TW" sz="2400" b="1" dirty="0">
                        <a:solidFill>
                          <a:schemeClr val="tx1"/>
                        </a:solidFill>
                        <a:latin typeface="Times New Roman" panose="02020603050405020304" pitchFamily="18" charset="0"/>
                        <a:ea typeface="微軟正黑體" panose="020B0604030504040204" pitchFamily="34" charset="-120"/>
                      </a:endParaRPr>
                    </a:p>
                  </a:txBody>
                  <a:tcPr marL="36000" marR="36000" anchor="ctr">
                    <a:solidFill>
                      <a:schemeClr val="accent3">
                        <a:lumMod val="20000"/>
                        <a:lumOff val="80000"/>
                      </a:schemeClr>
                    </a:solidFill>
                  </a:tcPr>
                </a:tc>
                <a:tc>
                  <a:txBody>
                    <a:bodyPr/>
                    <a:lstStyle/>
                    <a:p>
                      <a:pPr marL="72000"/>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證明文件：</a:t>
                      </a:r>
                      <a:r>
                        <a:rPr lang="en-US" altLang="zh-TW" sz="2000" b="0" i="0" u="none" strike="noStrike" baseline="0" dirty="0">
                          <a:solidFill>
                            <a:srgbClr val="000000"/>
                          </a:solidFill>
                          <a:latin typeface="微軟正黑體" panose="020B0604030504040204" pitchFamily="34" charset="-120"/>
                          <a:ea typeface="微軟正黑體" panose="020B0604030504040204" pitchFamily="34" charset="-120"/>
                        </a:rPr>
                        <a:t>pdf</a:t>
                      </a:r>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a:t>
                      </a:r>
                      <a:r>
                        <a:rPr lang="en-US" altLang="zh-TW" sz="2000" b="0" i="0" u="none" strike="noStrike" baseline="0" dirty="0">
                          <a:solidFill>
                            <a:srgbClr val="000000"/>
                          </a:solidFill>
                          <a:latin typeface="微軟正黑體" panose="020B0604030504040204" pitchFamily="34" charset="-120"/>
                          <a:ea typeface="微軟正黑體" panose="020B0604030504040204" pitchFamily="34" charset="-120"/>
                        </a:rPr>
                        <a:t>jpg</a:t>
                      </a:r>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a:t>
                      </a:r>
                      <a:r>
                        <a:rPr lang="en-US" altLang="zh-TW" sz="2000" b="0" i="0" u="none" strike="noStrike" baseline="0" dirty="0" err="1">
                          <a:solidFill>
                            <a:srgbClr val="000000"/>
                          </a:solidFill>
                          <a:latin typeface="微軟正黑體" panose="020B0604030504040204" pitchFamily="34" charset="-120"/>
                          <a:ea typeface="微軟正黑體" panose="020B0604030504040204" pitchFamily="34" charset="-120"/>
                        </a:rPr>
                        <a:t>png</a:t>
                      </a:r>
                      <a:endParaRPr lang="en-US" altLang="zh-TW" sz="2000" b="0" i="0" u="none" strike="noStrike" baseline="0" dirty="0">
                        <a:solidFill>
                          <a:srgbClr val="000000"/>
                        </a:solidFill>
                        <a:latin typeface="微軟正黑體" panose="020B0604030504040204" pitchFamily="34" charset="-120"/>
                        <a:ea typeface="微軟正黑體" panose="020B0604030504040204" pitchFamily="34" charset="-120"/>
                      </a:endParaRPr>
                    </a:p>
                  </a:txBody>
                  <a:tcPr marL="36000" marR="36000" anchor="ctr">
                    <a:solidFill>
                      <a:schemeClr val="accent3">
                        <a:lumMod val="20000"/>
                        <a:lumOff val="80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每件固定上限</a:t>
                      </a:r>
                      <a:r>
                        <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4MB</a:t>
                      </a:r>
                    </a:p>
                  </a:txBody>
                  <a:tcPr marL="36000" marR="36000" anchor="ctr">
                    <a:solidFill>
                      <a:schemeClr val="accent3">
                        <a:lumMod val="20000"/>
                        <a:lumOff val="80000"/>
                      </a:schemeClr>
                    </a:solidFill>
                  </a:tcPr>
                </a:tc>
                <a:extLst>
                  <a:ext uri="{0D108BD9-81ED-4DB2-BD59-A6C34878D82A}">
                    <a16:rowId xmlns:a16="http://schemas.microsoft.com/office/drawing/2014/main" val="10005"/>
                  </a:ext>
                </a:extLst>
              </a:tr>
              <a:tr h="509451">
                <a:tc vMerge="1">
                  <a:txBody>
                    <a:bodyPr/>
                    <a:lstStyle/>
                    <a:p>
                      <a:endParaRPr lang="zh-TW" altLang="en-US"/>
                    </a:p>
                  </a:txBody>
                  <a:tcPr/>
                </a:tc>
                <a:tc>
                  <a:txBody>
                    <a:bodyPr/>
                    <a:lstStyle/>
                    <a:p>
                      <a:pPr marL="72000"/>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影音檔案：</a:t>
                      </a:r>
                      <a:r>
                        <a:rPr lang="en-US" altLang="zh-TW" sz="2000" b="0" i="0" u="none" strike="noStrike" baseline="0" dirty="0">
                          <a:solidFill>
                            <a:srgbClr val="000000"/>
                          </a:solidFill>
                          <a:latin typeface="微軟正黑體" panose="020B0604030504040204" pitchFamily="34" charset="-120"/>
                          <a:ea typeface="微軟正黑體" panose="020B0604030504040204" pitchFamily="34" charset="-120"/>
                        </a:rPr>
                        <a:t>mp3</a:t>
                      </a:r>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a:t>
                      </a:r>
                      <a:r>
                        <a:rPr lang="en-US" altLang="zh-TW" sz="2000" b="0" i="0" u="none" strike="noStrike" baseline="0" dirty="0">
                          <a:solidFill>
                            <a:srgbClr val="000000"/>
                          </a:solidFill>
                          <a:latin typeface="微軟正黑體" panose="020B0604030504040204" pitchFamily="34" charset="-120"/>
                          <a:ea typeface="微軟正黑體" panose="020B0604030504040204" pitchFamily="34" charset="-120"/>
                        </a:rPr>
                        <a:t>mp4	</a:t>
                      </a:r>
                      <a:endParaRPr lang="zh-TW" altLang="en-US" sz="2000" dirty="0">
                        <a:latin typeface="微軟正黑體" panose="020B0604030504040204" pitchFamily="34" charset="-120"/>
                        <a:ea typeface="微軟正黑體" panose="020B0604030504040204" pitchFamily="34" charset="-120"/>
                      </a:endParaRPr>
                    </a:p>
                  </a:txBody>
                  <a:tcPr marL="36000" marR="36000" anchor="ctr">
                    <a:solidFill>
                      <a:schemeClr val="accent3">
                        <a:lumMod val="20000"/>
                        <a:lumOff val="80000"/>
                      </a:schemeClr>
                    </a:solidFill>
                  </a:tcPr>
                </a:tc>
                <a:tc>
                  <a:txBody>
                    <a:bodyPr/>
                    <a:lstStyle/>
                    <a:p>
                      <a:pPr algn="ctr"/>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每件固定上限</a:t>
                      </a:r>
                      <a:r>
                        <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10MB</a:t>
                      </a:r>
                      <a:endParaRPr lang="en-US" altLang="zh-TW" sz="2000" b="1" kern="1200" dirty="0">
                        <a:solidFill>
                          <a:schemeClr val="tx1"/>
                        </a:solidFill>
                        <a:latin typeface="微軟正黑體" panose="020B0604030504040204" pitchFamily="34" charset="-120"/>
                        <a:ea typeface="微軟正黑體" panose="020B0604030504040204" pitchFamily="34" charset="-120"/>
                        <a:cs typeface="+mn-cs"/>
                      </a:endParaRPr>
                    </a:p>
                  </a:txBody>
                  <a:tcPr marL="36000" marR="36000" anchor="ctr">
                    <a:solidFill>
                      <a:schemeClr val="accent3">
                        <a:lumMod val="20000"/>
                        <a:lumOff val="80000"/>
                      </a:schemeClr>
                    </a:solidFill>
                  </a:tcPr>
                </a:tc>
                <a:extLst>
                  <a:ext uri="{0D108BD9-81ED-4DB2-BD59-A6C34878D82A}">
                    <a16:rowId xmlns:a16="http://schemas.microsoft.com/office/drawing/2014/main" val="3368927498"/>
                  </a:ext>
                </a:extLst>
              </a:tr>
              <a:tr h="509451">
                <a:tc vMerge="1">
                  <a:txBody>
                    <a:bodyPr/>
                    <a:lstStyle/>
                    <a:p>
                      <a:endParaRPr lang="zh-TW" altLang="en-US"/>
                    </a:p>
                  </a:txBody>
                  <a:tcPr/>
                </a:tc>
                <a:tc>
                  <a:txBody>
                    <a:bodyPr/>
                    <a:lstStyle/>
                    <a:p>
                      <a:pPr marL="72000"/>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外部連結：文字</a:t>
                      </a:r>
                      <a:endParaRPr lang="zh-TW" altLang="en-US" sz="2000" dirty="0">
                        <a:latin typeface="微軟正黑體" panose="020B0604030504040204" pitchFamily="34" charset="-120"/>
                        <a:ea typeface="微軟正黑體" panose="020B0604030504040204" pitchFamily="34" charset="-120"/>
                      </a:endParaRPr>
                    </a:p>
                  </a:txBody>
                  <a:tcPr marL="36000" marR="36000" anchor="ctr">
                    <a:solidFill>
                      <a:schemeClr val="accent3">
                        <a:lumMod val="20000"/>
                        <a:lumOff val="80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altLang="zh-TW" sz="2000" b="1" kern="1200" dirty="0">
                          <a:solidFill>
                            <a:schemeClr val="tx1"/>
                          </a:solidFill>
                          <a:latin typeface="微軟正黑體" panose="020B0604030504040204" pitchFamily="34" charset="-120"/>
                          <a:ea typeface="微軟正黑體" panose="020B0604030504040204" pitchFamily="34" charset="-120"/>
                          <a:cs typeface="+mn-cs"/>
                        </a:rPr>
                        <a:t>-</a:t>
                      </a:r>
                    </a:p>
                  </a:txBody>
                  <a:tcPr marL="36000" marR="36000" anchor="ctr">
                    <a:solidFill>
                      <a:schemeClr val="accent3">
                        <a:lumMod val="20000"/>
                        <a:lumOff val="80000"/>
                      </a:schemeClr>
                    </a:solidFill>
                  </a:tcPr>
                </a:tc>
                <a:extLst>
                  <a:ext uri="{0D108BD9-81ED-4DB2-BD59-A6C34878D82A}">
                    <a16:rowId xmlns:a16="http://schemas.microsoft.com/office/drawing/2014/main" val="2888168484"/>
                  </a:ext>
                </a:extLst>
              </a:tr>
              <a:tr h="509451">
                <a:tc vMerge="1">
                  <a:txBody>
                    <a:bodyPr/>
                    <a:lstStyle/>
                    <a:p>
                      <a:endParaRPr lang="zh-TW" altLang="en-US"/>
                    </a:p>
                  </a:txBody>
                  <a:tcPr/>
                </a:tc>
                <a:tc>
                  <a:txBody>
                    <a:bodyPr/>
                    <a:lstStyle/>
                    <a:p>
                      <a:pPr marL="72000"/>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簡述：文字</a:t>
                      </a:r>
                      <a:endParaRPr lang="zh-TW" altLang="en-US" sz="2000" dirty="0">
                        <a:latin typeface="微軟正黑體" panose="020B0604030504040204" pitchFamily="34" charset="-120"/>
                        <a:ea typeface="微軟正黑體" panose="020B0604030504040204" pitchFamily="34" charset="-120"/>
                      </a:endParaRPr>
                    </a:p>
                  </a:txBody>
                  <a:tcPr marL="36000" marR="36000" anchor="ctr">
                    <a:solidFill>
                      <a:schemeClr val="accent3">
                        <a:lumMod val="20000"/>
                        <a:lumOff val="80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每件</a:t>
                      </a:r>
                      <a:r>
                        <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100</a:t>
                      </a:r>
                      <a:r>
                        <a:rPr lang="zh-TW" altLang="en-US"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個字為限</a:t>
                      </a:r>
                      <a:endPar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endParaRPr>
                    </a:p>
                  </a:txBody>
                  <a:tcPr marL="36000" marR="36000" anchor="ctr">
                    <a:solidFill>
                      <a:schemeClr val="accent3">
                        <a:lumMod val="20000"/>
                        <a:lumOff val="80000"/>
                      </a:schemeClr>
                    </a:solidFill>
                  </a:tcPr>
                </a:tc>
                <a:extLst>
                  <a:ext uri="{0D108BD9-81ED-4DB2-BD59-A6C34878D82A}">
                    <a16:rowId xmlns:a16="http://schemas.microsoft.com/office/drawing/2014/main" val="2720161541"/>
                  </a:ext>
                </a:extLst>
              </a:tr>
            </a:tbl>
          </a:graphicData>
        </a:graphic>
      </p:graphicFrame>
      <p:sp>
        <p:nvSpPr>
          <p:cNvPr id="7" name="文字方塊 6">
            <a:extLst>
              <a:ext uri="{FF2B5EF4-FFF2-40B4-BE49-F238E27FC236}">
                <a16:creationId xmlns:a16="http://schemas.microsoft.com/office/drawing/2014/main" id="{CE6629DF-7205-4C7E-A7EF-FF57ED4A6FB3}"/>
              </a:ext>
            </a:extLst>
          </p:cNvPr>
          <p:cNvSpPr txBox="1"/>
          <p:nvPr/>
        </p:nvSpPr>
        <p:spPr>
          <a:xfrm>
            <a:off x="1173557" y="6228671"/>
            <a:ext cx="6545382" cy="412421"/>
          </a:xfrm>
          <a:prstGeom prst="rect">
            <a:avLst/>
          </a:prstGeom>
          <a:noFill/>
        </p:spPr>
        <p:txBody>
          <a:bodyPr wrap="none" rtlCol="0">
            <a:spAutoFit/>
          </a:bodyPr>
          <a:lstStyle/>
          <a:p>
            <a:pPr>
              <a:lnSpc>
                <a:spcPct val="130000"/>
              </a:lnSpc>
              <a:spcBef>
                <a:spcPts val="600"/>
              </a:spcBef>
            </a:pPr>
            <a:r>
              <a:rPr lang="zh-TW" altLang="en-US" sz="1600" kern="0" dirty="0">
                <a:solidFill>
                  <a:srgbClr val="FF0000"/>
                </a:solidFill>
                <a:latin typeface="微软雅黑" panose="020B0503020204020204" pitchFamily="34" charset="-122"/>
                <a:ea typeface="微软雅黑" panose="020B0503020204020204" pitchFamily="34" charset="-122"/>
                <a:cs typeface="+mn-ea"/>
                <a:sym typeface="+mn-lt"/>
              </a:rPr>
              <a:t>課程學習成果及多元表現每件成果可包含文件、影音檔及簡述等類型</a:t>
            </a:r>
          </a:p>
        </p:txBody>
      </p:sp>
      <p:sp>
        <p:nvSpPr>
          <p:cNvPr id="8" name="文字方塊 7">
            <a:extLst>
              <a:ext uri="{FF2B5EF4-FFF2-40B4-BE49-F238E27FC236}">
                <a16:creationId xmlns:a16="http://schemas.microsoft.com/office/drawing/2014/main" id="{1FBE4E98-AA9C-4EBE-81E0-0E17BF2C5957}"/>
              </a:ext>
            </a:extLst>
          </p:cNvPr>
          <p:cNvSpPr txBox="1"/>
          <p:nvPr/>
        </p:nvSpPr>
        <p:spPr>
          <a:xfrm>
            <a:off x="10298649" y="3039929"/>
            <a:ext cx="1611902" cy="652486"/>
          </a:xfrm>
          <a:prstGeom prst="rect">
            <a:avLst/>
          </a:prstGeom>
          <a:noFill/>
        </p:spPr>
        <p:txBody>
          <a:bodyPr wrap="square" rtlCol="0">
            <a:spAutoFit/>
          </a:bodyPr>
          <a:lstStyle/>
          <a:p>
            <a:pPr>
              <a:lnSpc>
                <a:spcPct val="130000"/>
              </a:lnSpc>
              <a:spcBef>
                <a:spcPts val="600"/>
              </a:spcBef>
            </a:pPr>
            <a:r>
              <a:rPr lang="zh-TW" altLang="en-US" sz="1400" b="1" dirty="0">
                <a:solidFill>
                  <a:schemeClr val="accent5"/>
                </a:solidFill>
                <a:latin typeface="+mn-ea"/>
              </a:rPr>
              <a:t>上傳某一科目成果之檔案合計為１件</a:t>
            </a:r>
          </a:p>
        </p:txBody>
      </p:sp>
      <p:sp>
        <p:nvSpPr>
          <p:cNvPr id="9" name="右大括弧 8">
            <a:extLst>
              <a:ext uri="{FF2B5EF4-FFF2-40B4-BE49-F238E27FC236}">
                <a16:creationId xmlns:a16="http://schemas.microsoft.com/office/drawing/2014/main" id="{A00B6198-783C-4AD0-B6A4-B44772325A51}"/>
              </a:ext>
            </a:extLst>
          </p:cNvPr>
          <p:cNvSpPr/>
          <p:nvPr/>
        </p:nvSpPr>
        <p:spPr>
          <a:xfrm>
            <a:off x="9942194" y="2657512"/>
            <a:ext cx="411480" cy="1417320"/>
          </a:xfrm>
          <a:prstGeom prst="rightBrace">
            <a:avLst>
              <a:gd name="adj1" fmla="val 8333"/>
              <a:gd name="adj2" fmla="val 49078"/>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zh-TW" altLang="en-US" dirty="0"/>
          </a:p>
        </p:txBody>
      </p:sp>
    </p:spTree>
    <p:extLst>
      <p:ext uri="{BB962C8B-B14F-4D97-AF65-F5344CB8AC3E}">
        <p14:creationId xmlns:p14="http://schemas.microsoft.com/office/powerpoint/2010/main" val="1163197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5"/>
          </p:nvPr>
        </p:nvSpPr>
        <p:spPr>
          <a:xfrm>
            <a:off x="695402" y="181839"/>
            <a:ext cx="7928834" cy="584775"/>
          </a:xfrm>
        </p:spPr>
        <p:txBody>
          <a:bodyPr/>
          <a:lstStyle/>
          <a:p>
            <a:r>
              <a:rPr lang="zh-TW" altLang="en-US" b="1" dirty="0"/>
              <a:t>課程學習成果</a:t>
            </a:r>
            <a:r>
              <a:rPr lang="zh-TW" altLang="en-US" b="1" dirty="0">
                <a:solidFill>
                  <a:schemeClr val="accent4"/>
                </a:solidFill>
              </a:rPr>
              <a:t>如何呈現</a:t>
            </a:r>
          </a:p>
        </p:txBody>
      </p:sp>
      <p:sp>
        <p:nvSpPr>
          <p:cNvPr id="3" name="流程圖: 多重文件 2"/>
          <p:cNvSpPr/>
          <p:nvPr/>
        </p:nvSpPr>
        <p:spPr>
          <a:xfrm>
            <a:off x="1186893" y="1253069"/>
            <a:ext cx="9926594" cy="4892358"/>
          </a:xfrm>
          <a:prstGeom prst="flowChartMultidocument">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252000" rIns="180000" rtlCol="0" anchor="ctr"/>
          <a:lstStyle/>
          <a:p>
            <a:pPr>
              <a:lnSpc>
                <a:spcPct val="130000"/>
              </a:lnSpc>
            </a:pPr>
            <a:r>
              <a:rPr lang="zh-TW" altLang="en-US" sz="3200" b="1" dirty="0">
                <a:solidFill>
                  <a:schemeClr val="tx1"/>
                </a:solidFill>
                <a:latin typeface="微軟正黑體" panose="020B0604030504040204" pitchFamily="34" charset="-120"/>
                <a:ea typeface="微軟正黑體" panose="020B0604030504040204" pitchFamily="34" charset="-120"/>
              </a:rPr>
              <a:t>不論哪一種科目，課程學習成果</a:t>
            </a:r>
            <a:r>
              <a:rPr lang="zh-TW" altLang="zh-TW" sz="3200" b="1" dirty="0">
                <a:solidFill>
                  <a:schemeClr val="tx1"/>
                </a:solidFill>
                <a:latin typeface="微軟正黑體" panose="020B0604030504040204" pitchFamily="34" charset="-120"/>
                <a:ea typeface="微軟正黑體" panose="020B0604030504040204" pitchFamily="34" charset="-120"/>
              </a:rPr>
              <a:t>呈現形式，</a:t>
            </a:r>
            <a:r>
              <a:rPr lang="zh-TW" altLang="en-US" sz="3200" b="1" dirty="0">
                <a:solidFill>
                  <a:schemeClr val="tx1"/>
                </a:solidFill>
                <a:latin typeface="微軟正黑體" panose="020B0604030504040204" pitchFamily="34" charset="-120"/>
                <a:ea typeface="微軟正黑體" panose="020B0604030504040204" pitchFamily="34" charset="-120"/>
              </a:rPr>
              <a:t>都可以用</a:t>
            </a:r>
            <a:r>
              <a:rPr lang="zh-TW" altLang="en-US" sz="3200" b="1" dirty="0">
                <a:solidFill>
                  <a:srgbClr val="FF0000"/>
                </a:solidFill>
                <a:latin typeface="微軟正黑體" panose="020B0604030504040204" pitchFamily="34" charset="-120"/>
                <a:ea typeface="微軟正黑體" panose="020B0604030504040204" pitchFamily="34" charset="-120"/>
              </a:rPr>
              <a:t>作業、作品、成果報告、專題報告、時事心得、文字影音創作、圖像設計作品</a:t>
            </a:r>
            <a:r>
              <a:rPr lang="zh-TW" altLang="zh-TW" sz="3200" b="1" dirty="0">
                <a:solidFill>
                  <a:srgbClr val="FF0000"/>
                </a:solidFill>
                <a:latin typeface="微軟正黑體" panose="020B0604030504040204" pitchFamily="34" charset="-120"/>
                <a:ea typeface="微軟正黑體" panose="020B0604030504040204" pitchFamily="34" charset="-120"/>
              </a:rPr>
              <a:t>、小論文、</a:t>
            </a:r>
            <a:r>
              <a:rPr lang="zh-TW" altLang="en-US" sz="3200" b="1" dirty="0">
                <a:solidFill>
                  <a:srgbClr val="FF0000"/>
                </a:solidFill>
                <a:latin typeface="微軟正黑體" panose="020B0604030504040204" pitchFamily="34" charset="-120"/>
                <a:ea typeface="微軟正黑體" panose="020B0604030504040204" pitchFamily="34" charset="-120"/>
              </a:rPr>
              <a:t>文學評論、活動</a:t>
            </a:r>
            <a:r>
              <a:rPr lang="zh-TW" altLang="zh-TW" sz="3200" b="1" dirty="0">
                <a:solidFill>
                  <a:srgbClr val="FF0000"/>
                </a:solidFill>
                <a:latin typeface="微軟正黑體" panose="020B0604030504040204" pitchFamily="34" charset="-120"/>
                <a:ea typeface="微軟正黑體" panose="020B0604030504040204" pitchFamily="34" charset="-120"/>
              </a:rPr>
              <a:t>企劃書、</a:t>
            </a:r>
            <a:r>
              <a:rPr lang="zh-TW" altLang="en-US" sz="3200" b="1" dirty="0">
                <a:solidFill>
                  <a:srgbClr val="FF0000"/>
                </a:solidFill>
                <a:latin typeface="微軟正黑體" panose="020B0604030504040204" pitchFamily="34" charset="-120"/>
                <a:ea typeface="微軟正黑體" panose="020B0604030504040204" pitchFamily="34" charset="-120"/>
              </a:rPr>
              <a:t>展演紀錄、實習心得</a:t>
            </a:r>
            <a:r>
              <a:rPr lang="zh-TW" altLang="zh-TW" sz="3200" b="1" dirty="0">
                <a:solidFill>
                  <a:schemeClr val="tx1"/>
                </a:solidFill>
                <a:latin typeface="微軟正黑體" panose="020B0604030504040204" pitchFamily="34" charset="-120"/>
                <a:ea typeface="微軟正黑體" panose="020B0604030504040204" pitchFamily="34" charset="-120"/>
              </a:rPr>
              <a:t>等</a:t>
            </a:r>
            <a:r>
              <a:rPr lang="zh-TW" altLang="en-US" sz="3200" b="1" dirty="0">
                <a:solidFill>
                  <a:schemeClr val="tx1"/>
                </a:solidFill>
                <a:latin typeface="微軟正黑體" panose="020B0604030504040204" pitchFamily="34" charset="-120"/>
                <a:ea typeface="微軟正黑體" panose="020B0604030504040204" pitchFamily="34" charset="-120"/>
              </a:rPr>
              <a:t>多元形式呈現</a:t>
            </a:r>
          </a:p>
        </p:txBody>
      </p:sp>
    </p:spTree>
    <p:extLst>
      <p:ext uri="{BB962C8B-B14F-4D97-AF65-F5344CB8AC3E}">
        <p14:creationId xmlns:p14="http://schemas.microsoft.com/office/powerpoint/2010/main" val="1320776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5"/>
          </p:nvPr>
        </p:nvSpPr>
        <p:spPr>
          <a:xfrm>
            <a:off x="695402" y="181839"/>
            <a:ext cx="7928834" cy="584775"/>
          </a:xfrm>
        </p:spPr>
        <p:txBody>
          <a:bodyPr/>
          <a:lstStyle/>
          <a:p>
            <a:r>
              <a:rPr lang="zh-TW" altLang="en-US" b="1" dirty="0"/>
              <a:t>課程學習成果</a:t>
            </a:r>
            <a:r>
              <a:rPr lang="zh-TW" altLang="en-US" b="1" dirty="0">
                <a:solidFill>
                  <a:schemeClr val="accent4"/>
                </a:solidFill>
              </a:rPr>
              <a:t>呈現形式</a:t>
            </a:r>
            <a:endParaRPr lang="zh-TW" altLang="en-US" dirty="0">
              <a:solidFill>
                <a:schemeClr val="accent4"/>
              </a:solidFill>
            </a:endParaRPr>
          </a:p>
        </p:txBody>
      </p:sp>
      <p:grpSp>
        <p:nvGrpSpPr>
          <p:cNvPr id="19" name="群組 18">
            <a:extLst>
              <a:ext uri="{FF2B5EF4-FFF2-40B4-BE49-F238E27FC236}">
                <a16:creationId xmlns:a16="http://schemas.microsoft.com/office/drawing/2014/main" id="{B3E90F49-6197-4E9E-B56B-DF8EE2396F3A}"/>
              </a:ext>
            </a:extLst>
          </p:cNvPr>
          <p:cNvGrpSpPr/>
          <p:nvPr/>
        </p:nvGrpSpPr>
        <p:grpSpPr>
          <a:xfrm>
            <a:off x="742645" y="1123514"/>
            <a:ext cx="10659133" cy="4989638"/>
            <a:chOff x="742645" y="1123514"/>
            <a:chExt cx="10659133" cy="4989638"/>
          </a:xfrm>
        </p:grpSpPr>
        <p:sp>
          <p:nvSpPr>
            <p:cNvPr id="22" name="箭號: 左-右雙向 2">
              <a:extLst>
                <a:ext uri="{FF2B5EF4-FFF2-40B4-BE49-F238E27FC236}">
                  <a16:creationId xmlns:a16="http://schemas.microsoft.com/office/drawing/2014/main" id="{6F9FB79F-FA15-4279-8F59-120904942C27}"/>
                </a:ext>
              </a:extLst>
            </p:cNvPr>
            <p:cNvSpPr/>
            <p:nvPr/>
          </p:nvSpPr>
          <p:spPr>
            <a:xfrm>
              <a:off x="793374" y="3516488"/>
              <a:ext cx="10608404" cy="1207911"/>
            </a:xfrm>
            <a:custGeom>
              <a:avLst/>
              <a:gdLst>
                <a:gd name="connsiteX0" fmla="*/ 0 w 10706376"/>
                <a:gd name="connsiteY0" fmla="*/ 603956 h 1207911"/>
                <a:gd name="connsiteX1" fmla="*/ 603956 w 10706376"/>
                <a:gd name="connsiteY1" fmla="*/ 0 h 1207911"/>
                <a:gd name="connsiteX2" fmla="*/ 603956 w 10706376"/>
                <a:gd name="connsiteY2" fmla="*/ 301978 h 1207911"/>
                <a:gd name="connsiteX3" fmla="*/ 10102421 w 10706376"/>
                <a:gd name="connsiteY3" fmla="*/ 301978 h 1207911"/>
                <a:gd name="connsiteX4" fmla="*/ 10102421 w 10706376"/>
                <a:gd name="connsiteY4" fmla="*/ 0 h 1207911"/>
                <a:gd name="connsiteX5" fmla="*/ 10706376 w 10706376"/>
                <a:gd name="connsiteY5" fmla="*/ 603956 h 1207911"/>
                <a:gd name="connsiteX6" fmla="*/ 10102421 w 10706376"/>
                <a:gd name="connsiteY6" fmla="*/ 1207911 h 1207911"/>
                <a:gd name="connsiteX7" fmla="*/ 10102421 w 10706376"/>
                <a:gd name="connsiteY7" fmla="*/ 905933 h 1207911"/>
                <a:gd name="connsiteX8" fmla="*/ 603956 w 10706376"/>
                <a:gd name="connsiteY8" fmla="*/ 905933 h 1207911"/>
                <a:gd name="connsiteX9" fmla="*/ 603956 w 10706376"/>
                <a:gd name="connsiteY9" fmla="*/ 1207911 h 1207911"/>
                <a:gd name="connsiteX10" fmla="*/ 0 w 10706376"/>
                <a:gd name="connsiteY10" fmla="*/ 603956 h 1207911"/>
                <a:gd name="connsiteX0" fmla="*/ 0 w 10706376"/>
                <a:gd name="connsiteY0" fmla="*/ 603956 h 1207911"/>
                <a:gd name="connsiteX1" fmla="*/ 603956 w 10706376"/>
                <a:gd name="connsiteY1" fmla="*/ 0 h 1207911"/>
                <a:gd name="connsiteX2" fmla="*/ 557064 w 10706376"/>
                <a:gd name="connsiteY2" fmla="*/ 395763 h 1207911"/>
                <a:gd name="connsiteX3" fmla="*/ 10102421 w 10706376"/>
                <a:gd name="connsiteY3" fmla="*/ 301978 h 1207911"/>
                <a:gd name="connsiteX4" fmla="*/ 10102421 w 10706376"/>
                <a:gd name="connsiteY4" fmla="*/ 0 h 1207911"/>
                <a:gd name="connsiteX5" fmla="*/ 10706376 w 10706376"/>
                <a:gd name="connsiteY5" fmla="*/ 603956 h 1207911"/>
                <a:gd name="connsiteX6" fmla="*/ 10102421 w 10706376"/>
                <a:gd name="connsiteY6" fmla="*/ 1207911 h 1207911"/>
                <a:gd name="connsiteX7" fmla="*/ 10102421 w 10706376"/>
                <a:gd name="connsiteY7" fmla="*/ 905933 h 1207911"/>
                <a:gd name="connsiteX8" fmla="*/ 603956 w 10706376"/>
                <a:gd name="connsiteY8" fmla="*/ 905933 h 1207911"/>
                <a:gd name="connsiteX9" fmla="*/ 603956 w 10706376"/>
                <a:gd name="connsiteY9" fmla="*/ 1207911 h 1207911"/>
                <a:gd name="connsiteX10" fmla="*/ 0 w 10706376"/>
                <a:gd name="connsiteY10" fmla="*/ 603956 h 1207911"/>
                <a:gd name="connsiteX0" fmla="*/ 0 w 10706376"/>
                <a:gd name="connsiteY0" fmla="*/ 603956 h 1207911"/>
                <a:gd name="connsiteX1" fmla="*/ 603956 w 10706376"/>
                <a:gd name="connsiteY1" fmla="*/ 0 h 1207911"/>
                <a:gd name="connsiteX2" fmla="*/ 557064 w 10706376"/>
                <a:gd name="connsiteY2" fmla="*/ 395763 h 1207911"/>
                <a:gd name="connsiteX3" fmla="*/ 10102421 w 10706376"/>
                <a:gd name="connsiteY3" fmla="*/ 301978 h 1207911"/>
                <a:gd name="connsiteX4" fmla="*/ 10102421 w 10706376"/>
                <a:gd name="connsiteY4" fmla="*/ 0 h 1207911"/>
                <a:gd name="connsiteX5" fmla="*/ 10706376 w 10706376"/>
                <a:gd name="connsiteY5" fmla="*/ 603956 h 1207911"/>
                <a:gd name="connsiteX6" fmla="*/ 10102421 w 10706376"/>
                <a:gd name="connsiteY6" fmla="*/ 1207911 h 1207911"/>
                <a:gd name="connsiteX7" fmla="*/ 10102421 w 10706376"/>
                <a:gd name="connsiteY7" fmla="*/ 905933 h 1207911"/>
                <a:gd name="connsiteX8" fmla="*/ 603956 w 10706376"/>
                <a:gd name="connsiteY8" fmla="*/ 812149 h 1207911"/>
                <a:gd name="connsiteX9" fmla="*/ 603956 w 10706376"/>
                <a:gd name="connsiteY9" fmla="*/ 1207911 h 1207911"/>
                <a:gd name="connsiteX10" fmla="*/ 0 w 10706376"/>
                <a:gd name="connsiteY10" fmla="*/ 603956 h 1207911"/>
                <a:gd name="connsiteX0" fmla="*/ 0 w 10706376"/>
                <a:gd name="connsiteY0" fmla="*/ 603956 h 1207911"/>
                <a:gd name="connsiteX1" fmla="*/ 603956 w 10706376"/>
                <a:gd name="connsiteY1" fmla="*/ 0 h 1207911"/>
                <a:gd name="connsiteX2" fmla="*/ 557064 w 10706376"/>
                <a:gd name="connsiteY2" fmla="*/ 395763 h 1207911"/>
                <a:gd name="connsiteX3" fmla="*/ 10102421 w 10706376"/>
                <a:gd name="connsiteY3" fmla="*/ 301978 h 1207911"/>
                <a:gd name="connsiteX4" fmla="*/ 10102421 w 10706376"/>
                <a:gd name="connsiteY4" fmla="*/ 0 h 1207911"/>
                <a:gd name="connsiteX5" fmla="*/ 10706376 w 10706376"/>
                <a:gd name="connsiteY5" fmla="*/ 603956 h 1207911"/>
                <a:gd name="connsiteX6" fmla="*/ 10102421 w 10706376"/>
                <a:gd name="connsiteY6" fmla="*/ 1207911 h 1207911"/>
                <a:gd name="connsiteX7" fmla="*/ 10102421 w 10706376"/>
                <a:gd name="connsiteY7" fmla="*/ 905933 h 1207911"/>
                <a:gd name="connsiteX8" fmla="*/ 603956 w 10706376"/>
                <a:gd name="connsiteY8" fmla="*/ 812149 h 1207911"/>
                <a:gd name="connsiteX9" fmla="*/ 603956 w 10706376"/>
                <a:gd name="connsiteY9" fmla="*/ 1168834 h 1207911"/>
                <a:gd name="connsiteX10" fmla="*/ 0 w 10706376"/>
                <a:gd name="connsiteY10" fmla="*/ 603956 h 1207911"/>
                <a:gd name="connsiteX0" fmla="*/ 0 w 10706376"/>
                <a:gd name="connsiteY0" fmla="*/ 603956 h 1207911"/>
                <a:gd name="connsiteX1" fmla="*/ 533618 w 10706376"/>
                <a:gd name="connsiteY1" fmla="*/ 70339 h 1207911"/>
                <a:gd name="connsiteX2" fmla="*/ 557064 w 10706376"/>
                <a:gd name="connsiteY2" fmla="*/ 395763 h 1207911"/>
                <a:gd name="connsiteX3" fmla="*/ 10102421 w 10706376"/>
                <a:gd name="connsiteY3" fmla="*/ 301978 h 1207911"/>
                <a:gd name="connsiteX4" fmla="*/ 10102421 w 10706376"/>
                <a:gd name="connsiteY4" fmla="*/ 0 h 1207911"/>
                <a:gd name="connsiteX5" fmla="*/ 10706376 w 10706376"/>
                <a:gd name="connsiteY5" fmla="*/ 603956 h 1207911"/>
                <a:gd name="connsiteX6" fmla="*/ 10102421 w 10706376"/>
                <a:gd name="connsiteY6" fmla="*/ 1207911 h 1207911"/>
                <a:gd name="connsiteX7" fmla="*/ 10102421 w 10706376"/>
                <a:gd name="connsiteY7" fmla="*/ 905933 h 1207911"/>
                <a:gd name="connsiteX8" fmla="*/ 603956 w 10706376"/>
                <a:gd name="connsiteY8" fmla="*/ 812149 h 1207911"/>
                <a:gd name="connsiteX9" fmla="*/ 603956 w 10706376"/>
                <a:gd name="connsiteY9" fmla="*/ 1168834 h 1207911"/>
                <a:gd name="connsiteX10" fmla="*/ 0 w 10706376"/>
                <a:gd name="connsiteY10" fmla="*/ 603956 h 1207911"/>
                <a:gd name="connsiteX0" fmla="*/ 0 w 10706376"/>
                <a:gd name="connsiteY0" fmla="*/ 603956 h 1207911"/>
                <a:gd name="connsiteX1" fmla="*/ 564879 w 10706376"/>
                <a:gd name="connsiteY1" fmla="*/ 70339 h 1207911"/>
                <a:gd name="connsiteX2" fmla="*/ 557064 w 10706376"/>
                <a:gd name="connsiteY2" fmla="*/ 395763 h 1207911"/>
                <a:gd name="connsiteX3" fmla="*/ 10102421 w 10706376"/>
                <a:gd name="connsiteY3" fmla="*/ 301978 h 1207911"/>
                <a:gd name="connsiteX4" fmla="*/ 10102421 w 10706376"/>
                <a:gd name="connsiteY4" fmla="*/ 0 h 1207911"/>
                <a:gd name="connsiteX5" fmla="*/ 10706376 w 10706376"/>
                <a:gd name="connsiteY5" fmla="*/ 603956 h 1207911"/>
                <a:gd name="connsiteX6" fmla="*/ 10102421 w 10706376"/>
                <a:gd name="connsiteY6" fmla="*/ 1207911 h 1207911"/>
                <a:gd name="connsiteX7" fmla="*/ 10102421 w 10706376"/>
                <a:gd name="connsiteY7" fmla="*/ 905933 h 1207911"/>
                <a:gd name="connsiteX8" fmla="*/ 603956 w 10706376"/>
                <a:gd name="connsiteY8" fmla="*/ 812149 h 1207911"/>
                <a:gd name="connsiteX9" fmla="*/ 603956 w 10706376"/>
                <a:gd name="connsiteY9" fmla="*/ 1168834 h 1207911"/>
                <a:gd name="connsiteX10" fmla="*/ 0 w 10706376"/>
                <a:gd name="connsiteY10" fmla="*/ 603956 h 1207911"/>
                <a:gd name="connsiteX0" fmla="*/ 0 w 10706376"/>
                <a:gd name="connsiteY0" fmla="*/ 603956 h 1207911"/>
                <a:gd name="connsiteX1" fmla="*/ 564879 w 10706376"/>
                <a:gd name="connsiteY1" fmla="*/ 70339 h 1207911"/>
                <a:gd name="connsiteX2" fmla="*/ 557064 w 10706376"/>
                <a:gd name="connsiteY2" fmla="*/ 395763 h 1207911"/>
                <a:gd name="connsiteX3" fmla="*/ 10102421 w 10706376"/>
                <a:gd name="connsiteY3" fmla="*/ 301978 h 1207911"/>
                <a:gd name="connsiteX4" fmla="*/ 10102421 w 10706376"/>
                <a:gd name="connsiteY4" fmla="*/ 0 h 1207911"/>
                <a:gd name="connsiteX5" fmla="*/ 10706376 w 10706376"/>
                <a:gd name="connsiteY5" fmla="*/ 603956 h 1207911"/>
                <a:gd name="connsiteX6" fmla="*/ 10102421 w 10706376"/>
                <a:gd name="connsiteY6" fmla="*/ 1207911 h 1207911"/>
                <a:gd name="connsiteX7" fmla="*/ 10102421 w 10706376"/>
                <a:gd name="connsiteY7" fmla="*/ 905933 h 1207911"/>
                <a:gd name="connsiteX8" fmla="*/ 603956 w 10706376"/>
                <a:gd name="connsiteY8" fmla="*/ 812149 h 1207911"/>
                <a:gd name="connsiteX9" fmla="*/ 627402 w 10706376"/>
                <a:gd name="connsiteY9" fmla="*/ 1114126 h 1207911"/>
                <a:gd name="connsiteX10" fmla="*/ 0 w 10706376"/>
                <a:gd name="connsiteY10" fmla="*/ 603956 h 1207911"/>
                <a:gd name="connsiteX0" fmla="*/ 0 w 10706376"/>
                <a:gd name="connsiteY0" fmla="*/ 603956 h 1207911"/>
                <a:gd name="connsiteX1" fmla="*/ 564879 w 10706376"/>
                <a:gd name="connsiteY1" fmla="*/ 70339 h 1207911"/>
                <a:gd name="connsiteX2" fmla="*/ 557064 w 10706376"/>
                <a:gd name="connsiteY2" fmla="*/ 395763 h 1207911"/>
                <a:gd name="connsiteX3" fmla="*/ 10102421 w 10706376"/>
                <a:gd name="connsiteY3" fmla="*/ 301978 h 1207911"/>
                <a:gd name="connsiteX4" fmla="*/ 10102421 w 10706376"/>
                <a:gd name="connsiteY4" fmla="*/ 0 h 1207911"/>
                <a:gd name="connsiteX5" fmla="*/ 10706376 w 10706376"/>
                <a:gd name="connsiteY5" fmla="*/ 603956 h 1207911"/>
                <a:gd name="connsiteX6" fmla="*/ 10102421 w 10706376"/>
                <a:gd name="connsiteY6" fmla="*/ 1207911 h 1207911"/>
                <a:gd name="connsiteX7" fmla="*/ 10102421 w 10706376"/>
                <a:gd name="connsiteY7" fmla="*/ 905933 h 1207911"/>
                <a:gd name="connsiteX8" fmla="*/ 603956 w 10706376"/>
                <a:gd name="connsiteY8" fmla="*/ 812149 h 1207911"/>
                <a:gd name="connsiteX9" fmla="*/ 596141 w 10706376"/>
                <a:gd name="connsiteY9" fmla="*/ 1114126 h 1207911"/>
                <a:gd name="connsiteX10" fmla="*/ 0 w 10706376"/>
                <a:gd name="connsiteY10" fmla="*/ 603956 h 1207911"/>
                <a:gd name="connsiteX0" fmla="*/ 0 w 10706376"/>
                <a:gd name="connsiteY0" fmla="*/ 603956 h 1207911"/>
                <a:gd name="connsiteX1" fmla="*/ 564879 w 10706376"/>
                <a:gd name="connsiteY1" fmla="*/ 70339 h 1207911"/>
                <a:gd name="connsiteX2" fmla="*/ 603956 w 10706376"/>
                <a:gd name="connsiteY2" fmla="*/ 427024 h 1207911"/>
                <a:gd name="connsiteX3" fmla="*/ 10102421 w 10706376"/>
                <a:gd name="connsiteY3" fmla="*/ 301978 h 1207911"/>
                <a:gd name="connsiteX4" fmla="*/ 10102421 w 10706376"/>
                <a:gd name="connsiteY4" fmla="*/ 0 h 1207911"/>
                <a:gd name="connsiteX5" fmla="*/ 10706376 w 10706376"/>
                <a:gd name="connsiteY5" fmla="*/ 603956 h 1207911"/>
                <a:gd name="connsiteX6" fmla="*/ 10102421 w 10706376"/>
                <a:gd name="connsiteY6" fmla="*/ 1207911 h 1207911"/>
                <a:gd name="connsiteX7" fmla="*/ 10102421 w 10706376"/>
                <a:gd name="connsiteY7" fmla="*/ 905933 h 1207911"/>
                <a:gd name="connsiteX8" fmla="*/ 603956 w 10706376"/>
                <a:gd name="connsiteY8" fmla="*/ 812149 h 1207911"/>
                <a:gd name="connsiteX9" fmla="*/ 596141 w 10706376"/>
                <a:gd name="connsiteY9" fmla="*/ 1114126 h 1207911"/>
                <a:gd name="connsiteX10" fmla="*/ 0 w 10706376"/>
                <a:gd name="connsiteY10" fmla="*/ 603956 h 1207911"/>
                <a:gd name="connsiteX0" fmla="*/ 0 w 10706376"/>
                <a:gd name="connsiteY0" fmla="*/ 603956 h 1207911"/>
                <a:gd name="connsiteX1" fmla="*/ 603955 w 10706376"/>
                <a:gd name="connsiteY1" fmla="*/ 70339 h 1207911"/>
                <a:gd name="connsiteX2" fmla="*/ 603956 w 10706376"/>
                <a:gd name="connsiteY2" fmla="*/ 427024 h 1207911"/>
                <a:gd name="connsiteX3" fmla="*/ 10102421 w 10706376"/>
                <a:gd name="connsiteY3" fmla="*/ 301978 h 1207911"/>
                <a:gd name="connsiteX4" fmla="*/ 10102421 w 10706376"/>
                <a:gd name="connsiteY4" fmla="*/ 0 h 1207911"/>
                <a:gd name="connsiteX5" fmla="*/ 10706376 w 10706376"/>
                <a:gd name="connsiteY5" fmla="*/ 603956 h 1207911"/>
                <a:gd name="connsiteX6" fmla="*/ 10102421 w 10706376"/>
                <a:gd name="connsiteY6" fmla="*/ 1207911 h 1207911"/>
                <a:gd name="connsiteX7" fmla="*/ 10102421 w 10706376"/>
                <a:gd name="connsiteY7" fmla="*/ 905933 h 1207911"/>
                <a:gd name="connsiteX8" fmla="*/ 603956 w 10706376"/>
                <a:gd name="connsiteY8" fmla="*/ 812149 h 1207911"/>
                <a:gd name="connsiteX9" fmla="*/ 596141 w 10706376"/>
                <a:gd name="connsiteY9" fmla="*/ 1114126 h 1207911"/>
                <a:gd name="connsiteX10" fmla="*/ 0 w 10706376"/>
                <a:gd name="connsiteY10" fmla="*/ 603956 h 1207911"/>
                <a:gd name="connsiteX0" fmla="*/ 0 w 10706376"/>
                <a:gd name="connsiteY0" fmla="*/ 603956 h 1207911"/>
                <a:gd name="connsiteX1" fmla="*/ 603955 w 10706376"/>
                <a:gd name="connsiteY1" fmla="*/ 70339 h 1207911"/>
                <a:gd name="connsiteX2" fmla="*/ 603956 w 10706376"/>
                <a:gd name="connsiteY2" fmla="*/ 419208 h 1207911"/>
                <a:gd name="connsiteX3" fmla="*/ 10102421 w 10706376"/>
                <a:gd name="connsiteY3" fmla="*/ 301978 h 1207911"/>
                <a:gd name="connsiteX4" fmla="*/ 10102421 w 10706376"/>
                <a:gd name="connsiteY4" fmla="*/ 0 h 1207911"/>
                <a:gd name="connsiteX5" fmla="*/ 10706376 w 10706376"/>
                <a:gd name="connsiteY5" fmla="*/ 603956 h 1207911"/>
                <a:gd name="connsiteX6" fmla="*/ 10102421 w 10706376"/>
                <a:gd name="connsiteY6" fmla="*/ 1207911 h 1207911"/>
                <a:gd name="connsiteX7" fmla="*/ 10102421 w 10706376"/>
                <a:gd name="connsiteY7" fmla="*/ 905933 h 1207911"/>
                <a:gd name="connsiteX8" fmla="*/ 603956 w 10706376"/>
                <a:gd name="connsiteY8" fmla="*/ 812149 h 1207911"/>
                <a:gd name="connsiteX9" fmla="*/ 596141 w 10706376"/>
                <a:gd name="connsiteY9" fmla="*/ 1114126 h 1207911"/>
                <a:gd name="connsiteX10" fmla="*/ 0 w 10706376"/>
                <a:gd name="connsiteY10" fmla="*/ 603956 h 1207911"/>
                <a:gd name="connsiteX0" fmla="*/ 0 w 10608404"/>
                <a:gd name="connsiteY0" fmla="*/ 590894 h 1207911"/>
                <a:gd name="connsiteX1" fmla="*/ 505983 w 10608404"/>
                <a:gd name="connsiteY1" fmla="*/ 70339 h 1207911"/>
                <a:gd name="connsiteX2" fmla="*/ 505984 w 10608404"/>
                <a:gd name="connsiteY2" fmla="*/ 419208 h 1207911"/>
                <a:gd name="connsiteX3" fmla="*/ 10004449 w 10608404"/>
                <a:gd name="connsiteY3" fmla="*/ 301978 h 1207911"/>
                <a:gd name="connsiteX4" fmla="*/ 10004449 w 10608404"/>
                <a:gd name="connsiteY4" fmla="*/ 0 h 1207911"/>
                <a:gd name="connsiteX5" fmla="*/ 10608404 w 10608404"/>
                <a:gd name="connsiteY5" fmla="*/ 603956 h 1207911"/>
                <a:gd name="connsiteX6" fmla="*/ 10004449 w 10608404"/>
                <a:gd name="connsiteY6" fmla="*/ 1207911 h 1207911"/>
                <a:gd name="connsiteX7" fmla="*/ 10004449 w 10608404"/>
                <a:gd name="connsiteY7" fmla="*/ 905933 h 1207911"/>
                <a:gd name="connsiteX8" fmla="*/ 505984 w 10608404"/>
                <a:gd name="connsiteY8" fmla="*/ 812149 h 1207911"/>
                <a:gd name="connsiteX9" fmla="*/ 498169 w 10608404"/>
                <a:gd name="connsiteY9" fmla="*/ 1114126 h 1207911"/>
                <a:gd name="connsiteX10" fmla="*/ 0 w 10608404"/>
                <a:gd name="connsiteY10" fmla="*/ 590894 h 1207911"/>
                <a:gd name="connsiteX0" fmla="*/ 0 w 10608404"/>
                <a:gd name="connsiteY0" fmla="*/ 590894 h 1207911"/>
                <a:gd name="connsiteX1" fmla="*/ 512514 w 10608404"/>
                <a:gd name="connsiteY1" fmla="*/ 148716 h 1207911"/>
                <a:gd name="connsiteX2" fmla="*/ 505984 w 10608404"/>
                <a:gd name="connsiteY2" fmla="*/ 419208 h 1207911"/>
                <a:gd name="connsiteX3" fmla="*/ 10004449 w 10608404"/>
                <a:gd name="connsiteY3" fmla="*/ 301978 h 1207911"/>
                <a:gd name="connsiteX4" fmla="*/ 10004449 w 10608404"/>
                <a:gd name="connsiteY4" fmla="*/ 0 h 1207911"/>
                <a:gd name="connsiteX5" fmla="*/ 10608404 w 10608404"/>
                <a:gd name="connsiteY5" fmla="*/ 603956 h 1207911"/>
                <a:gd name="connsiteX6" fmla="*/ 10004449 w 10608404"/>
                <a:gd name="connsiteY6" fmla="*/ 1207911 h 1207911"/>
                <a:gd name="connsiteX7" fmla="*/ 10004449 w 10608404"/>
                <a:gd name="connsiteY7" fmla="*/ 905933 h 1207911"/>
                <a:gd name="connsiteX8" fmla="*/ 505984 w 10608404"/>
                <a:gd name="connsiteY8" fmla="*/ 812149 h 1207911"/>
                <a:gd name="connsiteX9" fmla="*/ 498169 w 10608404"/>
                <a:gd name="connsiteY9" fmla="*/ 1114126 h 1207911"/>
                <a:gd name="connsiteX10" fmla="*/ 0 w 10608404"/>
                <a:gd name="connsiteY10" fmla="*/ 590894 h 1207911"/>
                <a:gd name="connsiteX0" fmla="*/ 0 w 10608404"/>
                <a:gd name="connsiteY0" fmla="*/ 590894 h 1207911"/>
                <a:gd name="connsiteX1" fmla="*/ 512514 w 10608404"/>
                <a:gd name="connsiteY1" fmla="*/ 148716 h 1207911"/>
                <a:gd name="connsiteX2" fmla="*/ 505984 w 10608404"/>
                <a:gd name="connsiteY2" fmla="*/ 419208 h 1207911"/>
                <a:gd name="connsiteX3" fmla="*/ 10004449 w 10608404"/>
                <a:gd name="connsiteY3" fmla="*/ 301978 h 1207911"/>
                <a:gd name="connsiteX4" fmla="*/ 10004449 w 10608404"/>
                <a:gd name="connsiteY4" fmla="*/ 0 h 1207911"/>
                <a:gd name="connsiteX5" fmla="*/ 10608404 w 10608404"/>
                <a:gd name="connsiteY5" fmla="*/ 603956 h 1207911"/>
                <a:gd name="connsiteX6" fmla="*/ 10004449 w 10608404"/>
                <a:gd name="connsiteY6" fmla="*/ 1207911 h 1207911"/>
                <a:gd name="connsiteX7" fmla="*/ 10004449 w 10608404"/>
                <a:gd name="connsiteY7" fmla="*/ 905933 h 1207911"/>
                <a:gd name="connsiteX8" fmla="*/ 505984 w 10608404"/>
                <a:gd name="connsiteY8" fmla="*/ 812149 h 1207911"/>
                <a:gd name="connsiteX9" fmla="*/ 504700 w 10608404"/>
                <a:gd name="connsiteY9" fmla="*/ 1114126 h 1207911"/>
                <a:gd name="connsiteX10" fmla="*/ 0 w 10608404"/>
                <a:gd name="connsiteY10" fmla="*/ 590894 h 120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08404" h="1207911">
                  <a:moveTo>
                    <a:pt x="0" y="590894"/>
                  </a:moveTo>
                  <a:cubicBezTo>
                    <a:pt x="201318" y="413022"/>
                    <a:pt x="311196" y="326588"/>
                    <a:pt x="512514" y="148716"/>
                  </a:cubicBezTo>
                  <a:cubicBezTo>
                    <a:pt x="512514" y="267611"/>
                    <a:pt x="505984" y="300313"/>
                    <a:pt x="505984" y="419208"/>
                  </a:cubicBezTo>
                  <a:lnTo>
                    <a:pt x="10004449" y="301978"/>
                  </a:lnTo>
                  <a:lnTo>
                    <a:pt x="10004449" y="0"/>
                  </a:lnTo>
                  <a:lnTo>
                    <a:pt x="10608404" y="603956"/>
                  </a:lnTo>
                  <a:lnTo>
                    <a:pt x="10004449" y="1207911"/>
                  </a:lnTo>
                  <a:lnTo>
                    <a:pt x="10004449" y="905933"/>
                  </a:lnTo>
                  <a:lnTo>
                    <a:pt x="505984" y="812149"/>
                  </a:lnTo>
                  <a:lnTo>
                    <a:pt x="504700" y="1114126"/>
                  </a:lnTo>
                  <a:lnTo>
                    <a:pt x="0" y="590894"/>
                  </a:lnTo>
                  <a:close/>
                </a:path>
              </a:pathLst>
            </a:custGeom>
            <a:gradFill flip="none" rotWithShape="1">
              <a:gsLst>
                <a:gs pos="0">
                  <a:schemeClr val="accent2">
                    <a:lumMod val="40000"/>
                    <a:lumOff val="60000"/>
                  </a:schemeClr>
                </a:gs>
                <a:gs pos="36000">
                  <a:schemeClr val="accent2">
                    <a:lumMod val="40000"/>
                    <a:lumOff val="60000"/>
                  </a:schemeClr>
                </a:gs>
                <a:gs pos="68000">
                  <a:schemeClr val="accent2">
                    <a:lumMod val="60000"/>
                    <a:lumOff val="40000"/>
                  </a:schemeClr>
                </a:gs>
                <a:gs pos="100000">
                  <a:schemeClr val="accent2"/>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
          <p:nvSpPr>
            <p:cNvPr id="23" name="文字方塊 22">
              <a:extLst>
                <a:ext uri="{FF2B5EF4-FFF2-40B4-BE49-F238E27FC236}">
                  <a16:creationId xmlns:a16="http://schemas.microsoft.com/office/drawing/2014/main" id="{21C67289-3563-49C0-AB8C-F604325A5351}"/>
                </a:ext>
              </a:extLst>
            </p:cNvPr>
            <p:cNvSpPr txBox="1"/>
            <p:nvPr/>
          </p:nvSpPr>
          <p:spPr>
            <a:xfrm>
              <a:off x="742645" y="2807817"/>
              <a:ext cx="1261884" cy="597921"/>
            </a:xfrm>
            <a:prstGeom prst="rect">
              <a:avLst/>
            </a:prstGeom>
            <a:noFill/>
          </p:spPr>
          <p:txBody>
            <a:bodyPr wrap="none" rtlCol="0">
              <a:spAutoFit/>
            </a:bodyPr>
            <a:lstStyle/>
            <a:p>
              <a:pPr>
                <a:lnSpc>
                  <a:spcPct val="130000"/>
                </a:lnSpc>
                <a:spcBef>
                  <a:spcPts val="600"/>
                </a:spcBef>
              </a:pPr>
              <a:r>
                <a:rPr lang="zh-TW" altLang="en-US" sz="2800" kern="0" dirty="0">
                  <a:latin typeface="微软雅黑" panose="020B0503020204020204" pitchFamily="34" charset="-122"/>
                  <a:ea typeface="微软雅黑" panose="020B0503020204020204" pitchFamily="34" charset="-122"/>
                  <a:cs typeface="+mn-ea"/>
                  <a:sym typeface="+mn-lt"/>
                </a:rPr>
                <a:t>考試卷</a:t>
              </a:r>
            </a:p>
          </p:txBody>
        </p:sp>
        <p:sp>
          <p:nvSpPr>
            <p:cNvPr id="24" name="文字方塊 23">
              <a:extLst>
                <a:ext uri="{FF2B5EF4-FFF2-40B4-BE49-F238E27FC236}">
                  <a16:creationId xmlns:a16="http://schemas.microsoft.com/office/drawing/2014/main" id="{BF5E3932-D66E-48D3-9743-C98B3D2AF880}"/>
                </a:ext>
              </a:extLst>
            </p:cNvPr>
            <p:cNvSpPr txBox="1"/>
            <p:nvPr/>
          </p:nvSpPr>
          <p:spPr>
            <a:xfrm>
              <a:off x="1508341" y="4503236"/>
              <a:ext cx="902811" cy="597921"/>
            </a:xfrm>
            <a:prstGeom prst="rect">
              <a:avLst/>
            </a:prstGeom>
            <a:noFill/>
          </p:spPr>
          <p:txBody>
            <a:bodyPr wrap="none" rtlCol="0">
              <a:spAutoFit/>
            </a:bodyPr>
            <a:lstStyle/>
            <a:p>
              <a:pPr>
                <a:lnSpc>
                  <a:spcPct val="130000"/>
                </a:lnSpc>
                <a:spcBef>
                  <a:spcPts val="600"/>
                </a:spcBef>
              </a:pPr>
              <a:r>
                <a:rPr lang="zh-TW" altLang="en-US" sz="2800" kern="0" dirty="0">
                  <a:latin typeface="微软雅黑" panose="020B0503020204020204" pitchFamily="34" charset="-122"/>
                  <a:ea typeface="微软雅黑" panose="020B0503020204020204" pitchFamily="34" charset="-122"/>
                  <a:cs typeface="+mn-ea"/>
                  <a:sym typeface="+mn-lt"/>
                </a:rPr>
                <a:t>習作</a:t>
              </a:r>
            </a:p>
          </p:txBody>
        </p:sp>
        <p:sp>
          <p:nvSpPr>
            <p:cNvPr id="25" name="文字方塊 24">
              <a:extLst>
                <a:ext uri="{FF2B5EF4-FFF2-40B4-BE49-F238E27FC236}">
                  <a16:creationId xmlns:a16="http://schemas.microsoft.com/office/drawing/2014/main" id="{754DBD9D-604C-4E69-A851-183C02F2E7E9}"/>
                </a:ext>
              </a:extLst>
            </p:cNvPr>
            <p:cNvSpPr txBox="1"/>
            <p:nvPr/>
          </p:nvSpPr>
          <p:spPr>
            <a:xfrm>
              <a:off x="2245179" y="2787702"/>
              <a:ext cx="902811" cy="597921"/>
            </a:xfrm>
            <a:prstGeom prst="rect">
              <a:avLst/>
            </a:prstGeom>
            <a:noFill/>
          </p:spPr>
          <p:txBody>
            <a:bodyPr wrap="none" rtlCol="0">
              <a:spAutoFit/>
            </a:bodyPr>
            <a:lstStyle/>
            <a:p>
              <a:pPr>
                <a:lnSpc>
                  <a:spcPct val="130000"/>
                </a:lnSpc>
                <a:spcBef>
                  <a:spcPts val="600"/>
                </a:spcBef>
              </a:pPr>
              <a:r>
                <a:rPr lang="zh-TW" altLang="en-US" sz="2800" kern="0" dirty="0">
                  <a:latin typeface="微软雅黑" panose="020B0503020204020204" pitchFamily="34" charset="-122"/>
                  <a:ea typeface="微软雅黑" panose="020B0503020204020204" pitchFamily="34" charset="-122"/>
                  <a:cs typeface="+mn-ea"/>
                  <a:sym typeface="+mn-lt"/>
                </a:rPr>
                <a:t>講義</a:t>
              </a:r>
            </a:p>
          </p:txBody>
        </p:sp>
        <p:sp>
          <p:nvSpPr>
            <p:cNvPr id="26" name="文字方塊 25">
              <a:extLst>
                <a:ext uri="{FF2B5EF4-FFF2-40B4-BE49-F238E27FC236}">
                  <a16:creationId xmlns:a16="http://schemas.microsoft.com/office/drawing/2014/main" id="{77BBDA57-659F-4ACD-8A44-541B569D08BC}"/>
                </a:ext>
              </a:extLst>
            </p:cNvPr>
            <p:cNvSpPr txBox="1"/>
            <p:nvPr/>
          </p:nvSpPr>
          <p:spPr>
            <a:xfrm>
              <a:off x="6608547" y="1123514"/>
              <a:ext cx="4540604" cy="612475"/>
            </a:xfrm>
            <a:prstGeom prst="rect">
              <a:avLst/>
            </a:prstGeom>
            <a:noFill/>
          </p:spPr>
          <p:txBody>
            <a:bodyPr wrap="square" rtlCol="0">
              <a:spAutoFit/>
            </a:bodyPr>
            <a:lstStyle/>
            <a:p>
              <a:pPr>
                <a:lnSpc>
                  <a:spcPct val="130000"/>
                </a:lnSpc>
                <a:spcBef>
                  <a:spcPts val="600"/>
                </a:spcBef>
              </a:pPr>
              <a:r>
                <a:rPr lang="zh-TW" altLang="en-US" sz="2600" b="1" kern="0" dirty="0">
                  <a:latin typeface="微软雅黑" panose="020B0503020204020204" pitchFamily="34" charset="-122"/>
                  <a:ea typeface="微软雅黑" panose="020B0503020204020204" pitchFamily="34" charset="-122"/>
                  <a:cs typeface="+mn-ea"/>
                  <a:sym typeface="+mn-lt"/>
                </a:rPr>
                <a:t>學期綜整學習成果、專題報告</a:t>
              </a:r>
            </a:p>
          </p:txBody>
        </p:sp>
        <p:sp>
          <p:nvSpPr>
            <p:cNvPr id="27" name="文字方塊 26">
              <a:extLst>
                <a:ext uri="{FF2B5EF4-FFF2-40B4-BE49-F238E27FC236}">
                  <a16:creationId xmlns:a16="http://schemas.microsoft.com/office/drawing/2014/main" id="{D58333B1-6ABC-464F-B9A7-F3A009983032}"/>
                </a:ext>
              </a:extLst>
            </p:cNvPr>
            <p:cNvSpPr txBox="1"/>
            <p:nvPr/>
          </p:nvSpPr>
          <p:spPr>
            <a:xfrm>
              <a:off x="6770318" y="5551395"/>
              <a:ext cx="4117576" cy="561757"/>
            </a:xfrm>
            <a:prstGeom prst="rect">
              <a:avLst/>
            </a:prstGeom>
            <a:noFill/>
          </p:spPr>
          <p:txBody>
            <a:bodyPr wrap="square" rtlCol="0">
              <a:spAutoFit/>
            </a:bodyPr>
            <a:lstStyle/>
            <a:p>
              <a:pPr algn="ctr">
                <a:lnSpc>
                  <a:spcPct val="130000"/>
                </a:lnSpc>
                <a:spcBef>
                  <a:spcPts val="600"/>
                </a:spcBef>
              </a:pPr>
              <a:r>
                <a:rPr lang="zh-TW" altLang="en-US" sz="2600" b="1" kern="0" dirty="0">
                  <a:latin typeface="微软雅黑" panose="020B0503020204020204" pitchFamily="34" charset="-122"/>
                  <a:ea typeface="微软雅黑" panose="020B0503020204020204" pitchFamily="34" charset="-122"/>
                  <a:cs typeface="+mn-ea"/>
                  <a:sym typeface="+mn-lt"/>
                </a:rPr>
                <a:t>有特色的作業或成果報告</a:t>
              </a:r>
            </a:p>
          </p:txBody>
        </p:sp>
        <p:sp>
          <p:nvSpPr>
            <p:cNvPr id="28" name="文字方塊 27">
              <a:extLst>
                <a:ext uri="{FF2B5EF4-FFF2-40B4-BE49-F238E27FC236}">
                  <a16:creationId xmlns:a16="http://schemas.microsoft.com/office/drawing/2014/main" id="{4658C7C0-57A4-4C24-BDD6-DC236011EB28}"/>
                </a:ext>
              </a:extLst>
            </p:cNvPr>
            <p:cNvSpPr txBox="1"/>
            <p:nvPr/>
          </p:nvSpPr>
          <p:spPr>
            <a:xfrm>
              <a:off x="2713007" y="5022785"/>
              <a:ext cx="3776528" cy="597921"/>
            </a:xfrm>
            <a:prstGeom prst="rect">
              <a:avLst/>
            </a:prstGeom>
            <a:noFill/>
          </p:spPr>
          <p:txBody>
            <a:bodyPr wrap="square" rtlCol="0">
              <a:spAutoFit/>
            </a:bodyPr>
            <a:lstStyle/>
            <a:p>
              <a:pPr algn="ctr">
                <a:lnSpc>
                  <a:spcPct val="130000"/>
                </a:lnSpc>
                <a:spcBef>
                  <a:spcPts val="600"/>
                </a:spcBef>
              </a:pPr>
              <a:r>
                <a:rPr lang="zh-TW" altLang="en-US" sz="2800" kern="0" dirty="0">
                  <a:latin typeface="微软雅黑" panose="020B0503020204020204" pitchFamily="34" charset="-122"/>
                  <a:ea typeface="微软雅黑" panose="020B0503020204020204" pitchFamily="34" charset="-122"/>
                  <a:cs typeface="+mn-ea"/>
                  <a:sym typeface="+mn-lt"/>
                </a:rPr>
                <a:t>學習單、報告簡報</a:t>
              </a:r>
            </a:p>
          </p:txBody>
        </p:sp>
        <p:sp>
          <p:nvSpPr>
            <p:cNvPr id="29" name="文字方塊 28">
              <a:extLst>
                <a:ext uri="{FF2B5EF4-FFF2-40B4-BE49-F238E27FC236}">
                  <a16:creationId xmlns:a16="http://schemas.microsoft.com/office/drawing/2014/main" id="{93AB0EED-E285-4078-81DF-14508A94A58E}"/>
                </a:ext>
              </a:extLst>
            </p:cNvPr>
            <p:cNvSpPr txBox="1"/>
            <p:nvPr/>
          </p:nvSpPr>
          <p:spPr>
            <a:xfrm>
              <a:off x="3499957" y="2624430"/>
              <a:ext cx="3036749" cy="597921"/>
            </a:xfrm>
            <a:prstGeom prst="rect">
              <a:avLst/>
            </a:prstGeom>
            <a:noFill/>
          </p:spPr>
          <p:txBody>
            <a:bodyPr wrap="square" rtlCol="0">
              <a:spAutoFit/>
            </a:bodyPr>
            <a:lstStyle/>
            <a:p>
              <a:pPr algn="ctr">
                <a:lnSpc>
                  <a:spcPct val="130000"/>
                </a:lnSpc>
                <a:spcBef>
                  <a:spcPts val="600"/>
                </a:spcBef>
              </a:pPr>
              <a:r>
                <a:rPr lang="zh-TW" altLang="en-US" sz="2800" kern="0" dirty="0">
                  <a:latin typeface="微软雅黑" panose="020B0503020204020204" pitchFamily="34" charset="-122"/>
                  <a:ea typeface="微软雅黑" panose="020B0503020204020204" pitchFamily="34" charset="-122"/>
                  <a:cs typeface="+mn-ea"/>
                  <a:sym typeface="+mn-lt"/>
                </a:rPr>
                <a:t>圖片、照片、影片</a:t>
              </a:r>
            </a:p>
          </p:txBody>
        </p:sp>
        <p:sp>
          <p:nvSpPr>
            <p:cNvPr id="30" name="左大括弧 29">
              <a:extLst>
                <a:ext uri="{FF2B5EF4-FFF2-40B4-BE49-F238E27FC236}">
                  <a16:creationId xmlns:a16="http://schemas.microsoft.com/office/drawing/2014/main" id="{54A919E6-8D38-4FD4-9B74-892CC50ADC29}"/>
                </a:ext>
              </a:extLst>
            </p:cNvPr>
            <p:cNvSpPr/>
            <p:nvPr/>
          </p:nvSpPr>
          <p:spPr>
            <a:xfrm rot="5400000">
              <a:off x="4898467" y="1844182"/>
              <a:ext cx="424505" cy="3117030"/>
            </a:xfrm>
            <a:prstGeom prst="leftBrace">
              <a:avLst>
                <a:gd name="adj1" fmla="val 8333"/>
                <a:gd name="adj2" fmla="val 52859"/>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31" name="左大括弧 30">
              <a:extLst>
                <a:ext uri="{FF2B5EF4-FFF2-40B4-BE49-F238E27FC236}">
                  <a16:creationId xmlns:a16="http://schemas.microsoft.com/office/drawing/2014/main" id="{E19BD352-9972-412D-AC33-16965CEA8977}"/>
                </a:ext>
              </a:extLst>
            </p:cNvPr>
            <p:cNvSpPr/>
            <p:nvPr/>
          </p:nvSpPr>
          <p:spPr>
            <a:xfrm rot="16200000">
              <a:off x="8616922" y="3353697"/>
              <a:ext cx="379233" cy="3994069"/>
            </a:xfrm>
            <a:prstGeom prst="leftBrace">
              <a:avLst>
                <a:gd name="adj1" fmla="val 8333"/>
                <a:gd name="adj2" fmla="val 49951"/>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32" name="文字方塊 31">
              <a:extLst>
                <a:ext uri="{FF2B5EF4-FFF2-40B4-BE49-F238E27FC236}">
                  <a16:creationId xmlns:a16="http://schemas.microsoft.com/office/drawing/2014/main" id="{C2FC1C9B-8BE9-4436-A4CB-AA0518FA4FE3}"/>
                </a:ext>
              </a:extLst>
            </p:cNvPr>
            <p:cNvSpPr txBox="1"/>
            <p:nvPr/>
          </p:nvSpPr>
          <p:spPr>
            <a:xfrm>
              <a:off x="5048278" y="1685895"/>
              <a:ext cx="1620957" cy="597921"/>
            </a:xfrm>
            <a:prstGeom prst="rect">
              <a:avLst/>
            </a:prstGeom>
            <a:noFill/>
          </p:spPr>
          <p:txBody>
            <a:bodyPr wrap="none" rtlCol="0">
              <a:spAutoFit/>
            </a:bodyPr>
            <a:lstStyle/>
            <a:p>
              <a:pPr algn="ctr">
                <a:lnSpc>
                  <a:spcPct val="130000"/>
                </a:lnSpc>
                <a:spcBef>
                  <a:spcPts val="600"/>
                </a:spcBef>
              </a:pPr>
              <a:r>
                <a:rPr lang="zh-TW" altLang="en-US" sz="2800" kern="0" dirty="0">
                  <a:latin typeface="微软雅黑" panose="020B0503020204020204" pitchFamily="34" charset="-122"/>
                  <a:ea typeface="微软雅黑" panose="020B0503020204020204" pitchFamily="34" charset="-122"/>
                  <a:cs typeface="+mn-ea"/>
                  <a:sym typeface="+mn-lt"/>
                </a:rPr>
                <a:t>上課筆記</a:t>
              </a:r>
            </a:p>
          </p:txBody>
        </p:sp>
        <p:sp>
          <p:nvSpPr>
            <p:cNvPr id="33" name="左大括弧 32">
              <a:extLst>
                <a:ext uri="{FF2B5EF4-FFF2-40B4-BE49-F238E27FC236}">
                  <a16:creationId xmlns:a16="http://schemas.microsoft.com/office/drawing/2014/main" id="{BB436128-17D9-47AB-BE60-601AFD6CDDA3}"/>
                </a:ext>
              </a:extLst>
            </p:cNvPr>
            <p:cNvSpPr/>
            <p:nvPr/>
          </p:nvSpPr>
          <p:spPr>
            <a:xfrm rot="5400000">
              <a:off x="5698749" y="1088715"/>
              <a:ext cx="411324" cy="2743200"/>
            </a:xfrm>
            <a:prstGeom prst="leftBrace">
              <a:avLst>
                <a:gd name="adj1" fmla="val 8333"/>
                <a:gd name="adj2" fmla="val 51194"/>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34" name="左大括弧 33">
              <a:extLst>
                <a:ext uri="{FF2B5EF4-FFF2-40B4-BE49-F238E27FC236}">
                  <a16:creationId xmlns:a16="http://schemas.microsoft.com/office/drawing/2014/main" id="{27F7DA84-0CAD-40D7-B5FB-662B828336AB}"/>
                </a:ext>
              </a:extLst>
            </p:cNvPr>
            <p:cNvSpPr/>
            <p:nvPr/>
          </p:nvSpPr>
          <p:spPr>
            <a:xfrm rot="16200000">
              <a:off x="4723314" y="2701779"/>
              <a:ext cx="418089" cy="4268896"/>
            </a:xfrm>
            <a:prstGeom prst="leftBrace">
              <a:avLst>
                <a:gd name="adj1" fmla="val 8333"/>
                <a:gd name="adj2" fmla="val 4225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35" name="左大括弧 34">
              <a:extLst>
                <a:ext uri="{FF2B5EF4-FFF2-40B4-BE49-F238E27FC236}">
                  <a16:creationId xmlns:a16="http://schemas.microsoft.com/office/drawing/2014/main" id="{7DADD36D-E883-4610-8B79-E770B8D5FEEE}"/>
                </a:ext>
              </a:extLst>
            </p:cNvPr>
            <p:cNvSpPr/>
            <p:nvPr/>
          </p:nvSpPr>
          <p:spPr>
            <a:xfrm rot="5400000">
              <a:off x="8650181" y="-157878"/>
              <a:ext cx="379233" cy="4060588"/>
            </a:xfrm>
            <a:prstGeom prst="leftBrace">
              <a:avLst>
                <a:gd name="adj1" fmla="val 8333"/>
                <a:gd name="adj2" fmla="val 49203"/>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b="1" dirty="0"/>
            </a:p>
          </p:txBody>
        </p:sp>
      </p:grpSp>
      <p:sp>
        <p:nvSpPr>
          <p:cNvPr id="36" name="文字方塊 35">
            <a:extLst>
              <a:ext uri="{FF2B5EF4-FFF2-40B4-BE49-F238E27FC236}">
                <a16:creationId xmlns:a16="http://schemas.microsoft.com/office/drawing/2014/main" id="{369A4C47-39BB-4842-A2CB-4948EC92E324}"/>
              </a:ext>
            </a:extLst>
          </p:cNvPr>
          <p:cNvSpPr txBox="1"/>
          <p:nvPr/>
        </p:nvSpPr>
        <p:spPr>
          <a:xfrm>
            <a:off x="6276761" y="3929296"/>
            <a:ext cx="2031325" cy="381258"/>
          </a:xfrm>
          <a:prstGeom prst="rect">
            <a:avLst/>
          </a:prstGeom>
          <a:noFill/>
        </p:spPr>
        <p:txBody>
          <a:bodyPr wrap="none" rtlCol="0">
            <a:spAutoFit/>
          </a:bodyPr>
          <a:lstStyle/>
          <a:p>
            <a:pPr>
              <a:lnSpc>
                <a:spcPct val="130000"/>
              </a:lnSpc>
              <a:spcBef>
                <a:spcPts val="600"/>
              </a:spcBef>
            </a:pPr>
            <a:r>
              <a:rPr lang="zh-TW" altLang="en-US" sz="1600" dirty="0">
                <a:solidFill>
                  <a:srgbClr val="C00000"/>
                </a:solidFill>
                <a:latin typeface="+mn-ea"/>
              </a:rPr>
              <a:t>展現學習的特色亮點</a:t>
            </a:r>
            <a:endParaRPr lang="zh-TW" altLang="en-US" sz="1600" kern="0" dirty="0">
              <a:solidFill>
                <a:srgbClr val="C00000"/>
              </a:solidFill>
              <a:latin typeface="+mn-ea"/>
              <a:cs typeface="+mn-ea"/>
              <a:sym typeface="+mn-lt"/>
            </a:endParaRPr>
          </a:p>
        </p:txBody>
      </p:sp>
    </p:spTree>
    <p:extLst>
      <p:ext uri="{BB962C8B-B14F-4D97-AF65-F5344CB8AC3E}">
        <p14:creationId xmlns:p14="http://schemas.microsoft.com/office/powerpoint/2010/main" val="1151370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5"/>
          </p:nvPr>
        </p:nvSpPr>
        <p:spPr>
          <a:xfrm>
            <a:off x="695402" y="181839"/>
            <a:ext cx="7928834" cy="584775"/>
          </a:xfrm>
        </p:spPr>
        <p:txBody>
          <a:bodyPr/>
          <a:lstStyle/>
          <a:p>
            <a:r>
              <a:rPr lang="zh-TW" altLang="en-US" b="1" dirty="0"/>
              <a:t>課程學習成果與多元表現</a:t>
            </a:r>
            <a:r>
              <a:rPr lang="zh-TW" altLang="en-US" b="1" dirty="0">
                <a:solidFill>
                  <a:schemeClr val="accent4"/>
                </a:solidFill>
              </a:rPr>
              <a:t>完整流程</a:t>
            </a:r>
          </a:p>
        </p:txBody>
      </p:sp>
      <p:grpSp>
        <p:nvGrpSpPr>
          <p:cNvPr id="3" name="群組 2"/>
          <p:cNvGrpSpPr/>
          <p:nvPr/>
        </p:nvGrpSpPr>
        <p:grpSpPr>
          <a:xfrm>
            <a:off x="365976" y="828369"/>
            <a:ext cx="11012440" cy="5880229"/>
            <a:chOff x="760044" y="895591"/>
            <a:chExt cx="11012440" cy="5880229"/>
          </a:xfrm>
        </p:grpSpPr>
        <p:sp>
          <p:nvSpPr>
            <p:cNvPr id="4" name="五邊形 3"/>
            <p:cNvSpPr/>
            <p:nvPr/>
          </p:nvSpPr>
          <p:spPr>
            <a:xfrm>
              <a:off x="2608666" y="1866002"/>
              <a:ext cx="1388979" cy="124937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TW" altLang="en-US" sz="2400" dirty="0">
                  <a:latin typeface="微软雅黑" panose="020B0503020204020204" pitchFamily="34" charset="-122"/>
                  <a:ea typeface="微软雅黑" panose="020B0503020204020204" pitchFamily="34" charset="-122"/>
                </a:rPr>
                <a:t>整理</a:t>
              </a:r>
            </a:p>
          </p:txBody>
        </p:sp>
        <p:sp>
          <p:nvSpPr>
            <p:cNvPr id="5" name="五邊形 4"/>
            <p:cNvSpPr/>
            <p:nvPr/>
          </p:nvSpPr>
          <p:spPr>
            <a:xfrm>
              <a:off x="4009078" y="1846234"/>
              <a:ext cx="1388979" cy="124937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TW" altLang="en-US" sz="2400" dirty="0">
                  <a:latin typeface="微软雅黑" panose="020B0503020204020204" pitchFamily="34" charset="-122"/>
                  <a:ea typeface="微软雅黑" panose="020B0503020204020204" pitchFamily="34" charset="-122"/>
                </a:rPr>
                <a:t>上傳</a:t>
              </a:r>
            </a:p>
          </p:txBody>
        </p:sp>
        <p:sp>
          <p:nvSpPr>
            <p:cNvPr id="6" name="五邊形 5"/>
            <p:cNvSpPr/>
            <p:nvPr/>
          </p:nvSpPr>
          <p:spPr>
            <a:xfrm>
              <a:off x="5409490" y="1857866"/>
              <a:ext cx="1545380" cy="1249379"/>
            </a:xfrm>
            <a:prstGeom prst="homePlat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lnSpc>
                  <a:spcPct val="130000"/>
                </a:lnSpc>
              </a:pPr>
              <a:r>
                <a:rPr lang="zh-TW" altLang="en-US" sz="2400" dirty="0">
                  <a:latin typeface="微软雅黑" panose="020B0503020204020204" pitchFamily="34" charset="-122"/>
                  <a:ea typeface="微软雅黑" panose="020B0503020204020204" pitchFamily="34" charset="-122"/>
                </a:rPr>
                <a:t>認證</a:t>
              </a:r>
            </a:p>
          </p:txBody>
        </p:sp>
        <p:sp>
          <p:nvSpPr>
            <p:cNvPr id="7" name="五邊形 6"/>
            <p:cNvSpPr/>
            <p:nvPr/>
          </p:nvSpPr>
          <p:spPr>
            <a:xfrm>
              <a:off x="7003690" y="1866236"/>
              <a:ext cx="1498967" cy="124937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TW" altLang="en-US" sz="2400" dirty="0">
                  <a:latin typeface="微软雅黑" panose="020B0503020204020204" pitchFamily="34" charset="-122"/>
                  <a:ea typeface="微软雅黑" panose="020B0503020204020204" pitchFamily="34" charset="-122"/>
                </a:rPr>
                <a:t>勾選</a:t>
              </a:r>
            </a:p>
          </p:txBody>
        </p:sp>
        <p:sp>
          <p:nvSpPr>
            <p:cNvPr id="8" name="五邊形 7"/>
            <p:cNvSpPr/>
            <p:nvPr/>
          </p:nvSpPr>
          <p:spPr>
            <a:xfrm>
              <a:off x="8557834" y="1842210"/>
              <a:ext cx="1506791" cy="1249379"/>
            </a:xfrm>
            <a:prstGeom prst="homePlat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lnSpc>
                  <a:spcPct val="130000"/>
                </a:lnSpc>
              </a:pPr>
              <a:r>
                <a:rPr lang="zh-TW" altLang="en-US" sz="2400" dirty="0">
                  <a:latin typeface="微软雅黑" panose="020B0503020204020204" pitchFamily="34" charset="-122"/>
                  <a:ea typeface="微软雅黑" panose="020B0503020204020204" pitchFamily="34" charset="-122"/>
                </a:rPr>
                <a:t>提交</a:t>
              </a:r>
            </a:p>
          </p:txBody>
        </p:sp>
        <p:pic>
          <p:nvPicPr>
            <p:cNvPr id="9" name="圖片 8">
              <a:extLst>
                <a:ext uri="{FF2B5EF4-FFF2-40B4-BE49-F238E27FC236}">
                  <a16:creationId xmlns:a16="http://schemas.microsoft.com/office/drawing/2014/main" id="{C0A9467E-68CE-488C-99D5-BA37F2A2764E}"/>
                </a:ext>
              </a:extLst>
            </p:cNvPr>
            <p:cNvPicPr>
              <a:picLocks noChangeAspect="1"/>
            </p:cNvPicPr>
            <p:nvPr/>
          </p:nvPicPr>
          <p:blipFill>
            <a:blip r:embed="rId2"/>
            <a:stretch>
              <a:fillRect/>
            </a:stretch>
          </p:blipFill>
          <p:spPr>
            <a:xfrm>
              <a:off x="895878" y="1585230"/>
              <a:ext cx="1394194" cy="1312866"/>
            </a:xfrm>
            <a:prstGeom prst="rect">
              <a:avLst/>
            </a:prstGeom>
          </p:spPr>
        </p:pic>
        <p:sp>
          <p:nvSpPr>
            <p:cNvPr id="10" name="矩形 9">
              <a:extLst>
                <a:ext uri="{FF2B5EF4-FFF2-40B4-BE49-F238E27FC236}">
                  <a16:creationId xmlns:a16="http://schemas.microsoft.com/office/drawing/2014/main" id="{7F5DEB7B-F1DF-489B-B3DF-7E4548750D3A}"/>
                </a:ext>
              </a:extLst>
            </p:cNvPr>
            <p:cNvSpPr/>
            <p:nvPr/>
          </p:nvSpPr>
          <p:spPr>
            <a:xfrm>
              <a:off x="760044" y="2853159"/>
              <a:ext cx="1617566" cy="524436"/>
            </a:xfrm>
            <a:prstGeom prst="rect">
              <a:avLst/>
            </a:prstGeom>
            <a:ln/>
          </p:spPr>
          <p:style>
            <a:lnRef idx="1">
              <a:schemeClr val="accent2"/>
            </a:lnRef>
            <a:fillRef idx="2">
              <a:schemeClr val="accent2"/>
            </a:fillRef>
            <a:effectRef idx="1">
              <a:schemeClr val="accent2"/>
            </a:effectRef>
            <a:fontRef idx="minor">
              <a:schemeClr val="dk1"/>
            </a:fontRef>
          </p:style>
          <p:txBody>
            <a:bodyPr tIns="0" bIns="36000" rtlCol="0" anchor="ctr"/>
            <a:lstStyle/>
            <a:p>
              <a:pPr algn="ctr">
                <a:lnSpc>
                  <a:spcPct val="130000"/>
                </a:lnSpc>
              </a:pPr>
              <a:r>
                <a:rPr lang="zh-TW" altLang="en-US" kern="0" dirty="0">
                  <a:latin typeface="微软雅黑" panose="020B0503020204020204" pitchFamily="34" charset="-122"/>
                  <a:ea typeface="微软雅黑" panose="020B0503020204020204" pitchFamily="34" charset="-122"/>
                  <a:cs typeface="+mn-ea"/>
                  <a:sym typeface="+mn-lt"/>
                </a:rPr>
                <a:t>課程學習成果</a:t>
              </a:r>
            </a:p>
          </p:txBody>
        </p:sp>
        <p:sp>
          <p:nvSpPr>
            <p:cNvPr id="11" name="矩形 10">
              <a:extLst>
                <a:ext uri="{FF2B5EF4-FFF2-40B4-BE49-F238E27FC236}">
                  <a16:creationId xmlns:a16="http://schemas.microsoft.com/office/drawing/2014/main" id="{49DCFE3E-A7CB-451F-AD41-FF9394AFA5DE}"/>
                </a:ext>
              </a:extLst>
            </p:cNvPr>
            <p:cNvSpPr/>
            <p:nvPr/>
          </p:nvSpPr>
          <p:spPr>
            <a:xfrm>
              <a:off x="827961" y="5728079"/>
              <a:ext cx="1617566" cy="524436"/>
            </a:xfrm>
            <a:prstGeom prst="rect">
              <a:avLst/>
            </a:prstGeom>
            <a:ln/>
          </p:spPr>
          <p:style>
            <a:lnRef idx="1">
              <a:schemeClr val="accent2"/>
            </a:lnRef>
            <a:fillRef idx="2">
              <a:schemeClr val="accent2"/>
            </a:fillRef>
            <a:effectRef idx="1">
              <a:schemeClr val="accent2"/>
            </a:effectRef>
            <a:fontRef idx="minor">
              <a:schemeClr val="dk1"/>
            </a:fontRef>
          </p:style>
          <p:txBody>
            <a:bodyPr tIns="0" bIns="36000" rtlCol="0" anchor="ctr"/>
            <a:lstStyle/>
            <a:p>
              <a:pPr algn="ctr">
                <a:lnSpc>
                  <a:spcPct val="130000"/>
                </a:lnSpc>
              </a:pPr>
              <a:r>
                <a:rPr lang="zh-TW" altLang="en-US" kern="0" dirty="0">
                  <a:latin typeface="微软雅黑" panose="020B0503020204020204" pitchFamily="34" charset="-122"/>
                  <a:ea typeface="微软雅黑" panose="020B0503020204020204" pitchFamily="34" charset="-122"/>
                  <a:cs typeface="+mn-ea"/>
                  <a:sym typeface="+mn-lt"/>
                </a:rPr>
                <a:t>多元表現</a:t>
              </a:r>
            </a:p>
          </p:txBody>
        </p:sp>
        <p:pic>
          <p:nvPicPr>
            <p:cNvPr id="12" name="圖片 11">
              <a:extLst>
                <a:ext uri="{FF2B5EF4-FFF2-40B4-BE49-F238E27FC236}">
                  <a16:creationId xmlns:a16="http://schemas.microsoft.com/office/drawing/2014/main" id="{CE45D244-D9EA-4B00-B0BD-454580B8A807}"/>
                </a:ext>
              </a:extLst>
            </p:cNvPr>
            <p:cNvPicPr>
              <a:picLocks noChangeAspect="1"/>
            </p:cNvPicPr>
            <p:nvPr/>
          </p:nvPicPr>
          <p:blipFill>
            <a:blip r:embed="rId3"/>
            <a:stretch>
              <a:fillRect/>
            </a:stretch>
          </p:blipFill>
          <p:spPr>
            <a:xfrm>
              <a:off x="895878" y="4319822"/>
              <a:ext cx="1481731" cy="1408257"/>
            </a:xfrm>
            <a:prstGeom prst="rect">
              <a:avLst/>
            </a:prstGeom>
          </p:spPr>
        </p:pic>
        <p:sp>
          <p:nvSpPr>
            <p:cNvPr id="13" name="五邊形 12"/>
            <p:cNvSpPr/>
            <p:nvPr/>
          </p:nvSpPr>
          <p:spPr>
            <a:xfrm>
              <a:off x="2681919" y="4478700"/>
              <a:ext cx="1607543" cy="124937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TW" altLang="en-US" sz="2400" dirty="0">
                  <a:latin typeface="微软雅黑" panose="020B0503020204020204" pitchFamily="34" charset="-122"/>
                  <a:ea typeface="微软雅黑" panose="020B0503020204020204" pitchFamily="34" charset="-122"/>
                </a:rPr>
                <a:t>整理</a:t>
              </a:r>
            </a:p>
          </p:txBody>
        </p:sp>
        <p:sp>
          <p:nvSpPr>
            <p:cNvPr id="14" name="五邊形 13"/>
            <p:cNvSpPr/>
            <p:nvPr/>
          </p:nvSpPr>
          <p:spPr>
            <a:xfrm>
              <a:off x="4434069" y="4478700"/>
              <a:ext cx="1626062" cy="124937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TW" altLang="en-US" sz="2400" dirty="0">
                  <a:latin typeface="微软雅黑" panose="020B0503020204020204" pitchFamily="34" charset="-122"/>
                  <a:ea typeface="微软雅黑" panose="020B0503020204020204" pitchFamily="34" charset="-122"/>
                </a:rPr>
                <a:t>上傳</a:t>
              </a:r>
            </a:p>
          </p:txBody>
        </p:sp>
        <p:sp>
          <p:nvSpPr>
            <p:cNvPr id="15" name="五邊形 14"/>
            <p:cNvSpPr/>
            <p:nvPr/>
          </p:nvSpPr>
          <p:spPr>
            <a:xfrm>
              <a:off x="6165684" y="4478700"/>
              <a:ext cx="1741329" cy="124937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TW" altLang="en-US" sz="2400" dirty="0">
                  <a:latin typeface="微软雅黑" panose="020B0503020204020204" pitchFamily="34" charset="-122"/>
                  <a:ea typeface="微软雅黑" panose="020B0503020204020204" pitchFamily="34" charset="-122"/>
                </a:rPr>
                <a:t>勾選</a:t>
              </a:r>
            </a:p>
          </p:txBody>
        </p:sp>
        <p:sp>
          <p:nvSpPr>
            <p:cNvPr id="16" name="五邊形 15"/>
            <p:cNvSpPr/>
            <p:nvPr/>
          </p:nvSpPr>
          <p:spPr>
            <a:xfrm>
              <a:off x="7980756" y="4478699"/>
              <a:ext cx="1615187" cy="1249379"/>
            </a:xfrm>
            <a:prstGeom prst="homePlat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lnSpc>
                  <a:spcPct val="130000"/>
                </a:lnSpc>
              </a:pPr>
              <a:r>
                <a:rPr lang="zh-TW" altLang="en-US" sz="2400" dirty="0">
                  <a:latin typeface="微软雅黑" panose="020B0503020204020204" pitchFamily="34" charset="-122"/>
                  <a:ea typeface="微软雅黑" panose="020B0503020204020204" pitchFamily="34" charset="-122"/>
                </a:rPr>
                <a:t>提交</a:t>
              </a:r>
            </a:p>
          </p:txBody>
        </p:sp>
        <p:sp>
          <p:nvSpPr>
            <p:cNvPr id="17" name="右大括弧 16"/>
            <p:cNvSpPr/>
            <p:nvPr/>
          </p:nvSpPr>
          <p:spPr>
            <a:xfrm rot="5400000">
              <a:off x="4575117" y="1333597"/>
              <a:ext cx="410442" cy="419683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8" name="右大括弧 17"/>
            <p:cNvSpPr/>
            <p:nvPr/>
          </p:nvSpPr>
          <p:spPr>
            <a:xfrm rot="5400000">
              <a:off x="6806318" y="1786465"/>
              <a:ext cx="397024" cy="856271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9" name="右大括弧 18"/>
            <p:cNvSpPr/>
            <p:nvPr/>
          </p:nvSpPr>
          <p:spPr>
            <a:xfrm rot="5400000">
              <a:off x="9189574" y="1040909"/>
              <a:ext cx="397025" cy="47687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0" name="文字方塊 19"/>
            <p:cNvSpPr txBox="1"/>
            <p:nvPr/>
          </p:nvSpPr>
          <p:spPr>
            <a:xfrm>
              <a:off x="3757363" y="3565525"/>
              <a:ext cx="1467068" cy="492443"/>
            </a:xfrm>
            <a:prstGeom prst="rect">
              <a:avLst/>
            </a:prstGeom>
            <a:noFill/>
          </p:spPr>
          <p:txBody>
            <a:bodyPr wrap="none" rtlCol="0">
              <a:spAutoFit/>
            </a:bodyPr>
            <a:lstStyle/>
            <a:p>
              <a:pPr>
                <a:lnSpc>
                  <a:spcPct val="130000"/>
                </a:lnSpc>
                <a:spcBef>
                  <a:spcPts val="600"/>
                </a:spcBef>
              </a:pPr>
              <a:r>
                <a:rPr lang="zh-TW" altLang="en-US" sz="2000" kern="0" dirty="0">
                  <a:latin typeface="微软雅黑" panose="020B0503020204020204" pitchFamily="34" charset="-122"/>
                  <a:ea typeface="微软雅黑" panose="020B0503020204020204" pitchFamily="34" charset="-122"/>
                  <a:cs typeface="+mn-ea"/>
                  <a:sym typeface="+mn-lt"/>
                </a:rPr>
                <a:t>每學期完成</a:t>
              </a:r>
            </a:p>
          </p:txBody>
        </p:sp>
        <p:sp>
          <p:nvSpPr>
            <p:cNvPr id="21" name="文字方塊 20"/>
            <p:cNvSpPr txBox="1"/>
            <p:nvPr/>
          </p:nvSpPr>
          <p:spPr>
            <a:xfrm>
              <a:off x="8342288" y="3538923"/>
              <a:ext cx="1467068" cy="492443"/>
            </a:xfrm>
            <a:prstGeom prst="rect">
              <a:avLst/>
            </a:prstGeom>
            <a:noFill/>
          </p:spPr>
          <p:txBody>
            <a:bodyPr wrap="none" rtlCol="0">
              <a:spAutoFit/>
            </a:bodyPr>
            <a:lstStyle/>
            <a:p>
              <a:pPr>
                <a:lnSpc>
                  <a:spcPct val="130000"/>
                </a:lnSpc>
                <a:spcBef>
                  <a:spcPts val="600"/>
                </a:spcBef>
              </a:pPr>
              <a:r>
                <a:rPr lang="zh-TW" altLang="en-US" sz="2000" kern="0" dirty="0">
                  <a:latin typeface="微软雅黑" panose="020B0503020204020204" pitchFamily="34" charset="-122"/>
                  <a:ea typeface="微软雅黑" panose="020B0503020204020204" pitchFamily="34" charset="-122"/>
                  <a:cs typeface="+mn-ea"/>
                  <a:sym typeface="+mn-lt"/>
                </a:rPr>
                <a:t>每學年完成</a:t>
              </a:r>
            </a:p>
          </p:txBody>
        </p:sp>
        <p:sp>
          <p:nvSpPr>
            <p:cNvPr id="22" name="文字方塊 21"/>
            <p:cNvSpPr txBox="1"/>
            <p:nvPr/>
          </p:nvSpPr>
          <p:spPr>
            <a:xfrm>
              <a:off x="6271296" y="6283377"/>
              <a:ext cx="1467068" cy="492443"/>
            </a:xfrm>
            <a:prstGeom prst="rect">
              <a:avLst/>
            </a:prstGeom>
            <a:noFill/>
          </p:spPr>
          <p:txBody>
            <a:bodyPr wrap="none" rtlCol="0">
              <a:spAutoFit/>
            </a:bodyPr>
            <a:lstStyle/>
            <a:p>
              <a:pPr>
                <a:lnSpc>
                  <a:spcPct val="130000"/>
                </a:lnSpc>
                <a:spcBef>
                  <a:spcPts val="600"/>
                </a:spcBef>
              </a:pPr>
              <a:r>
                <a:rPr lang="zh-TW" altLang="en-US" sz="2000" kern="0" dirty="0">
                  <a:latin typeface="微软雅黑" panose="020B0503020204020204" pitchFamily="34" charset="-122"/>
                  <a:ea typeface="微软雅黑" panose="020B0503020204020204" pitchFamily="34" charset="-122"/>
                  <a:cs typeface="+mn-ea"/>
                  <a:sym typeface="+mn-lt"/>
                </a:rPr>
                <a:t>每學年完成</a:t>
              </a:r>
            </a:p>
          </p:txBody>
        </p:sp>
        <p:sp>
          <p:nvSpPr>
            <p:cNvPr id="23" name="五邊形 22"/>
            <p:cNvSpPr/>
            <p:nvPr/>
          </p:nvSpPr>
          <p:spPr>
            <a:xfrm>
              <a:off x="6305907" y="997285"/>
              <a:ext cx="461955" cy="32908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
          <p:nvSpPr>
            <p:cNvPr id="24" name="文字方塊 23"/>
            <p:cNvSpPr txBox="1"/>
            <p:nvPr/>
          </p:nvSpPr>
          <p:spPr>
            <a:xfrm>
              <a:off x="6767862" y="924620"/>
              <a:ext cx="1107996" cy="452432"/>
            </a:xfrm>
            <a:prstGeom prst="rect">
              <a:avLst/>
            </a:prstGeom>
            <a:noFill/>
          </p:spPr>
          <p:txBody>
            <a:bodyPr wrap="none" rtlCol="0">
              <a:spAutoFit/>
            </a:bodyPr>
            <a:lstStyle/>
            <a:p>
              <a:pPr>
                <a:lnSpc>
                  <a:spcPct val="130000"/>
                </a:lnSpc>
                <a:spcBef>
                  <a:spcPts val="600"/>
                </a:spcBef>
              </a:pPr>
              <a:r>
                <a:rPr lang="zh-TW" altLang="en-US" kern="0" dirty="0">
                  <a:latin typeface="微软雅黑" panose="020B0503020204020204" pitchFamily="34" charset="-122"/>
                  <a:ea typeface="微软雅黑" panose="020B0503020204020204" pitchFamily="34" charset="-122"/>
                  <a:cs typeface="+mn-ea"/>
                  <a:sym typeface="+mn-lt"/>
                </a:rPr>
                <a:t>學生負責</a:t>
              </a:r>
            </a:p>
          </p:txBody>
        </p:sp>
        <p:sp>
          <p:nvSpPr>
            <p:cNvPr id="25" name="五邊形 24"/>
            <p:cNvSpPr/>
            <p:nvPr/>
          </p:nvSpPr>
          <p:spPr>
            <a:xfrm>
              <a:off x="8142813" y="970436"/>
              <a:ext cx="461955" cy="329081"/>
            </a:xfrm>
            <a:prstGeom prst="homePlat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
          <p:nvSpPr>
            <p:cNvPr id="26" name="文字方塊 25"/>
            <p:cNvSpPr txBox="1"/>
            <p:nvPr/>
          </p:nvSpPr>
          <p:spPr>
            <a:xfrm>
              <a:off x="8604768" y="897771"/>
              <a:ext cx="1107996" cy="417358"/>
            </a:xfrm>
            <a:prstGeom prst="rect">
              <a:avLst/>
            </a:prstGeom>
            <a:noFill/>
          </p:spPr>
          <p:txBody>
            <a:bodyPr wrap="none" rtlCol="0">
              <a:spAutoFit/>
            </a:bodyPr>
            <a:lstStyle/>
            <a:p>
              <a:pPr>
                <a:lnSpc>
                  <a:spcPct val="130000"/>
                </a:lnSpc>
                <a:spcBef>
                  <a:spcPts val="600"/>
                </a:spcBef>
              </a:pPr>
              <a:r>
                <a:rPr lang="zh-TW" altLang="en-US" kern="0" dirty="0">
                  <a:latin typeface="微软雅黑" panose="020B0503020204020204" pitchFamily="34" charset="-122"/>
                  <a:ea typeface="微软雅黑" panose="020B0503020204020204" pitchFamily="34" charset="-122"/>
                  <a:cs typeface="+mn-ea"/>
                  <a:sym typeface="+mn-lt"/>
                </a:rPr>
                <a:t>教師負責</a:t>
              </a:r>
            </a:p>
          </p:txBody>
        </p:sp>
        <p:sp>
          <p:nvSpPr>
            <p:cNvPr id="27" name="五邊形 26"/>
            <p:cNvSpPr/>
            <p:nvPr/>
          </p:nvSpPr>
          <p:spPr>
            <a:xfrm>
              <a:off x="9871168" y="957036"/>
              <a:ext cx="461955" cy="329081"/>
            </a:xfrm>
            <a:prstGeom prst="homePlat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
          <p:nvSpPr>
            <p:cNvPr id="28" name="文字方塊 27"/>
            <p:cNvSpPr txBox="1"/>
            <p:nvPr/>
          </p:nvSpPr>
          <p:spPr>
            <a:xfrm>
              <a:off x="10325616" y="895591"/>
              <a:ext cx="1107996" cy="417358"/>
            </a:xfrm>
            <a:prstGeom prst="rect">
              <a:avLst/>
            </a:prstGeom>
            <a:noFill/>
          </p:spPr>
          <p:txBody>
            <a:bodyPr wrap="none" rtlCol="0">
              <a:spAutoFit/>
            </a:bodyPr>
            <a:lstStyle/>
            <a:p>
              <a:pPr>
                <a:lnSpc>
                  <a:spcPct val="130000"/>
                </a:lnSpc>
                <a:spcBef>
                  <a:spcPts val="600"/>
                </a:spcBef>
              </a:pPr>
              <a:r>
                <a:rPr lang="zh-TW" altLang="en-US" kern="0" dirty="0">
                  <a:latin typeface="微软雅黑" panose="020B0503020204020204" pitchFamily="34" charset="-122"/>
                  <a:ea typeface="微软雅黑" panose="020B0503020204020204" pitchFamily="34" charset="-122"/>
                  <a:cs typeface="+mn-ea"/>
                  <a:sym typeface="+mn-lt"/>
                </a:rPr>
                <a:t>行政負責</a:t>
              </a:r>
            </a:p>
          </p:txBody>
        </p:sp>
      </p:grpSp>
      <p:sp>
        <p:nvSpPr>
          <p:cNvPr id="29" name="五邊形 3">
            <a:extLst>
              <a:ext uri="{FF2B5EF4-FFF2-40B4-BE49-F238E27FC236}">
                <a16:creationId xmlns:a16="http://schemas.microsoft.com/office/drawing/2014/main" id="{D8382D36-1289-4C17-B3A1-AD572806017E}"/>
              </a:ext>
            </a:extLst>
          </p:cNvPr>
          <p:cNvSpPr/>
          <p:nvPr/>
        </p:nvSpPr>
        <p:spPr>
          <a:xfrm>
            <a:off x="9784366" y="1786589"/>
            <a:ext cx="1741329" cy="124937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TW" altLang="en-US" sz="2400" dirty="0">
                <a:latin typeface="微软雅黑" panose="020B0503020204020204" pitchFamily="34" charset="-122"/>
                <a:ea typeface="微软雅黑" panose="020B0503020204020204" pitchFamily="34" charset="-122"/>
              </a:rPr>
              <a:t>收訖明細確認</a:t>
            </a:r>
          </a:p>
        </p:txBody>
      </p:sp>
      <p:sp>
        <p:nvSpPr>
          <p:cNvPr id="31" name="五邊形 3">
            <a:extLst>
              <a:ext uri="{FF2B5EF4-FFF2-40B4-BE49-F238E27FC236}">
                <a16:creationId xmlns:a16="http://schemas.microsoft.com/office/drawing/2014/main" id="{D0495906-7C02-493A-AA13-27C4F09812BF}"/>
              </a:ext>
            </a:extLst>
          </p:cNvPr>
          <p:cNvSpPr/>
          <p:nvPr/>
        </p:nvSpPr>
        <p:spPr>
          <a:xfrm>
            <a:off x="9260599" y="4411478"/>
            <a:ext cx="1741329" cy="124937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TW" altLang="en-US" sz="2400" dirty="0">
                <a:latin typeface="微软雅黑" panose="020B0503020204020204" pitchFamily="34" charset="-122"/>
                <a:ea typeface="微软雅黑" panose="020B0503020204020204" pitchFamily="34" charset="-122"/>
              </a:rPr>
              <a:t>收訖明細確認</a:t>
            </a:r>
          </a:p>
        </p:txBody>
      </p:sp>
    </p:spTree>
    <p:extLst>
      <p:ext uri="{BB962C8B-B14F-4D97-AF65-F5344CB8AC3E}">
        <p14:creationId xmlns:p14="http://schemas.microsoft.com/office/powerpoint/2010/main" val="257775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5"/>
          </p:nvPr>
        </p:nvSpPr>
        <p:spPr>
          <a:xfrm>
            <a:off x="695402" y="181839"/>
            <a:ext cx="7928834" cy="584775"/>
          </a:xfrm>
        </p:spPr>
        <p:txBody>
          <a:bodyPr/>
          <a:lstStyle/>
          <a:p>
            <a:r>
              <a:rPr lang="zh-TW" altLang="en-US" b="1" dirty="0"/>
              <a:t>課程學習成果</a:t>
            </a:r>
            <a:r>
              <a:rPr lang="zh-TW" altLang="en-US" b="1" dirty="0">
                <a:solidFill>
                  <a:schemeClr val="accent4"/>
                </a:solidFill>
              </a:rPr>
              <a:t>教師認證注意事項</a:t>
            </a:r>
          </a:p>
        </p:txBody>
      </p:sp>
      <p:grpSp>
        <p:nvGrpSpPr>
          <p:cNvPr id="4" name="群組 3"/>
          <p:cNvGrpSpPr/>
          <p:nvPr/>
        </p:nvGrpSpPr>
        <p:grpSpPr>
          <a:xfrm>
            <a:off x="448814" y="4663545"/>
            <a:ext cx="3860543" cy="1183783"/>
            <a:chOff x="202589" y="2189565"/>
            <a:chExt cx="3718941" cy="1183783"/>
          </a:xfrm>
        </p:grpSpPr>
        <p:sp>
          <p:nvSpPr>
            <p:cNvPr id="5" name="向左箭號 4"/>
            <p:cNvSpPr/>
            <p:nvPr/>
          </p:nvSpPr>
          <p:spPr>
            <a:xfrm flipH="1">
              <a:off x="2663861" y="2189565"/>
              <a:ext cx="1257669" cy="1183783"/>
            </a:xfrm>
            <a:prstGeom prst="lef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solidFill>
                  <a:schemeClr val="bg1"/>
                </a:solidFill>
                <a:latin typeface="微软雅黑" panose="020B0503020204020204" pitchFamily="34" charset="-122"/>
                <a:ea typeface="微软雅黑" panose="020B0503020204020204" pitchFamily="34" charset="-122"/>
              </a:endParaRPr>
            </a:p>
          </p:txBody>
        </p:sp>
        <p:sp>
          <p:nvSpPr>
            <p:cNvPr id="6" name="文字方塊 5"/>
            <p:cNvSpPr txBox="1"/>
            <p:nvPr/>
          </p:nvSpPr>
          <p:spPr>
            <a:xfrm flipH="1">
              <a:off x="202589" y="2532953"/>
              <a:ext cx="2360779" cy="525657"/>
            </a:xfrm>
            <a:prstGeom prst="rect">
              <a:avLst/>
            </a:prstGeom>
            <a:ln>
              <a:solidFill>
                <a:schemeClr val="accent4"/>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30000"/>
                </a:lnSpc>
                <a:spcBef>
                  <a:spcPts val="600"/>
                </a:spcBef>
              </a:pPr>
              <a:r>
                <a:rPr lang="zh-TW" altLang="en-US" sz="2000" dirty="0">
                  <a:latin typeface="微软雅黑" panose="020B0503020204020204" pitchFamily="34" charset="-122"/>
                  <a:ea typeface="微软雅黑" panose="020B0503020204020204" pitchFamily="34" charset="-122"/>
                  <a:sym typeface="+mn-lt"/>
                </a:rPr>
                <a:t>  </a:t>
              </a:r>
              <a:r>
                <a:rPr lang="zh-TW" altLang="en-US" sz="2400" dirty="0">
                  <a:latin typeface="微软雅黑" panose="020B0503020204020204" pitchFamily="34" charset="-122"/>
                  <a:ea typeface="微软雅黑" panose="020B0503020204020204" pitchFamily="34" charset="-122"/>
                  <a:sym typeface="+mn-lt"/>
                </a:rPr>
                <a:t>任課教師認證</a:t>
              </a:r>
              <a:endParaRPr lang="en-US" altLang="zh-TW" sz="2400" dirty="0">
                <a:solidFill>
                  <a:schemeClr val="accent4"/>
                </a:solidFill>
                <a:latin typeface="微软雅黑" panose="020B0503020204020204" pitchFamily="34" charset="-122"/>
                <a:ea typeface="微软雅黑" panose="020B0503020204020204" pitchFamily="34" charset="-122"/>
                <a:sym typeface="+mn-lt"/>
              </a:endParaRPr>
            </a:p>
          </p:txBody>
        </p:sp>
      </p:grpSp>
      <p:grpSp>
        <p:nvGrpSpPr>
          <p:cNvPr id="9" name="群組 8">
            <a:extLst>
              <a:ext uri="{FF2B5EF4-FFF2-40B4-BE49-F238E27FC236}">
                <a16:creationId xmlns:a16="http://schemas.microsoft.com/office/drawing/2014/main" id="{D80347B5-6DE7-4447-95E4-589FB21787ED}"/>
              </a:ext>
            </a:extLst>
          </p:cNvPr>
          <p:cNvGrpSpPr/>
          <p:nvPr/>
        </p:nvGrpSpPr>
        <p:grpSpPr>
          <a:xfrm>
            <a:off x="4839625" y="923679"/>
            <a:ext cx="6596748" cy="823137"/>
            <a:chOff x="4124214" y="295429"/>
            <a:chExt cx="6596748" cy="823137"/>
          </a:xfrm>
          <a:scene3d>
            <a:camera prst="orthographicFront"/>
            <a:lightRig rig="threePt" dir="t">
              <a:rot lat="0" lon="0" rev="7500000"/>
            </a:lightRig>
          </a:scene3d>
        </p:grpSpPr>
        <p:sp>
          <p:nvSpPr>
            <p:cNvPr id="10" name="矩形: 圓角 9">
              <a:extLst>
                <a:ext uri="{FF2B5EF4-FFF2-40B4-BE49-F238E27FC236}">
                  <a16:creationId xmlns:a16="http://schemas.microsoft.com/office/drawing/2014/main" id="{879048F7-4EF7-4D93-97FD-2B2447367D6B}"/>
                </a:ext>
              </a:extLst>
            </p:cNvPr>
            <p:cNvSpPr/>
            <p:nvPr/>
          </p:nvSpPr>
          <p:spPr>
            <a:xfrm>
              <a:off x="4124214" y="295429"/>
              <a:ext cx="6596748" cy="823137"/>
            </a:xfrm>
            <a:prstGeom prst="roundRect">
              <a:avLst/>
            </a:prstGeom>
            <a:solidFill>
              <a:schemeClr val="accent3">
                <a:lumMod val="20000"/>
                <a:lumOff val="80000"/>
                <a:alpha val="90000"/>
              </a:schemeClr>
            </a:solidFill>
            <a:sp3d z="152400" extrusionH="63500" prstMaterial="dkEdge">
              <a:bevelT w="135400" h="16350" prst="relaxedInset"/>
              <a:contourClr>
                <a:schemeClr val="bg1"/>
              </a:contourClr>
            </a:sp3d>
          </p:spPr>
          <p:style>
            <a:lnRef idx="1">
              <a:schemeClr val="accent2">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1" name="矩形: 圓角 4">
              <a:extLst>
                <a:ext uri="{FF2B5EF4-FFF2-40B4-BE49-F238E27FC236}">
                  <a16:creationId xmlns:a16="http://schemas.microsoft.com/office/drawing/2014/main" id="{8C3A090E-7CEA-46E7-AF8A-9C85732F0F96}"/>
                </a:ext>
              </a:extLst>
            </p:cNvPr>
            <p:cNvSpPr txBox="1"/>
            <p:nvPr/>
          </p:nvSpPr>
          <p:spPr>
            <a:xfrm>
              <a:off x="4164396" y="335611"/>
              <a:ext cx="6516384" cy="742773"/>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marL="0" lvl="0" indent="0" defTabSz="142240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協助規劃期初課程內容及目標說明</a:t>
              </a:r>
            </a:p>
          </p:txBody>
        </p:sp>
      </p:grpSp>
      <p:grpSp>
        <p:nvGrpSpPr>
          <p:cNvPr id="12" name="群組 11">
            <a:extLst>
              <a:ext uri="{FF2B5EF4-FFF2-40B4-BE49-F238E27FC236}">
                <a16:creationId xmlns:a16="http://schemas.microsoft.com/office/drawing/2014/main" id="{19D2B0C2-88C9-4032-9BBD-10C2877713DF}"/>
              </a:ext>
            </a:extLst>
          </p:cNvPr>
          <p:cNvGrpSpPr/>
          <p:nvPr/>
        </p:nvGrpSpPr>
        <p:grpSpPr>
          <a:xfrm>
            <a:off x="4839625" y="4829546"/>
            <a:ext cx="6596748" cy="823137"/>
            <a:chOff x="4117140" y="1245593"/>
            <a:chExt cx="6596748" cy="823137"/>
          </a:xfrm>
          <a:scene3d>
            <a:camera prst="orthographicFront"/>
            <a:lightRig rig="threePt" dir="t">
              <a:rot lat="0" lon="0" rev="7500000"/>
            </a:lightRig>
          </a:scene3d>
        </p:grpSpPr>
        <p:sp>
          <p:nvSpPr>
            <p:cNvPr id="13" name="矩形: 圓角 12">
              <a:extLst>
                <a:ext uri="{FF2B5EF4-FFF2-40B4-BE49-F238E27FC236}">
                  <a16:creationId xmlns:a16="http://schemas.microsoft.com/office/drawing/2014/main" id="{4FC56763-3DFB-4FC4-9A92-69AA218A51E1}"/>
                </a:ext>
              </a:extLst>
            </p:cNvPr>
            <p:cNvSpPr/>
            <p:nvPr/>
          </p:nvSpPr>
          <p:spPr>
            <a:xfrm>
              <a:off x="4117140" y="1245593"/>
              <a:ext cx="6596748" cy="823137"/>
            </a:xfrm>
            <a:prstGeom prst="roundRect">
              <a:avLst/>
            </a:prstGeom>
            <a:solidFill>
              <a:schemeClr val="accent4">
                <a:lumMod val="20000"/>
                <a:lumOff val="80000"/>
                <a:alpha val="90000"/>
              </a:schemeClr>
            </a:solidFill>
            <a:sp3d z="152400" extrusionH="63500" prstMaterial="dkEdge">
              <a:bevelT w="135400" h="16350" prst="relaxedInset"/>
              <a:contourClr>
                <a:schemeClr val="bg1"/>
              </a:contourClr>
            </a:sp3d>
          </p:spPr>
          <p:style>
            <a:lnRef idx="1">
              <a:schemeClr val="accent2">
                <a:hueOff val="1560506"/>
                <a:satOff val="-1946"/>
                <a:lumOff val="458"/>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4" name="矩形: 圓角 4">
              <a:extLst>
                <a:ext uri="{FF2B5EF4-FFF2-40B4-BE49-F238E27FC236}">
                  <a16:creationId xmlns:a16="http://schemas.microsoft.com/office/drawing/2014/main" id="{3CFB5E49-3692-4C58-A5BA-C9B21B0FAD1F}"/>
                </a:ext>
              </a:extLst>
            </p:cNvPr>
            <p:cNvSpPr txBox="1"/>
            <p:nvPr/>
          </p:nvSpPr>
          <p:spPr>
            <a:xfrm>
              <a:off x="4157322" y="1285775"/>
              <a:ext cx="6516384" cy="742773"/>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a:lnSpc>
                  <a:spcPct val="130000"/>
                </a:lnSpc>
                <a:spcBef>
                  <a:spcPts val="600"/>
                </a:spcBef>
              </a:pPr>
              <a:r>
                <a:rPr lang="zh-TW" altLang="en-US" b="1" dirty="0">
                  <a:latin typeface="微軟正黑體" panose="020B0604030504040204" pitchFamily="34" charset="-120"/>
                  <a:ea typeface="微軟正黑體" panose="020B0604030504040204" pitchFamily="34" charset="-120"/>
                </a:rPr>
                <a:t>課程學習成果不得限定特定作業或單元</a:t>
              </a:r>
              <a:endParaRPr lang="en-US" altLang="zh-TW" b="1" dirty="0">
                <a:latin typeface="微軟正黑體" panose="020B0604030504040204" pitchFamily="34" charset="-120"/>
                <a:ea typeface="微軟正黑體" panose="020B0604030504040204" pitchFamily="34" charset="-120"/>
                <a:sym typeface="+mn-lt"/>
              </a:endParaRPr>
            </a:p>
          </p:txBody>
        </p:sp>
      </p:grpSp>
      <p:grpSp>
        <p:nvGrpSpPr>
          <p:cNvPr id="15" name="群組 14">
            <a:extLst>
              <a:ext uri="{FF2B5EF4-FFF2-40B4-BE49-F238E27FC236}">
                <a16:creationId xmlns:a16="http://schemas.microsoft.com/office/drawing/2014/main" id="{5CA93540-A590-4D16-A20E-0F8CB3259FF0}"/>
              </a:ext>
            </a:extLst>
          </p:cNvPr>
          <p:cNvGrpSpPr/>
          <p:nvPr/>
        </p:nvGrpSpPr>
        <p:grpSpPr>
          <a:xfrm>
            <a:off x="4839625" y="2732354"/>
            <a:ext cx="6596748" cy="823137"/>
            <a:chOff x="4117140" y="2171622"/>
            <a:chExt cx="6596748" cy="823137"/>
          </a:xfrm>
          <a:scene3d>
            <a:camera prst="orthographicFront"/>
            <a:lightRig rig="threePt" dir="t">
              <a:rot lat="0" lon="0" rev="7500000"/>
            </a:lightRig>
          </a:scene3d>
        </p:grpSpPr>
        <p:sp>
          <p:nvSpPr>
            <p:cNvPr id="16" name="矩形: 圓角 15">
              <a:extLst>
                <a:ext uri="{FF2B5EF4-FFF2-40B4-BE49-F238E27FC236}">
                  <a16:creationId xmlns:a16="http://schemas.microsoft.com/office/drawing/2014/main" id="{FFC7BF6B-9F5E-483E-A959-41AC4881B4C4}"/>
                </a:ext>
              </a:extLst>
            </p:cNvPr>
            <p:cNvSpPr/>
            <p:nvPr/>
          </p:nvSpPr>
          <p:spPr>
            <a:xfrm>
              <a:off x="4117140" y="2171622"/>
              <a:ext cx="6596748" cy="823137"/>
            </a:xfrm>
            <a:prstGeom prst="roundRect">
              <a:avLst/>
            </a:prstGeom>
            <a:solidFill>
              <a:schemeClr val="accent2">
                <a:lumMod val="20000"/>
                <a:lumOff val="80000"/>
                <a:alpha val="90000"/>
              </a:schemeClr>
            </a:solidFill>
            <a:sp3d z="152400" extrusionH="63500" prstMaterial="dkEdge">
              <a:bevelT w="135400" h="16350" prst="relaxedInset"/>
              <a:contourClr>
                <a:schemeClr val="bg1"/>
              </a:contourClr>
            </a:sp3d>
          </p:spPr>
          <p:style>
            <a:lnRef idx="1">
              <a:schemeClr val="accent2">
                <a:hueOff val="3121013"/>
                <a:satOff val="-3893"/>
                <a:lumOff val="915"/>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7" name="矩形: 圓角 4">
              <a:extLst>
                <a:ext uri="{FF2B5EF4-FFF2-40B4-BE49-F238E27FC236}">
                  <a16:creationId xmlns:a16="http://schemas.microsoft.com/office/drawing/2014/main" id="{15672853-F15D-4643-8CC0-6E4FE62498C1}"/>
                </a:ext>
              </a:extLst>
            </p:cNvPr>
            <p:cNvSpPr txBox="1"/>
            <p:nvPr/>
          </p:nvSpPr>
          <p:spPr>
            <a:xfrm>
              <a:off x="4157322" y="2211804"/>
              <a:ext cx="6516384" cy="742773"/>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marL="0" lvl="0" indent="0" defTabSz="142240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各科協調辦理課程學習成果製作指導</a:t>
              </a:r>
            </a:p>
          </p:txBody>
        </p:sp>
      </p:grpSp>
      <p:grpSp>
        <p:nvGrpSpPr>
          <p:cNvPr id="19" name="群組 18">
            <a:extLst>
              <a:ext uri="{FF2B5EF4-FFF2-40B4-BE49-F238E27FC236}">
                <a16:creationId xmlns:a16="http://schemas.microsoft.com/office/drawing/2014/main" id="{D32719CC-9A4C-4CF6-B7A2-75B860CC0033}"/>
              </a:ext>
            </a:extLst>
          </p:cNvPr>
          <p:cNvGrpSpPr/>
          <p:nvPr/>
        </p:nvGrpSpPr>
        <p:grpSpPr>
          <a:xfrm>
            <a:off x="448814" y="1664746"/>
            <a:ext cx="3879905" cy="1183783"/>
            <a:chOff x="183938" y="2189565"/>
            <a:chExt cx="3737592" cy="1183783"/>
          </a:xfrm>
        </p:grpSpPr>
        <p:sp>
          <p:nvSpPr>
            <p:cNvPr id="20" name="向左箭號 4">
              <a:extLst>
                <a:ext uri="{FF2B5EF4-FFF2-40B4-BE49-F238E27FC236}">
                  <a16:creationId xmlns:a16="http://schemas.microsoft.com/office/drawing/2014/main" id="{6AFFCAF9-932D-49F6-A9C7-BD4B70A35418}"/>
                </a:ext>
              </a:extLst>
            </p:cNvPr>
            <p:cNvSpPr/>
            <p:nvPr/>
          </p:nvSpPr>
          <p:spPr>
            <a:xfrm flipH="1">
              <a:off x="2663861" y="2189565"/>
              <a:ext cx="1257669" cy="1183783"/>
            </a:xfrm>
            <a:prstGeom prst="lef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solidFill>
                  <a:schemeClr val="bg1"/>
                </a:solidFill>
                <a:latin typeface="微软雅黑" panose="020B0503020204020204" pitchFamily="34" charset="-122"/>
                <a:ea typeface="微软雅黑" panose="020B0503020204020204" pitchFamily="34" charset="-122"/>
              </a:endParaRPr>
            </a:p>
          </p:txBody>
        </p:sp>
        <p:sp>
          <p:nvSpPr>
            <p:cNvPr id="21" name="文字方塊 20">
              <a:extLst>
                <a:ext uri="{FF2B5EF4-FFF2-40B4-BE49-F238E27FC236}">
                  <a16:creationId xmlns:a16="http://schemas.microsoft.com/office/drawing/2014/main" id="{75D1213F-2998-4DB3-A890-472B9DEDEF37}"/>
                </a:ext>
              </a:extLst>
            </p:cNvPr>
            <p:cNvSpPr txBox="1"/>
            <p:nvPr/>
          </p:nvSpPr>
          <p:spPr>
            <a:xfrm flipH="1">
              <a:off x="183938" y="2518884"/>
              <a:ext cx="2360779" cy="525144"/>
            </a:xfrm>
            <a:prstGeom prst="rect">
              <a:avLst/>
            </a:prstGeom>
            <a:ln>
              <a:solidFill>
                <a:schemeClr val="accent4"/>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30000"/>
                </a:lnSpc>
                <a:spcBef>
                  <a:spcPts val="600"/>
                </a:spcBef>
              </a:pPr>
              <a:r>
                <a:rPr lang="zh-TW" altLang="en-US" sz="2400" dirty="0">
                  <a:latin typeface="微软雅黑" panose="020B0503020204020204" pitchFamily="34" charset="-122"/>
                  <a:ea typeface="微软雅黑" panose="020B0503020204020204" pitchFamily="34" charset="-122"/>
                  <a:sym typeface="+mn-lt"/>
                </a:rPr>
                <a:t> 任課教師授課前</a:t>
              </a:r>
              <a:endParaRPr lang="en-US" altLang="zh-TW" sz="2000" b="1" dirty="0">
                <a:latin typeface="微軟正黑體" panose="020B0604030504040204" pitchFamily="34" charset="-120"/>
                <a:ea typeface="微軟正黑體" panose="020B0604030504040204" pitchFamily="34" charset="-120"/>
                <a:sym typeface="+mn-lt"/>
              </a:endParaRPr>
            </a:p>
          </p:txBody>
        </p:sp>
      </p:grpSp>
      <p:grpSp>
        <p:nvGrpSpPr>
          <p:cNvPr id="25" name="群組 24">
            <a:extLst>
              <a:ext uri="{FF2B5EF4-FFF2-40B4-BE49-F238E27FC236}">
                <a16:creationId xmlns:a16="http://schemas.microsoft.com/office/drawing/2014/main" id="{0AB253BD-8761-4726-9E52-F104EEFE61F8}"/>
              </a:ext>
            </a:extLst>
          </p:cNvPr>
          <p:cNvGrpSpPr/>
          <p:nvPr/>
        </p:nvGrpSpPr>
        <p:grpSpPr>
          <a:xfrm>
            <a:off x="4839625" y="5757803"/>
            <a:ext cx="6596748" cy="823137"/>
            <a:chOff x="4117140" y="2171622"/>
            <a:chExt cx="6596748" cy="823137"/>
          </a:xfrm>
          <a:scene3d>
            <a:camera prst="orthographicFront"/>
            <a:lightRig rig="threePt" dir="t">
              <a:rot lat="0" lon="0" rev="7500000"/>
            </a:lightRig>
          </a:scene3d>
        </p:grpSpPr>
        <p:sp>
          <p:nvSpPr>
            <p:cNvPr id="26" name="矩形: 圓角 25">
              <a:extLst>
                <a:ext uri="{FF2B5EF4-FFF2-40B4-BE49-F238E27FC236}">
                  <a16:creationId xmlns:a16="http://schemas.microsoft.com/office/drawing/2014/main" id="{481ABF02-81A4-4289-BF88-041F3D7521F5}"/>
                </a:ext>
              </a:extLst>
            </p:cNvPr>
            <p:cNvSpPr/>
            <p:nvPr/>
          </p:nvSpPr>
          <p:spPr>
            <a:xfrm>
              <a:off x="4117140" y="2171622"/>
              <a:ext cx="6596748" cy="823137"/>
            </a:xfrm>
            <a:prstGeom prst="roundRect">
              <a:avLst/>
            </a:prstGeom>
            <a:solidFill>
              <a:schemeClr val="accent2">
                <a:lumMod val="20000"/>
                <a:lumOff val="80000"/>
                <a:alpha val="90000"/>
              </a:schemeClr>
            </a:solidFill>
            <a:sp3d z="152400" extrusionH="63500" prstMaterial="dkEdge">
              <a:bevelT w="135400" h="16350" prst="relaxedInset"/>
              <a:contourClr>
                <a:schemeClr val="bg1"/>
              </a:contourClr>
            </a:sp3d>
          </p:spPr>
          <p:style>
            <a:lnRef idx="1">
              <a:schemeClr val="accent2">
                <a:hueOff val="3121013"/>
                <a:satOff val="-3893"/>
                <a:lumOff val="915"/>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7" name="矩形: 圓角 4">
              <a:extLst>
                <a:ext uri="{FF2B5EF4-FFF2-40B4-BE49-F238E27FC236}">
                  <a16:creationId xmlns:a16="http://schemas.microsoft.com/office/drawing/2014/main" id="{BC5394E1-BB72-4585-A96C-F9F591A05627}"/>
                </a:ext>
              </a:extLst>
            </p:cNvPr>
            <p:cNvSpPr txBox="1"/>
            <p:nvPr/>
          </p:nvSpPr>
          <p:spPr>
            <a:xfrm>
              <a:off x="4157322" y="2211804"/>
              <a:ext cx="6516384" cy="742773"/>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a:lnSpc>
                  <a:spcPct val="150000"/>
                </a:lnSpc>
                <a:spcBef>
                  <a:spcPts val="1200"/>
                </a:spcBef>
              </a:pPr>
              <a:r>
                <a:rPr lang="zh-TW" altLang="en-US" sz="2000" b="1" dirty="0">
                  <a:latin typeface="微軟正黑體" panose="020B0604030504040204" pitchFamily="34" charset="-120"/>
                  <a:ea typeface="微軟正黑體" panose="020B0604030504040204" pitchFamily="34" charset="-120"/>
                </a:rPr>
                <a:t>不得以成績及格、不得以課程學習成果品質，做為認證通過條件</a:t>
              </a:r>
              <a:endParaRPr lang="en-US" altLang="zh-TW" sz="2000" b="1" dirty="0">
                <a:latin typeface="微軟正黑體" panose="020B0604030504040204" pitchFamily="34" charset="-120"/>
                <a:ea typeface="微軟正黑體" panose="020B0604030504040204" pitchFamily="34" charset="-120"/>
              </a:endParaRPr>
            </a:p>
          </p:txBody>
        </p:sp>
      </p:grpSp>
      <p:grpSp>
        <p:nvGrpSpPr>
          <p:cNvPr id="28" name="群組 27">
            <a:extLst>
              <a:ext uri="{FF2B5EF4-FFF2-40B4-BE49-F238E27FC236}">
                <a16:creationId xmlns:a16="http://schemas.microsoft.com/office/drawing/2014/main" id="{ABA785F5-475E-45BA-A493-64E14A2E6590}"/>
              </a:ext>
            </a:extLst>
          </p:cNvPr>
          <p:cNvGrpSpPr/>
          <p:nvPr/>
        </p:nvGrpSpPr>
        <p:grpSpPr>
          <a:xfrm>
            <a:off x="4839625" y="1821333"/>
            <a:ext cx="6596748" cy="823137"/>
            <a:chOff x="4117140" y="1245593"/>
            <a:chExt cx="6596748" cy="823137"/>
          </a:xfrm>
          <a:scene3d>
            <a:camera prst="orthographicFront"/>
            <a:lightRig rig="threePt" dir="t">
              <a:rot lat="0" lon="0" rev="7500000"/>
            </a:lightRig>
          </a:scene3d>
        </p:grpSpPr>
        <p:sp>
          <p:nvSpPr>
            <p:cNvPr id="29" name="矩形: 圓角 28">
              <a:extLst>
                <a:ext uri="{FF2B5EF4-FFF2-40B4-BE49-F238E27FC236}">
                  <a16:creationId xmlns:a16="http://schemas.microsoft.com/office/drawing/2014/main" id="{A5442FA9-B821-4999-A1B7-63CC2BBB1B68}"/>
                </a:ext>
              </a:extLst>
            </p:cNvPr>
            <p:cNvSpPr/>
            <p:nvPr/>
          </p:nvSpPr>
          <p:spPr>
            <a:xfrm>
              <a:off x="4117140" y="1245593"/>
              <a:ext cx="6596748" cy="823137"/>
            </a:xfrm>
            <a:prstGeom prst="roundRect">
              <a:avLst/>
            </a:prstGeom>
            <a:solidFill>
              <a:schemeClr val="accent4">
                <a:lumMod val="20000"/>
                <a:lumOff val="80000"/>
                <a:alpha val="90000"/>
              </a:schemeClr>
            </a:solidFill>
            <a:sp3d z="152400" extrusionH="63500" prstMaterial="dkEdge">
              <a:bevelT w="135400" h="16350" prst="relaxedInset"/>
              <a:contourClr>
                <a:schemeClr val="bg1"/>
              </a:contourClr>
            </a:sp3d>
          </p:spPr>
          <p:style>
            <a:lnRef idx="1">
              <a:schemeClr val="accent2">
                <a:hueOff val="1560506"/>
                <a:satOff val="-1946"/>
                <a:lumOff val="458"/>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30" name="矩形: 圓角 4">
              <a:extLst>
                <a:ext uri="{FF2B5EF4-FFF2-40B4-BE49-F238E27FC236}">
                  <a16:creationId xmlns:a16="http://schemas.microsoft.com/office/drawing/2014/main" id="{03359360-2010-4F81-93F4-84B1AF136DDF}"/>
                </a:ext>
              </a:extLst>
            </p:cNvPr>
            <p:cNvSpPr txBox="1"/>
            <p:nvPr/>
          </p:nvSpPr>
          <p:spPr>
            <a:xfrm>
              <a:off x="4157322" y="1285775"/>
              <a:ext cx="6516384" cy="742773"/>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marL="0" lvl="0" indent="0" defTabSz="142240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跨科協調</a:t>
              </a:r>
              <a:r>
                <a:rPr lang="zh-TW" altLang="en-US" sz="2400" b="1" kern="1200" dirty="0">
                  <a:latin typeface="微軟正黑體"/>
                  <a:ea typeface="微軟正黑體"/>
                </a:rPr>
                <a:t>，</a:t>
              </a:r>
              <a:r>
                <a:rPr lang="zh-TW" altLang="en-US" sz="2400" b="1" kern="1200" dirty="0">
                  <a:latin typeface="微軟正黑體" panose="020B0604030504040204" pitchFamily="34" charset="-120"/>
                  <a:ea typeface="微軟正黑體" panose="020B0604030504040204" pitchFamily="34" charset="-120"/>
                </a:rPr>
                <a:t>產出適量課程成果為宜</a:t>
              </a:r>
            </a:p>
          </p:txBody>
        </p:sp>
      </p:grpSp>
      <p:grpSp>
        <p:nvGrpSpPr>
          <p:cNvPr id="31" name="群組 30">
            <a:extLst>
              <a:ext uri="{FF2B5EF4-FFF2-40B4-BE49-F238E27FC236}">
                <a16:creationId xmlns:a16="http://schemas.microsoft.com/office/drawing/2014/main" id="{DCA2490B-9365-40A8-B6CE-C705F6BFFE5A}"/>
              </a:ext>
            </a:extLst>
          </p:cNvPr>
          <p:cNvGrpSpPr/>
          <p:nvPr/>
        </p:nvGrpSpPr>
        <p:grpSpPr>
          <a:xfrm>
            <a:off x="4839625" y="3901289"/>
            <a:ext cx="6596748" cy="823137"/>
            <a:chOff x="4124214" y="295429"/>
            <a:chExt cx="6596748" cy="823137"/>
          </a:xfrm>
          <a:scene3d>
            <a:camera prst="orthographicFront"/>
            <a:lightRig rig="threePt" dir="t">
              <a:rot lat="0" lon="0" rev="7500000"/>
            </a:lightRig>
          </a:scene3d>
        </p:grpSpPr>
        <p:sp>
          <p:nvSpPr>
            <p:cNvPr id="32" name="矩形: 圓角 31">
              <a:extLst>
                <a:ext uri="{FF2B5EF4-FFF2-40B4-BE49-F238E27FC236}">
                  <a16:creationId xmlns:a16="http://schemas.microsoft.com/office/drawing/2014/main" id="{9FBBE59D-03D9-4E94-9B41-AACAEA81230C}"/>
                </a:ext>
              </a:extLst>
            </p:cNvPr>
            <p:cNvSpPr/>
            <p:nvPr/>
          </p:nvSpPr>
          <p:spPr>
            <a:xfrm>
              <a:off x="4124214" y="295429"/>
              <a:ext cx="6596748" cy="823137"/>
            </a:xfrm>
            <a:prstGeom prst="roundRect">
              <a:avLst/>
            </a:prstGeom>
            <a:solidFill>
              <a:schemeClr val="accent3">
                <a:lumMod val="20000"/>
                <a:lumOff val="80000"/>
                <a:alpha val="90000"/>
              </a:schemeClr>
            </a:solidFill>
            <a:sp3d z="152400" extrusionH="63500" prstMaterial="dkEdge">
              <a:bevelT w="135400" h="16350" prst="relaxedInset"/>
              <a:contourClr>
                <a:schemeClr val="bg1"/>
              </a:contourClr>
            </a:sp3d>
          </p:spPr>
          <p:style>
            <a:lnRef idx="1">
              <a:schemeClr val="accent2">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33" name="矩形: 圓角 4">
              <a:extLst>
                <a:ext uri="{FF2B5EF4-FFF2-40B4-BE49-F238E27FC236}">
                  <a16:creationId xmlns:a16="http://schemas.microsoft.com/office/drawing/2014/main" id="{72A94417-D166-4314-B118-AF6FA5B9D87B}"/>
                </a:ext>
              </a:extLst>
            </p:cNvPr>
            <p:cNvSpPr txBox="1"/>
            <p:nvPr/>
          </p:nvSpPr>
          <p:spPr>
            <a:xfrm>
              <a:off x="4164396" y="335611"/>
              <a:ext cx="6516384" cy="742773"/>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a:lnSpc>
                  <a:spcPct val="130000"/>
                </a:lnSpc>
                <a:spcBef>
                  <a:spcPts val="600"/>
                </a:spcBef>
              </a:pPr>
              <a:r>
                <a:rPr lang="zh-TW" altLang="en-US" sz="2000" b="1" dirty="0">
                  <a:latin typeface="微軟正黑體" panose="020B0604030504040204" pitchFamily="34" charset="-120"/>
                  <a:ea typeface="微軟正黑體" panose="020B0604030504040204" pitchFamily="34" charset="-120"/>
                  <a:sym typeface="+mn-lt"/>
                </a:rPr>
                <a:t>任課教師確認：</a:t>
              </a:r>
              <a:r>
                <a:rPr lang="zh-TW" altLang="en-US" sz="2000" b="1"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000" b="1" dirty="0">
                  <a:latin typeface="微軟正黑體" panose="020B0604030504040204" pitchFamily="34" charset="-120"/>
                  <a:ea typeface="微軟正黑體" panose="020B0604030504040204" pitchFamily="34" charset="-120"/>
                  <a:sym typeface="+mn-lt"/>
                </a:rPr>
                <a:t>學生本人</a:t>
              </a:r>
              <a:r>
                <a:rPr lang="zh-TW" altLang="en-US" sz="2000" b="1"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000" b="1" dirty="0">
                  <a:latin typeface="微軟正黑體" panose="020B0604030504040204" pitchFamily="34" charset="-120"/>
                  <a:ea typeface="微軟正黑體" panose="020B0604030504040204" pitchFamily="34" charset="-120"/>
                  <a:sym typeface="+mn-lt"/>
                </a:rPr>
                <a:t>課程學習所產出之成果</a:t>
              </a:r>
              <a:endParaRPr lang="en-US" altLang="zh-TW" sz="2000" b="1" dirty="0">
                <a:latin typeface="微軟正黑體" panose="020B0604030504040204" pitchFamily="34" charset="-120"/>
                <a:ea typeface="微軟正黑體" panose="020B0604030504040204" pitchFamily="34" charset="-120"/>
                <a:sym typeface="+mn-lt"/>
              </a:endParaRPr>
            </a:p>
          </p:txBody>
        </p:sp>
      </p:grpSp>
      <p:sp>
        <p:nvSpPr>
          <p:cNvPr id="34" name="左大括弧 33">
            <a:extLst>
              <a:ext uri="{FF2B5EF4-FFF2-40B4-BE49-F238E27FC236}">
                <a16:creationId xmlns:a16="http://schemas.microsoft.com/office/drawing/2014/main" id="{F71ACF60-A36E-45CC-94B3-8F3B2AF4A7D7}"/>
              </a:ext>
            </a:extLst>
          </p:cNvPr>
          <p:cNvSpPr/>
          <p:nvPr/>
        </p:nvSpPr>
        <p:spPr>
          <a:xfrm>
            <a:off x="4328719" y="1233182"/>
            <a:ext cx="419450" cy="2046913"/>
          </a:xfrm>
          <a:prstGeom prst="lef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zh-TW" altLang="en-US"/>
          </a:p>
        </p:txBody>
      </p:sp>
      <p:sp>
        <p:nvSpPr>
          <p:cNvPr id="35" name="左大括弧 34">
            <a:extLst>
              <a:ext uri="{FF2B5EF4-FFF2-40B4-BE49-F238E27FC236}">
                <a16:creationId xmlns:a16="http://schemas.microsoft.com/office/drawing/2014/main" id="{33E8B6DE-C27B-4003-AFF3-C6F8FC6D2917}"/>
              </a:ext>
            </a:extLst>
          </p:cNvPr>
          <p:cNvSpPr/>
          <p:nvPr/>
        </p:nvSpPr>
        <p:spPr>
          <a:xfrm>
            <a:off x="4328719" y="4231981"/>
            <a:ext cx="419450" cy="2046913"/>
          </a:xfrm>
          <a:prstGeom prst="lef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3127254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5"/>
          </p:nvPr>
        </p:nvSpPr>
        <p:spPr>
          <a:xfrm>
            <a:off x="695402" y="181839"/>
            <a:ext cx="7928834" cy="584775"/>
          </a:xfrm>
        </p:spPr>
        <p:txBody>
          <a:bodyPr/>
          <a:lstStyle/>
          <a:p>
            <a:r>
              <a:rPr lang="zh-TW" altLang="zh-TW" b="1" dirty="0"/>
              <a:t>課程學習成果</a:t>
            </a:r>
            <a:r>
              <a:rPr lang="zh-TW" altLang="zh-TW" b="1" dirty="0">
                <a:solidFill>
                  <a:schemeClr val="accent4"/>
                </a:solidFill>
              </a:rPr>
              <a:t>建議處理原則</a:t>
            </a:r>
            <a:endParaRPr lang="zh-TW" altLang="en-US" b="1" dirty="0">
              <a:solidFill>
                <a:schemeClr val="accent4"/>
              </a:solidFill>
            </a:endParaRPr>
          </a:p>
        </p:txBody>
      </p:sp>
      <p:sp>
        <p:nvSpPr>
          <p:cNvPr id="3" name="矩形 2"/>
          <p:cNvSpPr/>
          <p:nvPr/>
        </p:nvSpPr>
        <p:spPr>
          <a:xfrm>
            <a:off x="695402" y="1083811"/>
            <a:ext cx="10571312" cy="5509200"/>
          </a:xfrm>
          <a:prstGeom prst="rect">
            <a:avLst/>
          </a:prstGeom>
        </p:spPr>
        <p:txBody>
          <a:bodyPr wrap="square">
            <a:spAutoFit/>
          </a:bodyPr>
          <a:lstStyle/>
          <a:p>
            <a:pPr marL="342900" indent="-342900">
              <a:spcBef>
                <a:spcPts val="1200"/>
              </a:spcBef>
              <a:buClr>
                <a:srgbClr val="FF0000"/>
              </a:buClr>
              <a:buSzPct val="100000"/>
              <a:buFont typeface="Wingdings" panose="05000000000000000000" pitchFamily="2" charset="2"/>
              <a:buChar char="Ø"/>
            </a:pPr>
            <a:r>
              <a:rPr lang="zh-TW" altLang="en-US" sz="2400" b="1" kern="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課程學習成果若為學生分組合作產生之作品，</a:t>
            </a:r>
            <a:r>
              <a:rPr lang="zh-TW" altLang="en-US" sz="2400" b="1" u="sng" kern="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如</a:t>
            </a:r>
            <a:r>
              <a:rPr lang="zh-TW" altLang="zh-TW" sz="2400" b="1" u="sng" kern="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專題實作</a:t>
            </a:r>
            <a:r>
              <a:rPr lang="zh-TW" altLang="en-US" sz="2400" b="1" u="sng" kern="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、探究與實作、專題報告等</a:t>
            </a:r>
            <a:r>
              <a:rPr lang="zh-TW" altLang="zh-TW" sz="2400" b="1" u="sng" kern="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u="sng" kern="100" dirty="0">
                <a:solidFill>
                  <a:schemeClr val="accent5">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務必</a:t>
            </a:r>
            <a:r>
              <a:rPr lang="zh-TW" altLang="zh-TW" sz="2400" b="1" u="sng" kern="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在封面</a:t>
            </a:r>
            <a:r>
              <a:rPr lang="zh-TW" altLang="en-US" sz="2400" b="1" u="sng" kern="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加註</a:t>
            </a:r>
            <a:r>
              <a:rPr lang="zh-TW" altLang="en-US" sz="2400" b="1" u="sng" kern="100" dirty="0">
                <a:solidFill>
                  <a:schemeClr val="accent5">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分組學生姓名</a:t>
            </a:r>
            <a:r>
              <a:rPr lang="zh-TW" altLang="en-US" sz="2400" b="1" u="sng" kern="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，並</a:t>
            </a:r>
            <a:r>
              <a:rPr lang="zh-TW" altLang="zh-TW" sz="2400" b="1" u="sng" kern="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以分工表來呈現每位學生對於該作品之貢獻度</a:t>
            </a:r>
            <a:r>
              <a:rPr lang="zh-TW" altLang="zh-TW" sz="2400" b="1" kern="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p>
          <a:p>
            <a:pPr marL="342900" indent="-342900">
              <a:spcBef>
                <a:spcPts val="1200"/>
              </a:spcBef>
              <a:buClr>
                <a:srgbClr val="FF0000"/>
              </a:buClr>
              <a:buSzPct val="100000"/>
              <a:buFont typeface="Wingdings" panose="05000000000000000000" pitchFamily="2" charset="2"/>
              <a:buChar char="Ø"/>
            </a:pPr>
            <a:r>
              <a:rPr lang="zh-TW" altLang="zh-TW" sz="2400" b="1" kern="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每件課程學習成果上傳學習歷程檔案學校平臺時，請宣導學生務必在系統提供的「簡述」文字欄位中，填寫該項課程學習成果之特色，以利</a:t>
            </a:r>
            <a:r>
              <a:rPr lang="zh-TW" altLang="en-US" sz="2400" b="1" kern="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記錄學習過程與心得</a:t>
            </a:r>
            <a:r>
              <a:rPr lang="zh-TW" altLang="zh-TW" sz="2400" b="1" kern="100" dirty="0">
                <a:solidFill>
                  <a:schemeClr val="accent4">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p>
          <a:p>
            <a:pPr marL="342900" lvl="0" indent="-342900">
              <a:spcBef>
                <a:spcPts val="1200"/>
              </a:spcBef>
              <a:buClr>
                <a:srgbClr val="FF0000"/>
              </a:buClr>
              <a:buSzPct val="100000"/>
              <a:buFont typeface="Wingdings" panose="05000000000000000000" pitchFamily="2" charset="2"/>
              <a:buChar char="Ø"/>
            </a:pPr>
            <a:r>
              <a:rPr lang="zh-TW" altLang="zh-TW" sz="2400" b="1" kern="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學習歷程檔案是為了</a:t>
            </a:r>
            <a:r>
              <a:rPr lang="zh-TW" altLang="en-US" sz="2400" b="1" kern="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記</a:t>
            </a:r>
            <a:r>
              <a:rPr lang="zh-TW" altLang="zh-TW" sz="2400" b="1" kern="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錄學生學習軌跡，課程學習成果是學生修習科目之任課教師上課指派的作業、作品或成果報告等，</a:t>
            </a:r>
            <a:r>
              <a:rPr lang="zh-TW" altLang="zh-TW" sz="2400" b="1" u="sng" kern="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請勿過度包裝，應由學生依上課所學據實呈現</a:t>
            </a:r>
            <a:r>
              <a:rPr lang="zh-TW" altLang="en-US" sz="2400" b="1" kern="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u="sng" kern="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且</a:t>
            </a:r>
            <a:r>
              <a:rPr lang="zh-TW" altLang="zh-TW" sz="2400" b="1" u="sng" kern="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勿為了拍攝照片或影片而影響教師</a:t>
            </a:r>
            <a:r>
              <a:rPr lang="zh-TW" altLang="en-US" sz="2400" b="1" u="sng" kern="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教學</a:t>
            </a:r>
            <a:r>
              <a:rPr lang="zh-TW" altLang="zh-TW" sz="2400" b="1" u="sng" kern="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進度</a:t>
            </a:r>
            <a:r>
              <a:rPr lang="zh-TW" altLang="zh-TW" sz="2400" b="1" kern="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p>
          <a:p>
            <a:pPr marL="342900" indent="-342900">
              <a:spcBef>
                <a:spcPts val="1200"/>
              </a:spcBef>
              <a:buClr>
                <a:srgbClr val="FF0000"/>
              </a:buClr>
              <a:buSzPct val="100000"/>
              <a:buFont typeface="Wingdings" panose="05000000000000000000" pitchFamily="2" charset="2"/>
              <a:buChar char="Ø"/>
            </a:pPr>
            <a:r>
              <a:rPr lang="zh-TW" altLang="zh-TW" sz="2400" b="1" kern="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學生若將課程學習成果以影音檔案呈現時，請提醒學生可能發生影片無法播放</a:t>
            </a:r>
            <a:r>
              <a:rPr lang="zh-TW" altLang="en-US" sz="2400" b="1" kern="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或存取權限異動</a:t>
            </a:r>
            <a:r>
              <a:rPr lang="zh-TW" altLang="zh-TW" sz="2400" b="1" kern="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等問題。</a:t>
            </a:r>
            <a:endParaRPr lang="en-US" altLang="zh-TW" sz="2400" b="1" kern="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lvl="0" indent="-342900">
              <a:spcBef>
                <a:spcPts val="1200"/>
              </a:spcBef>
              <a:buClr>
                <a:srgbClr val="FF0000"/>
              </a:buClr>
              <a:buSzPct val="100000"/>
              <a:buFont typeface="Wingdings" panose="05000000000000000000" pitchFamily="2" charset="2"/>
              <a:buChar char="Ø"/>
            </a:pPr>
            <a:r>
              <a:rPr lang="zh-TW" altLang="zh-TW" sz="2400" b="1" kern="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技能檢定</a:t>
            </a:r>
            <a:r>
              <a:rPr lang="zh-TW" altLang="en-US" sz="2400" b="1" kern="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或競賽</a:t>
            </a:r>
            <a:r>
              <a:rPr lang="zh-TW" altLang="zh-TW" sz="2400" b="1" kern="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非屬</a:t>
            </a:r>
            <a:r>
              <a:rPr lang="zh-TW" altLang="en-US" sz="2400" b="1" kern="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學校</a:t>
            </a:r>
            <a:r>
              <a:rPr lang="zh-TW" altLang="zh-TW" sz="2400" b="1" kern="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課程計畫開設學分之教學科目，</a:t>
            </a:r>
            <a:r>
              <a:rPr lang="zh-TW" altLang="zh-TW" sz="2400" b="1" u="sng" kern="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請勿將</a:t>
            </a:r>
            <a:r>
              <a:rPr lang="zh-TW" altLang="en-US" sz="2400" b="1" u="sng" kern="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技能</a:t>
            </a:r>
            <a:r>
              <a:rPr lang="zh-TW" altLang="zh-TW" sz="2400" b="1" u="sng" kern="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檢定</a:t>
            </a:r>
            <a:r>
              <a:rPr lang="zh-TW" altLang="en-US" sz="2400" b="1" u="sng" kern="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或競賽</a:t>
            </a:r>
            <a:r>
              <a:rPr lang="zh-TW" altLang="zh-TW" sz="2400" b="1" u="sng" kern="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成果作為課程學習成果</a:t>
            </a:r>
            <a:r>
              <a:rPr lang="zh-TW" altLang="zh-TW" sz="2400" b="1" kern="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，學生參加技能檢定</a:t>
            </a:r>
            <a:r>
              <a:rPr lang="zh-TW" altLang="en-US" sz="2400" b="1" kern="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或競賽</a:t>
            </a:r>
            <a:r>
              <a:rPr lang="zh-TW" altLang="zh-TW" sz="2400" b="1" kern="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可列入多元表現。</a:t>
            </a:r>
          </a:p>
        </p:txBody>
      </p:sp>
    </p:spTree>
    <p:extLst>
      <p:ext uri="{BB962C8B-B14F-4D97-AF65-F5344CB8AC3E}">
        <p14:creationId xmlns:p14="http://schemas.microsoft.com/office/powerpoint/2010/main" val="2759877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5"/>
          </p:nvPr>
        </p:nvSpPr>
        <p:spPr>
          <a:xfrm>
            <a:off x="695402" y="181839"/>
            <a:ext cx="7928834" cy="584775"/>
          </a:xfrm>
        </p:spPr>
        <p:txBody>
          <a:bodyPr/>
          <a:lstStyle/>
          <a:p>
            <a:r>
              <a:rPr lang="zh-TW" altLang="en-US" b="1" dirty="0">
                <a:latin typeface="+mj-ea"/>
              </a:rPr>
              <a:t>學習歷程檔案越花俏對升學越有利嗎</a:t>
            </a:r>
            <a:r>
              <a:rPr lang="en-US" altLang="zh-TW" b="1" dirty="0">
                <a:latin typeface="+mj-ea"/>
              </a:rPr>
              <a:t>?</a:t>
            </a:r>
            <a:endParaRPr lang="zh-TW" altLang="en-US" dirty="0">
              <a:solidFill>
                <a:srgbClr val="0000FF"/>
              </a:solidFill>
              <a:latin typeface="+mj-ea"/>
            </a:endParaRPr>
          </a:p>
        </p:txBody>
      </p:sp>
      <p:grpSp>
        <p:nvGrpSpPr>
          <p:cNvPr id="3" name="群組 2"/>
          <p:cNvGrpSpPr/>
          <p:nvPr/>
        </p:nvGrpSpPr>
        <p:grpSpPr>
          <a:xfrm>
            <a:off x="3991123" y="1066870"/>
            <a:ext cx="2956264" cy="2492572"/>
            <a:chOff x="3991123" y="1066870"/>
            <a:chExt cx="2956264" cy="2492572"/>
          </a:xfrm>
        </p:grpSpPr>
        <p:sp>
          <p:nvSpPr>
            <p:cNvPr id="4" name="流程圖: 多重文件 3"/>
            <p:cNvSpPr/>
            <p:nvPr/>
          </p:nvSpPr>
          <p:spPr>
            <a:xfrm>
              <a:off x="3991123" y="1543847"/>
              <a:ext cx="2956264" cy="2015595"/>
            </a:xfrm>
            <a:prstGeom prst="flowChartMultidocument">
              <a:avLst/>
            </a:prstGeom>
            <a:solidFill>
              <a:schemeClr val="accent4">
                <a:lumMod val="40000"/>
                <a:lumOff val="60000"/>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30000"/>
                </a:lnSpc>
              </a:pPr>
              <a:r>
                <a:rPr lang="zh-TW" altLang="en-US" sz="2000" dirty="0">
                  <a:solidFill>
                    <a:schemeClr val="tx1"/>
                  </a:solidFill>
                </a:rPr>
                <a:t>老師請同學繳交的</a:t>
              </a:r>
              <a:br>
                <a:rPr lang="en-US" altLang="zh-TW" sz="2000" dirty="0">
                  <a:solidFill>
                    <a:schemeClr val="tx1"/>
                  </a:solidFill>
                </a:rPr>
              </a:br>
              <a:r>
                <a:rPr lang="zh-TW" altLang="en-US" sz="2000" dirty="0">
                  <a:solidFill>
                    <a:schemeClr val="tx1"/>
                  </a:solidFill>
                </a:rPr>
                <a:t>作業、報告及作品等</a:t>
              </a:r>
              <a:endParaRPr lang="en-US" altLang="zh-TW" sz="2000" dirty="0">
                <a:solidFill>
                  <a:schemeClr val="tx1"/>
                </a:solidFill>
                <a:latin typeface="微软雅黑" panose="020B0503020204020204" pitchFamily="34" charset="-122"/>
                <a:ea typeface="微软雅黑" panose="020B0503020204020204" pitchFamily="34" charset="-122"/>
              </a:endParaRPr>
            </a:p>
          </p:txBody>
        </p:sp>
        <p:sp>
          <p:nvSpPr>
            <p:cNvPr id="5" name="文字方塊 4"/>
            <p:cNvSpPr txBox="1"/>
            <p:nvPr/>
          </p:nvSpPr>
          <p:spPr>
            <a:xfrm>
              <a:off x="4381740" y="1066870"/>
              <a:ext cx="2175029" cy="453457"/>
            </a:xfrm>
            <a:prstGeom prst="rect">
              <a:avLst/>
            </a:prstGeom>
            <a:noFill/>
            <a:ln>
              <a:noFill/>
            </a:ln>
          </p:spPr>
          <p:txBody>
            <a:bodyPr wrap="square" rtlCol="0">
              <a:spAutoFit/>
            </a:bodyPr>
            <a:lstStyle/>
            <a:p>
              <a:pPr>
                <a:lnSpc>
                  <a:spcPct val="130000"/>
                </a:lnSpc>
                <a:spcBef>
                  <a:spcPts val="600"/>
                </a:spcBef>
              </a:pPr>
              <a:r>
                <a:rPr lang="zh-TW" altLang="en-US" sz="2000" b="1" kern="0" dirty="0">
                  <a:latin typeface="微软雅黑" panose="020B0503020204020204" pitchFamily="34" charset="-122"/>
                  <a:ea typeface="微软雅黑" panose="020B0503020204020204" pitchFamily="34" charset="-122"/>
                  <a:cs typeface="+mn-ea"/>
                  <a:sym typeface="+mn-lt"/>
                </a:rPr>
                <a:t>● </a:t>
              </a:r>
              <a:r>
                <a:rPr lang="zh-TW" altLang="en-US" sz="2000" b="1" kern="0" dirty="0">
                  <a:solidFill>
                    <a:schemeClr val="accent1"/>
                  </a:solidFill>
                  <a:latin typeface="微软雅黑" panose="020B0503020204020204" pitchFamily="34" charset="-122"/>
                  <a:ea typeface="微软雅黑" panose="020B0503020204020204" pitchFamily="34" charset="-122"/>
                  <a:cs typeface="+mn-ea"/>
                  <a:sym typeface="+mn-lt"/>
                </a:rPr>
                <a:t>課程學習成果</a:t>
              </a:r>
            </a:p>
          </p:txBody>
        </p:sp>
      </p:grpSp>
      <p:sp>
        <p:nvSpPr>
          <p:cNvPr id="6" name="雲朵形圖說文字 5"/>
          <p:cNvSpPr/>
          <p:nvPr/>
        </p:nvSpPr>
        <p:spPr>
          <a:xfrm flipH="1">
            <a:off x="7042143" y="695156"/>
            <a:ext cx="3907124" cy="1545701"/>
          </a:xfrm>
          <a:prstGeom prst="cloudCallout">
            <a:avLst>
              <a:gd name="adj1" fmla="val 59174"/>
              <a:gd name="adj2" fmla="val 48586"/>
            </a:avLst>
          </a:prstGeom>
          <a:solidFill>
            <a:schemeClr val="accent5">
              <a:lumMod val="20000"/>
              <a:lumOff val="80000"/>
            </a:schemeClr>
          </a:solidFill>
          <a:ln>
            <a:solidFill>
              <a:schemeClr val="accent5">
                <a:lumMod val="60000"/>
                <a:lumOff val="40000"/>
              </a:schemeClr>
            </a:solidFill>
          </a:ln>
        </p:spPr>
        <p:style>
          <a:lnRef idx="2">
            <a:schemeClr val="accent3"/>
          </a:lnRef>
          <a:fillRef idx="1">
            <a:schemeClr val="lt1"/>
          </a:fillRef>
          <a:effectRef idx="0">
            <a:schemeClr val="accent3"/>
          </a:effectRef>
          <a:fontRef idx="minor">
            <a:schemeClr val="dk1"/>
          </a:fontRef>
        </p:style>
        <p:txBody>
          <a:bodyPr lIns="0" tIns="72000" rIns="0" bIns="36000" rtlCol="0" anchor="ctr"/>
          <a:lstStyle/>
          <a:p>
            <a:pPr algn="ctr">
              <a:lnSpc>
                <a:spcPct val="130000"/>
              </a:lnSpc>
            </a:pPr>
            <a:r>
              <a:rPr lang="zh-TW" altLang="en-US" sz="2000" dirty="0">
                <a:latin typeface="微软雅黑" panose="020B0503020204020204" pitchFamily="34" charset="-122"/>
                <a:ea typeface="微软雅黑" panose="020B0503020204020204" pitchFamily="34" charset="-122"/>
              </a:rPr>
              <a:t>只要用心完成就很豐富，展現學習的特色亮點</a:t>
            </a:r>
          </a:p>
        </p:txBody>
      </p:sp>
      <p:sp>
        <p:nvSpPr>
          <p:cNvPr id="7" name="向左箭號 6"/>
          <p:cNvSpPr/>
          <p:nvPr/>
        </p:nvSpPr>
        <p:spPr>
          <a:xfrm flipH="1">
            <a:off x="7652950" y="3225170"/>
            <a:ext cx="1893651" cy="1241155"/>
          </a:xfrm>
          <a:prstGeom prst="leftArrow">
            <a:avLst>
              <a:gd name="adj1" fmla="val 61984"/>
              <a:gd name="adj2" fmla="val 4933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TW" altLang="en-US" sz="1600" dirty="0">
                <a:solidFill>
                  <a:schemeClr val="bg1"/>
                </a:solidFill>
                <a:latin typeface="微软雅黑" panose="020B0503020204020204" pitchFamily="34" charset="-122"/>
                <a:ea typeface="微软雅黑" panose="020B0503020204020204" pitchFamily="34" charset="-122"/>
              </a:rPr>
              <a:t>申請</a:t>
            </a:r>
            <a:r>
              <a:rPr lang="en-US" altLang="zh-TW" sz="1600" dirty="0">
                <a:solidFill>
                  <a:schemeClr val="bg1"/>
                </a:solidFill>
                <a:latin typeface="微软雅黑" panose="020B0503020204020204" pitchFamily="34" charset="-122"/>
                <a:ea typeface="微软雅黑" panose="020B0503020204020204" pitchFamily="34" charset="-122"/>
              </a:rPr>
              <a:t>/</a:t>
            </a:r>
            <a:r>
              <a:rPr lang="zh-TW" altLang="en-US" sz="1600" dirty="0">
                <a:solidFill>
                  <a:schemeClr val="bg1"/>
                </a:solidFill>
                <a:latin typeface="微软雅黑" panose="020B0503020204020204" pitchFamily="34" charset="-122"/>
                <a:ea typeface="微软雅黑" panose="020B0503020204020204" pitchFamily="34" charset="-122"/>
              </a:rPr>
              <a:t>甄選入學</a:t>
            </a:r>
            <a:br>
              <a:rPr lang="en-US" altLang="zh-TW" sz="1600" dirty="0">
                <a:solidFill>
                  <a:schemeClr val="bg1"/>
                </a:solidFill>
                <a:latin typeface="微软雅黑" panose="020B0503020204020204" pitchFamily="34" charset="-122"/>
                <a:ea typeface="微软雅黑" panose="020B0503020204020204" pitchFamily="34" charset="-122"/>
              </a:rPr>
            </a:br>
            <a:r>
              <a:rPr lang="zh-TW" altLang="en-US" sz="1600" dirty="0">
                <a:solidFill>
                  <a:schemeClr val="bg1"/>
                </a:solidFill>
                <a:latin typeface="微软雅黑" panose="020B0503020204020204" pitchFamily="34" charset="-122"/>
                <a:ea typeface="微软雅黑" panose="020B0503020204020204" pitchFamily="34" charset="-122"/>
              </a:rPr>
              <a:t>第二階段</a:t>
            </a:r>
          </a:p>
        </p:txBody>
      </p:sp>
      <p:grpSp>
        <p:nvGrpSpPr>
          <p:cNvPr id="8" name="群組 7"/>
          <p:cNvGrpSpPr/>
          <p:nvPr/>
        </p:nvGrpSpPr>
        <p:grpSpPr>
          <a:xfrm>
            <a:off x="3614341" y="3603105"/>
            <a:ext cx="4216842" cy="3053068"/>
            <a:chOff x="3614342" y="3603105"/>
            <a:chExt cx="3781888" cy="2898673"/>
          </a:xfrm>
        </p:grpSpPr>
        <p:sp>
          <p:nvSpPr>
            <p:cNvPr id="9" name="流程圖: 多重文件 8"/>
            <p:cNvSpPr/>
            <p:nvPr/>
          </p:nvSpPr>
          <p:spPr>
            <a:xfrm>
              <a:off x="3614342" y="4486183"/>
              <a:ext cx="3781888" cy="2015595"/>
            </a:xfrm>
            <a:prstGeom prst="flowChartMultidocument">
              <a:avLst/>
            </a:prstGeom>
            <a:solidFill>
              <a:schemeClr val="accent3">
                <a:lumMod val="40000"/>
                <a:lumOff val="60000"/>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lIns="72000" rIns="72000" rtlCol="0" anchor="ctr"/>
            <a:lstStyle/>
            <a:p>
              <a:pPr>
                <a:spcAft>
                  <a:spcPts val="600"/>
                </a:spcAft>
              </a:pPr>
              <a:r>
                <a:rPr lang="en-US" altLang="zh-TW" b="1" dirty="0">
                  <a:solidFill>
                    <a:schemeClr val="tx1"/>
                  </a:solidFill>
                  <a:latin typeface="微軟正黑體" panose="020B0604030504040204" pitchFamily="34" charset="-120"/>
                  <a:ea typeface="微軟正黑體" panose="020B0604030504040204" pitchFamily="34" charset="-120"/>
                </a:rPr>
                <a:t>1.</a:t>
              </a:r>
              <a:r>
                <a:rPr lang="zh-TW" altLang="en-US" b="1" dirty="0">
                  <a:solidFill>
                    <a:schemeClr val="tx1"/>
                  </a:solidFill>
                  <a:latin typeface="微軟正黑體" panose="020B0604030504040204" pitchFamily="34" charset="-120"/>
                  <a:ea typeface="微軟正黑體" panose="020B0604030504040204" pitchFamily="34" charset="-120"/>
                </a:rPr>
                <a:t>彈性學習時間 </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例如：自主學習</a:t>
              </a:r>
              <a:r>
                <a:rPr lang="en-US" altLang="zh-TW" b="1" dirty="0">
                  <a:solidFill>
                    <a:schemeClr val="tx1"/>
                  </a:solidFill>
                  <a:latin typeface="微軟正黑體" panose="020B0604030504040204" pitchFamily="34" charset="-120"/>
                  <a:ea typeface="微軟正黑體" panose="020B0604030504040204" pitchFamily="34" charset="-120"/>
                </a:rPr>
                <a:t>)</a:t>
              </a:r>
            </a:p>
            <a:p>
              <a:pPr>
                <a:spcAft>
                  <a:spcPts val="600"/>
                </a:spcAft>
              </a:pPr>
              <a:r>
                <a:rPr lang="en-US" altLang="zh-TW" b="1" dirty="0">
                  <a:solidFill>
                    <a:schemeClr val="tx1"/>
                  </a:solidFill>
                  <a:latin typeface="微軟正黑體" panose="020B0604030504040204" pitchFamily="34" charset="-120"/>
                  <a:ea typeface="微軟正黑體" panose="020B0604030504040204" pitchFamily="34" charset="-120"/>
                </a:rPr>
                <a:t>2.</a:t>
              </a:r>
              <a:r>
                <a:rPr lang="zh-TW" altLang="en-US" b="1" dirty="0">
                  <a:solidFill>
                    <a:schemeClr val="tx1"/>
                  </a:solidFill>
                  <a:latin typeface="微軟正黑體" panose="020B0604030504040204" pitchFamily="34" charset="-120"/>
                  <a:ea typeface="微軟正黑體" panose="020B0604030504040204" pitchFamily="34" charset="-120"/>
                </a:rPr>
                <a:t>團體活動時間 </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例如：社團活動</a:t>
              </a:r>
              <a:r>
                <a:rPr lang="en-US" altLang="zh-TW" b="1" dirty="0">
                  <a:solidFill>
                    <a:schemeClr val="tx1"/>
                  </a:solidFill>
                  <a:latin typeface="微軟正黑體" panose="020B0604030504040204" pitchFamily="34" charset="-120"/>
                  <a:ea typeface="微軟正黑體" panose="020B0604030504040204" pitchFamily="34" charset="-120"/>
                </a:rPr>
                <a:t>)</a:t>
              </a:r>
            </a:p>
            <a:p>
              <a:pPr>
                <a:spcAft>
                  <a:spcPts val="600"/>
                </a:spcAft>
              </a:pPr>
              <a:r>
                <a:rPr lang="en-US" altLang="zh-TW" b="1" dirty="0">
                  <a:solidFill>
                    <a:schemeClr val="tx1"/>
                  </a:solidFill>
                  <a:latin typeface="微軟正黑體" panose="020B0604030504040204" pitchFamily="34" charset="-120"/>
                  <a:ea typeface="微軟正黑體" panose="020B0604030504040204" pitchFamily="34" charset="-120"/>
                </a:rPr>
                <a:t>3.</a:t>
              </a:r>
              <a:r>
                <a:rPr lang="zh-TW" altLang="en-US" b="1" dirty="0">
                  <a:solidFill>
                    <a:schemeClr val="tx1"/>
                  </a:solidFill>
                  <a:latin typeface="微軟正黑體" panose="020B0604030504040204" pitchFamily="34" charset="-120"/>
                  <a:ea typeface="微軟正黑體" panose="020B0604030504040204" pitchFamily="34" charset="-120"/>
                </a:rPr>
                <a:t>其他表現 </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例如：志工服務等</a:t>
              </a:r>
              <a:r>
                <a:rPr lang="en-US" altLang="zh-TW" b="1" dirty="0">
                  <a:solidFill>
                    <a:schemeClr val="tx1"/>
                  </a:solidFill>
                  <a:latin typeface="微軟正黑體" panose="020B0604030504040204" pitchFamily="34" charset="-120"/>
                  <a:ea typeface="微軟正黑體" panose="020B0604030504040204" pitchFamily="34" charset="-120"/>
                </a:rPr>
                <a:t>)</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4096080" y="3993740"/>
              <a:ext cx="2175029" cy="430525"/>
            </a:xfrm>
            <a:prstGeom prst="rect">
              <a:avLst/>
            </a:prstGeom>
            <a:noFill/>
          </p:spPr>
          <p:txBody>
            <a:bodyPr wrap="square" rtlCol="0">
              <a:spAutoFit/>
            </a:bodyPr>
            <a:lstStyle/>
            <a:p>
              <a:pPr>
                <a:lnSpc>
                  <a:spcPct val="130000"/>
                </a:lnSpc>
                <a:spcBef>
                  <a:spcPts val="600"/>
                </a:spcBef>
              </a:pPr>
              <a:r>
                <a:rPr lang="zh-TW" altLang="en-US" sz="2000" b="1" kern="0" dirty="0">
                  <a:latin typeface="微软雅黑" panose="020B0503020204020204" pitchFamily="34" charset="-122"/>
                  <a:ea typeface="微软雅黑" panose="020B0503020204020204" pitchFamily="34" charset="-122"/>
                  <a:cs typeface="+mn-ea"/>
                  <a:sym typeface="+mn-lt"/>
                </a:rPr>
                <a:t>● </a:t>
              </a:r>
              <a:r>
                <a:rPr lang="zh-TW" altLang="en-US" sz="2000" b="1" kern="0" dirty="0">
                  <a:solidFill>
                    <a:schemeClr val="accent1"/>
                  </a:solidFill>
                  <a:latin typeface="微软雅黑" panose="020B0503020204020204" pitchFamily="34" charset="-122"/>
                  <a:ea typeface="微软雅黑" panose="020B0503020204020204" pitchFamily="34" charset="-122"/>
                  <a:cs typeface="+mn-ea"/>
                  <a:sym typeface="+mn-lt"/>
                </a:rPr>
                <a:t>多元表現</a:t>
              </a:r>
            </a:p>
          </p:txBody>
        </p:sp>
        <p:sp>
          <p:nvSpPr>
            <p:cNvPr id="11" name="加號 10"/>
            <p:cNvSpPr/>
            <p:nvPr/>
          </p:nvSpPr>
          <p:spPr>
            <a:xfrm>
              <a:off x="5729571" y="3603105"/>
              <a:ext cx="541538" cy="443953"/>
            </a:xfrm>
            <a:prstGeom prst="mathPlus">
              <a:avLst/>
            </a:prstGeom>
            <a:solidFill>
              <a:schemeClr val="accent1"/>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grpSp>
      <p:sp>
        <p:nvSpPr>
          <p:cNvPr id="12" name="摺角紙張 11"/>
          <p:cNvSpPr/>
          <p:nvPr/>
        </p:nvSpPr>
        <p:spPr>
          <a:xfrm>
            <a:off x="9731268" y="2581881"/>
            <a:ext cx="2016363" cy="2527731"/>
          </a:xfrm>
          <a:prstGeom prst="foldedCorner">
            <a:avLst/>
          </a:prstGeom>
          <a:solidFill>
            <a:schemeClr val="accent2"/>
          </a:solidFill>
          <a:ln/>
        </p:spPr>
        <p:style>
          <a:lnRef idx="3">
            <a:schemeClr val="lt1"/>
          </a:lnRef>
          <a:fillRef idx="1">
            <a:schemeClr val="accent3"/>
          </a:fillRef>
          <a:effectRef idx="1">
            <a:schemeClr val="accent3"/>
          </a:effectRef>
          <a:fontRef idx="minor">
            <a:schemeClr val="lt1"/>
          </a:fontRef>
        </p:style>
        <p:txBody>
          <a:bodyPr lIns="36000" rIns="36000" rtlCol="0" anchor="ctr"/>
          <a:lstStyle/>
          <a:p>
            <a:pPr algn="ctr">
              <a:lnSpc>
                <a:spcPct val="130000"/>
              </a:lnSpc>
            </a:pPr>
            <a:r>
              <a:rPr lang="zh-TW" altLang="en-US"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mn-lt"/>
              </a:rPr>
              <a:t>大學或技專校院</a:t>
            </a:r>
            <a:br>
              <a:rPr lang="en-US" altLang="zh-TW"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mn-lt"/>
              </a:rPr>
            </a:br>
            <a:r>
              <a:rPr lang="zh-TW" altLang="en-US"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mn-lt"/>
              </a:rPr>
              <a:t>備審參採項目</a:t>
            </a:r>
            <a:endParaRPr lang="en-US" altLang="zh-TW"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mn-lt"/>
            </a:endParaRPr>
          </a:p>
        </p:txBody>
      </p:sp>
      <p:sp>
        <p:nvSpPr>
          <p:cNvPr id="13" name="雲朵形圖說文字 12"/>
          <p:cNvSpPr/>
          <p:nvPr/>
        </p:nvSpPr>
        <p:spPr>
          <a:xfrm>
            <a:off x="343176" y="4105074"/>
            <a:ext cx="2723684" cy="1914000"/>
          </a:xfrm>
          <a:prstGeom prst="cloudCallout">
            <a:avLst>
              <a:gd name="adj1" fmla="val 69788"/>
              <a:gd name="adj2" fmla="val 19234"/>
            </a:avLst>
          </a:prstGeom>
          <a:solidFill>
            <a:schemeClr val="accent3">
              <a:lumMod val="40000"/>
              <a:lumOff val="60000"/>
            </a:schemeClr>
          </a:solidFill>
          <a:ln>
            <a:solidFill>
              <a:schemeClr val="accent3"/>
            </a:solidFill>
          </a:ln>
        </p:spPr>
        <p:style>
          <a:lnRef idx="2">
            <a:schemeClr val="accent3"/>
          </a:lnRef>
          <a:fillRef idx="1">
            <a:schemeClr val="lt1"/>
          </a:fillRef>
          <a:effectRef idx="0">
            <a:schemeClr val="accent3"/>
          </a:effectRef>
          <a:fontRef idx="minor">
            <a:schemeClr val="dk1"/>
          </a:fontRef>
        </p:style>
        <p:txBody>
          <a:bodyPr lIns="0" rIns="0" rtlCol="0" anchor="ctr"/>
          <a:lstStyle/>
          <a:p>
            <a:pPr algn="ctr">
              <a:lnSpc>
                <a:spcPct val="130000"/>
              </a:lnSpc>
            </a:pPr>
            <a:r>
              <a:rPr lang="zh-TW" altLang="en-US" sz="2000" dirty="0">
                <a:latin typeface="微软雅黑" panose="020B0503020204020204" pitchFamily="34" charset="-122"/>
                <a:ea typeface="微软雅黑" panose="020B0503020204020204" pitchFamily="34" charset="-122"/>
              </a:rPr>
              <a:t>據實記錄學習</a:t>
            </a:r>
            <a:br>
              <a:rPr lang="en-US" altLang="zh-TW" sz="2000" dirty="0">
                <a:latin typeface="微软雅黑" panose="020B0503020204020204" pitchFamily="34" charset="-122"/>
                <a:ea typeface="微软雅黑" panose="020B0503020204020204" pitchFamily="34" charset="-122"/>
              </a:rPr>
            </a:br>
            <a:r>
              <a:rPr lang="zh-TW" altLang="en-US" sz="2000" dirty="0">
                <a:latin typeface="微软雅黑" panose="020B0503020204020204" pitchFamily="34" charset="-122"/>
                <a:ea typeface="微软雅黑" panose="020B0503020204020204" pitchFamily="34" charset="-122"/>
              </a:rPr>
              <a:t>或體驗過程，</a:t>
            </a:r>
            <a:endParaRPr lang="en-US" altLang="zh-TW" sz="2000" dirty="0">
              <a:latin typeface="微软雅黑" panose="020B0503020204020204" pitchFamily="34" charset="-122"/>
              <a:ea typeface="微软雅黑" panose="020B0503020204020204" pitchFamily="34" charset="-122"/>
            </a:endParaRPr>
          </a:p>
          <a:p>
            <a:pPr algn="ctr">
              <a:lnSpc>
                <a:spcPct val="130000"/>
              </a:lnSpc>
            </a:pPr>
            <a:r>
              <a:rPr lang="zh-TW" altLang="en-US" sz="2000" dirty="0">
                <a:latin typeface="微软雅黑" panose="020B0503020204020204" pitchFamily="34" charset="-122"/>
                <a:ea typeface="微软雅黑" panose="020B0503020204020204" pitchFamily="34" charset="-122"/>
              </a:rPr>
              <a:t>展現個人特色</a:t>
            </a:r>
          </a:p>
        </p:txBody>
      </p:sp>
      <p:grpSp>
        <p:nvGrpSpPr>
          <p:cNvPr id="14" name="群組 13"/>
          <p:cNvGrpSpPr/>
          <p:nvPr/>
        </p:nvGrpSpPr>
        <p:grpSpPr>
          <a:xfrm>
            <a:off x="522112" y="2039352"/>
            <a:ext cx="3374253" cy="1172629"/>
            <a:chOff x="522112" y="2039352"/>
            <a:chExt cx="3374253" cy="1172629"/>
          </a:xfrm>
        </p:grpSpPr>
        <p:sp>
          <p:nvSpPr>
            <p:cNvPr id="15" name="向左箭號 14"/>
            <p:cNvSpPr/>
            <p:nvPr/>
          </p:nvSpPr>
          <p:spPr>
            <a:xfrm flipH="1">
              <a:off x="2638696" y="2161903"/>
              <a:ext cx="1257669" cy="930045"/>
            </a:xfrm>
            <a:prstGeom prst="lef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TW" altLang="en-US" sz="2000" dirty="0">
                  <a:solidFill>
                    <a:schemeClr val="bg1"/>
                  </a:solidFill>
                  <a:latin typeface="微软雅黑" panose="020B0503020204020204" pitchFamily="34" charset="-122"/>
                  <a:ea typeface="微软雅黑" panose="020B0503020204020204" pitchFamily="34" charset="-122"/>
                </a:rPr>
                <a:t>認證</a:t>
              </a:r>
            </a:p>
          </p:txBody>
        </p:sp>
        <p:sp>
          <p:nvSpPr>
            <p:cNvPr id="16" name="文字方塊 15"/>
            <p:cNvSpPr txBox="1"/>
            <p:nvPr/>
          </p:nvSpPr>
          <p:spPr>
            <a:xfrm flipH="1">
              <a:off x="522112" y="2039352"/>
              <a:ext cx="2021826" cy="1172629"/>
            </a:xfrm>
            <a:prstGeom prst="rect">
              <a:avLst/>
            </a:prstGeom>
            <a:ln>
              <a:solidFill>
                <a:schemeClr val="accent4"/>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30000"/>
                </a:lnSpc>
                <a:spcBef>
                  <a:spcPts val="600"/>
                </a:spcBef>
              </a:pPr>
              <a:r>
                <a:rPr lang="zh-TW" altLang="en-US" dirty="0">
                  <a:latin typeface="微软雅黑" panose="020B0503020204020204" pitchFamily="34" charset="-122"/>
                  <a:ea typeface="微软雅黑" panose="020B0503020204020204" pitchFamily="34" charset="-122"/>
                  <a:sym typeface="+mn-lt"/>
                </a:rPr>
                <a:t>任課教師確認屬於</a:t>
              </a:r>
              <a:r>
                <a:rPr lang="zh-TW" altLang="en-US" dirty="0">
                  <a:solidFill>
                    <a:srgbClr val="C00000"/>
                  </a:solidFill>
                  <a:latin typeface="微软雅黑" panose="020B0503020204020204" pitchFamily="34" charset="-122"/>
                  <a:ea typeface="微软雅黑" panose="020B0503020204020204" pitchFamily="34" charset="-122"/>
                  <a:sym typeface="Wingdings" panose="05000000000000000000" pitchFamily="2" charset="2"/>
                </a:rPr>
                <a:t></a:t>
              </a:r>
              <a:r>
                <a:rPr lang="zh-TW" altLang="en-US" dirty="0">
                  <a:solidFill>
                    <a:schemeClr val="accent4"/>
                  </a:solidFill>
                  <a:latin typeface="微软雅黑" panose="020B0503020204020204" pitchFamily="34" charset="-122"/>
                  <a:ea typeface="微软雅黑" panose="020B0503020204020204" pitchFamily="34" charset="-122"/>
                  <a:sym typeface="+mn-lt"/>
                </a:rPr>
                <a:t>學生</a:t>
              </a:r>
              <a:r>
                <a:rPr lang="zh-TW" altLang="en-US" dirty="0">
                  <a:latin typeface="微软雅黑" panose="020B0503020204020204" pitchFamily="34" charset="-122"/>
                  <a:ea typeface="微软雅黑" panose="020B0503020204020204" pitchFamily="34" charset="-122"/>
                  <a:sym typeface="+mn-lt"/>
                </a:rPr>
                <a:t>在</a:t>
              </a:r>
              <a:r>
                <a:rPr lang="zh-TW" altLang="en-US" dirty="0">
                  <a:solidFill>
                    <a:srgbClr val="C00000"/>
                  </a:solidFill>
                  <a:latin typeface="微软雅黑" panose="020B0503020204020204" pitchFamily="34" charset="-122"/>
                  <a:ea typeface="微软雅黑" panose="020B0503020204020204" pitchFamily="34" charset="-122"/>
                  <a:sym typeface="Wingdings" panose="05000000000000000000" pitchFamily="2" charset="2"/>
                </a:rPr>
                <a:t></a:t>
              </a:r>
              <a:r>
                <a:rPr lang="zh-TW" altLang="en-US" dirty="0">
                  <a:solidFill>
                    <a:schemeClr val="accent4"/>
                  </a:solidFill>
                  <a:latin typeface="微软雅黑" panose="020B0503020204020204" pitchFamily="34" charset="-122"/>
                  <a:ea typeface="微软雅黑" panose="020B0503020204020204" pitchFamily="34" charset="-122"/>
                  <a:sym typeface="+mn-lt"/>
                </a:rPr>
                <a:t>課程學習所產出之成果</a:t>
              </a:r>
              <a:endParaRPr lang="en-US" altLang="zh-TW" dirty="0">
                <a:solidFill>
                  <a:schemeClr val="accent4"/>
                </a:solidFill>
                <a:latin typeface="微软雅黑" panose="020B0503020204020204" pitchFamily="34" charset="-122"/>
                <a:ea typeface="微软雅黑" panose="020B0503020204020204" pitchFamily="34" charset="-122"/>
                <a:sym typeface="+mn-lt"/>
              </a:endParaRPr>
            </a:p>
          </p:txBody>
        </p:sp>
      </p:grpSp>
    </p:spTree>
    <p:extLst>
      <p:ext uri="{BB962C8B-B14F-4D97-AF65-F5344CB8AC3E}">
        <p14:creationId xmlns:p14="http://schemas.microsoft.com/office/powerpoint/2010/main" val="98710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字版面配置區 1"/>
          <p:cNvSpPr>
            <a:spLocks noGrp="1"/>
          </p:cNvSpPr>
          <p:nvPr>
            <p:ph type="body" sz="quarter" idx="15"/>
          </p:nvPr>
        </p:nvSpPr>
        <p:spPr>
          <a:xfrm>
            <a:off x="656216" y="181839"/>
            <a:ext cx="7928834" cy="584775"/>
          </a:xfrm>
        </p:spPr>
        <p:txBody>
          <a:bodyPr/>
          <a:lstStyle/>
          <a:p>
            <a:r>
              <a:rPr lang="zh-TW" altLang="en-US" b="1" dirty="0"/>
              <a:t>學習歷程檔案</a:t>
            </a:r>
            <a:r>
              <a:rPr lang="zh-TW" altLang="en-US" b="1" dirty="0">
                <a:solidFill>
                  <a:schemeClr val="accent4"/>
                </a:solidFill>
              </a:rPr>
              <a:t>如何幫助學生生涯定向</a:t>
            </a:r>
          </a:p>
        </p:txBody>
      </p:sp>
      <p:sp>
        <p:nvSpPr>
          <p:cNvPr id="6" name="文字方塊 5"/>
          <p:cNvSpPr txBox="1"/>
          <p:nvPr/>
        </p:nvSpPr>
        <p:spPr>
          <a:xfrm>
            <a:off x="7722086" y="2932077"/>
            <a:ext cx="3863095"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nSpc>
                <a:spcPct val="150000"/>
              </a:lnSpc>
              <a:spcBef>
                <a:spcPts val="600"/>
              </a:spcBef>
            </a:pPr>
            <a:r>
              <a:rPr lang="zh-TW" altLang="en-US" sz="2000" kern="0" dirty="0">
                <a:solidFill>
                  <a:schemeClr val="bg1"/>
                </a:solidFill>
                <a:latin typeface="微软雅黑" panose="020B0503020204020204" pitchFamily="34" charset="-122"/>
                <a:ea typeface="微软雅黑" panose="020B0503020204020204" pitchFamily="34" charset="-122"/>
                <a:cs typeface="+mn-ea"/>
                <a:sym typeface="+mn-lt"/>
              </a:rPr>
              <a:t>藉由學習歷程檔案的蒐集及反思，幫助學生</a:t>
            </a:r>
            <a:r>
              <a:rPr lang="zh-TW" altLang="en-US" sz="2000" b="1" kern="0" dirty="0">
                <a:solidFill>
                  <a:schemeClr val="bg1"/>
                </a:solidFill>
                <a:latin typeface="微软雅黑" panose="020B0503020204020204" pitchFamily="34" charset="-122"/>
                <a:ea typeface="微软雅黑" panose="020B0503020204020204" pitchFamily="34" charset="-122"/>
                <a:cs typeface="+mn-ea"/>
                <a:sym typeface="+mn-lt"/>
              </a:rPr>
              <a:t>生涯定向</a:t>
            </a:r>
          </a:p>
        </p:txBody>
      </p:sp>
      <p:sp>
        <p:nvSpPr>
          <p:cNvPr id="7" name="向右箭號 6"/>
          <p:cNvSpPr/>
          <p:nvPr/>
        </p:nvSpPr>
        <p:spPr>
          <a:xfrm>
            <a:off x="6764259" y="3141972"/>
            <a:ext cx="798032" cy="608236"/>
          </a:xfrm>
          <a:prstGeom prst="righ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
        <p:nvSpPr>
          <p:cNvPr id="15" name="文字方塊 14"/>
          <p:cNvSpPr txBox="1"/>
          <p:nvPr/>
        </p:nvSpPr>
        <p:spPr>
          <a:xfrm>
            <a:off x="574037" y="2995775"/>
            <a:ext cx="1987667"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lnSpc>
                <a:spcPct val="150000"/>
              </a:lnSpc>
            </a:pPr>
            <a:r>
              <a:rPr lang="en-US" altLang="zh-TW" sz="2000" kern="0" dirty="0">
                <a:solidFill>
                  <a:schemeClr val="bg1"/>
                </a:solidFill>
                <a:latin typeface="微软雅黑" panose="020B0503020204020204" pitchFamily="34" charset="-122"/>
                <a:ea typeface="微软雅黑" panose="020B0503020204020204" pitchFamily="34" charset="-122"/>
                <a:cs typeface="+mn-ea"/>
                <a:sym typeface="+mn-lt"/>
              </a:rPr>
              <a:t>108</a:t>
            </a:r>
            <a:r>
              <a:rPr lang="zh-TW" altLang="en-US" sz="2000" kern="0" dirty="0">
                <a:solidFill>
                  <a:schemeClr val="bg1"/>
                </a:solidFill>
                <a:latin typeface="微软雅黑" panose="020B0503020204020204" pitchFamily="34" charset="-122"/>
                <a:ea typeface="微软雅黑" panose="020B0503020204020204" pitchFamily="34" charset="-122"/>
                <a:cs typeface="+mn-ea"/>
                <a:sym typeface="+mn-lt"/>
              </a:rPr>
              <a:t>學年度之後</a:t>
            </a:r>
            <a:endParaRPr lang="en-US" altLang="zh-TW" sz="2000" kern="0" dirty="0">
              <a:solidFill>
                <a:schemeClr val="bg1"/>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zh-TW" altLang="en-US" sz="2000" kern="0" dirty="0">
                <a:solidFill>
                  <a:schemeClr val="bg1"/>
                </a:solidFill>
                <a:latin typeface="微软雅黑" panose="020B0503020204020204" pitchFamily="34" charset="-122"/>
                <a:ea typeface="微软雅黑" panose="020B0503020204020204" pitchFamily="34" charset="-122"/>
                <a:cs typeface="+mn-ea"/>
                <a:sym typeface="+mn-lt"/>
              </a:rPr>
              <a:t>實施</a:t>
            </a:r>
            <a:r>
              <a:rPr lang="en-US" altLang="zh-TW" sz="2000" kern="0" dirty="0">
                <a:solidFill>
                  <a:schemeClr val="bg1"/>
                </a:solidFill>
                <a:latin typeface="微软雅黑" panose="020B0503020204020204" pitchFamily="34" charset="-122"/>
                <a:ea typeface="微软雅黑" panose="020B0503020204020204" pitchFamily="34" charset="-122"/>
                <a:cs typeface="+mn-ea"/>
                <a:sym typeface="+mn-lt"/>
              </a:rPr>
              <a:t>108</a:t>
            </a:r>
            <a:r>
              <a:rPr lang="zh-TW" altLang="en-US" sz="2000" kern="0" dirty="0">
                <a:solidFill>
                  <a:schemeClr val="bg1"/>
                </a:solidFill>
                <a:latin typeface="微软雅黑" panose="020B0503020204020204" pitchFamily="34" charset="-122"/>
                <a:ea typeface="微软雅黑" panose="020B0503020204020204" pitchFamily="34" charset="-122"/>
                <a:cs typeface="+mn-ea"/>
                <a:sym typeface="+mn-lt"/>
              </a:rPr>
              <a:t>新課綱</a:t>
            </a:r>
          </a:p>
        </p:txBody>
      </p:sp>
      <p:grpSp>
        <p:nvGrpSpPr>
          <p:cNvPr id="16" name="群組 15"/>
          <p:cNvGrpSpPr/>
          <p:nvPr/>
        </p:nvGrpSpPr>
        <p:grpSpPr>
          <a:xfrm>
            <a:off x="2749968" y="1712743"/>
            <a:ext cx="2301048" cy="2162685"/>
            <a:chOff x="6709694" y="3036162"/>
            <a:chExt cx="2301048" cy="2162685"/>
          </a:xfrm>
        </p:grpSpPr>
        <p:grpSp>
          <p:nvGrpSpPr>
            <p:cNvPr id="17" name="群組 16"/>
            <p:cNvGrpSpPr/>
            <p:nvPr/>
          </p:nvGrpSpPr>
          <p:grpSpPr>
            <a:xfrm>
              <a:off x="6709694" y="3036162"/>
              <a:ext cx="2301048" cy="1773416"/>
              <a:chOff x="2308193" y="5459767"/>
              <a:chExt cx="1518693" cy="1189609"/>
            </a:xfrm>
            <a:solidFill>
              <a:srgbClr val="F26D64"/>
            </a:solidFill>
          </p:grpSpPr>
          <p:sp>
            <p:nvSpPr>
              <p:cNvPr id="19" name="矩形 18"/>
              <p:cNvSpPr/>
              <p:nvPr/>
            </p:nvSpPr>
            <p:spPr>
              <a:xfrm>
                <a:off x="2308193" y="5459767"/>
                <a:ext cx="1189609" cy="11896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
            <p:nvSpPr>
              <p:cNvPr id="20" name="流程圖: 接點 19"/>
              <p:cNvSpPr/>
              <p:nvPr/>
            </p:nvSpPr>
            <p:spPr>
              <a:xfrm>
                <a:off x="3342008" y="5812132"/>
                <a:ext cx="484878" cy="48487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grpSp>
        <p:sp>
          <p:nvSpPr>
            <p:cNvPr id="18" name="流程圖: 接點 17"/>
            <p:cNvSpPr/>
            <p:nvPr/>
          </p:nvSpPr>
          <p:spPr>
            <a:xfrm rot="16200000">
              <a:off x="7199329" y="4333146"/>
              <a:ext cx="858675" cy="872727"/>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grpSp>
      <p:grpSp>
        <p:nvGrpSpPr>
          <p:cNvPr id="21" name="群組 20"/>
          <p:cNvGrpSpPr/>
          <p:nvPr/>
        </p:nvGrpSpPr>
        <p:grpSpPr>
          <a:xfrm>
            <a:off x="2761712" y="3093874"/>
            <a:ext cx="2228942" cy="2268669"/>
            <a:chOff x="6709694" y="4403324"/>
            <a:chExt cx="2228942" cy="2268669"/>
          </a:xfrm>
        </p:grpSpPr>
        <p:grpSp>
          <p:nvGrpSpPr>
            <p:cNvPr id="22" name="群組 21"/>
            <p:cNvGrpSpPr/>
            <p:nvPr/>
          </p:nvGrpSpPr>
          <p:grpSpPr>
            <a:xfrm rot="16200000">
              <a:off x="6489233" y="4623785"/>
              <a:ext cx="2268669" cy="1827747"/>
              <a:chOff x="2308193" y="5459767"/>
              <a:chExt cx="1518693" cy="1189609"/>
            </a:xfrm>
            <a:solidFill>
              <a:schemeClr val="accent3"/>
            </a:solidFill>
          </p:grpSpPr>
          <p:sp>
            <p:nvSpPr>
              <p:cNvPr id="24" name="矩形 23"/>
              <p:cNvSpPr/>
              <p:nvPr/>
            </p:nvSpPr>
            <p:spPr>
              <a:xfrm>
                <a:off x="2308193" y="5459767"/>
                <a:ext cx="1189609" cy="11896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
            <p:nvSpPr>
              <p:cNvPr id="25" name="流程圖: 接點 24"/>
              <p:cNvSpPr/>
              <p:nvPr/>
            </p:nvSpPr>
            <p:spPr>
              <a:xfrm>
                <a:off x="3342008" y="5812132"/>
                <a:ext cx="484878" cy="48487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grpSp>
        <p:sp>
          <p:nvSpPr>
            <p:cNvPr id="23" name="流程圖: 接點 22"/>
            <p:cNvSpPr/>
            <p:nvPr/>
          </p:nvSpPr>
          <p:spPr>
            <a:xfrm rot="10800000">
              <a:off x="8053654" y="5341899"/>
              <a:ext cx="884982" cy="860446"/>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grpSp>
      <p:grpSp>
        <p:nvGrpSpPr>
          <p:cNvPr id="26" name="群組 25"/>
          <p:cNvGrpSpPr/>
          <p:nvPr/>
        </p:nvGrpSpPr>
        <p:grpSpPr>
          <a:xfrm>
            <a:off x="4203406" y="3184947"/>
            <a:ext cx="2306315" cy="2160000"/>
            <a:chOff x="8131947" y="4494237"/>
            <a:chExt cx="2246958" cy="2160000"/>
          </a:xfrm>
        </p:grpSpPr>
        <p:grpSp>
          <p:nvGrpSpPr>
            <p:cNvPr id="28" name="群組 27"/>
            <p:cNvGrpSpPr/>
            <p:nvPr/>
          </p:nvGrpSpPr>
          <p:grpSpPr>
            <a:xfrm rot="10800000">
              <a:off x="8131947" y="4883023"/>
              <a:ext cx="2246958" cy="1771214"/>
              <a:chOff x="2308193" y="5459767"/>
              <a:chExt cx="1518693" cy="1189609"/>
            </a:xfrm>
            <a:solidFill>
              <a:schemeClr val="accent2"/>
            </a:solidFill>
          </p:grpSpPr>
          <p:sp>
            <p:nvSpPr>
              <p:cNvPr id="31" name="矩形 30"/>
              <p:cNvSpPr/>
              <p:nvPr/>
            </p:nvSpPr>
            <p:spPr>
              <a:xfrm>
                <a:off x="2308193" y="5459767"/>
                <a:ext cx="1189609" cy="11896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2" name="流程圖: 接點 31"/>
              <p:cNvSpPr/>
              <p:nvPr/>
            </p:nvSpPr>
            <p:spPr>
              <a:xfrm>
                <a:off x="3342008" y="5812132"/>
                <a:ext cx="484878" cy="48487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30" name="流程圖: 接點 29"/>
            <p:cNvSpPr/>
            <p:nvPr/>
          </p:nvSpPr>
          <p:spPr>
            <a:xfrm rot="5400000">
              <a:off x="9068789" y="4496936"/>
              <a:ext cx="857609" cy="85221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33" name="群組 32"/>
          <p:cNvGrpSpPr/>
          <p:nvPr/>
        </p:nvGrpSpPr>
        <p:grpSpPr>
          <a:xfrm>
            <a:off x="4293568" y="1712743"/>
            <a:ext cx="2187817" cy="2272204"/>
            <a:chOff x="4962280" y="4376023"/>
            <a:chExt cx="1450731" cy="1518693"/>
          </a:xfrm>
        </p:grpSpPr>
        <p:grpSp>
          <p:nvGrpSpPr>
            <p:cNvPr id="35" name="群組 34"/>
            <p:cNvGrpSpPr/>
            <p:nvPr/>
          </p:nvGrpSpPr>
          <p:grpSpPr>
            <a:xfrm rot="5400000">
              <a:off x="5058860" y="4540565"/>
              <a:ext cx="1518693" cy="1189609"/>
              <a:chOff x="2308193" y="5459767"/>
              <a:chExt cx="1518693" cy="1189609"/>
            </a:xfrm>
            <a:solidFill>
              <a:schemeClr val="accent4">
                <a:lumMod val="60000"/>
                <a:lumOff val="40000"/>
              </a:schemeClr>
            </a:solidFill>
          </p:grpSpPr>
          <p:sp>
            <p:nvSpPr>
              <p:cNvPr id="37" name="矩形 36"/>
              <p:cNvSpPr/>
              <p:nvPr/>
            </p:nvSpPr>
            <p:spPr>
              <a:xfrm>
                <a:off x="2308193" y="5459767"/>
                <a:ext cx="1189609" cy="11896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
            <p:nvSpPr>
              <p:cNvPr id="38" name="流程圖: 接點 37"/>
              <p:cNvSpPr/>
              <p:nvPr/>
            </p:nvSpPr>
            <p:spPr>
              <a:xfrm>
                <a:off x="3342008" y="5812132"/>
                <a:ext cx="484878" cy="48487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grpSp>
        <p:sp>
          <p:nvSpPr>
            <p:cNvPr id="36" name="流程圖: 接點 35"/>
            <p:cNvSpPr/>
            <p:nvPr/>
          </p:nvSpPr>
          <p:spPr>
            <a:xfrm>
              <a:off x="4962280" y="4690415"/>
              <a:ext cx="576000" cy="5760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grpSp>
      <p:grpSp>
        <p:nvGrpSpPr>
          <p:cNvPr id="39" name="群組 38"/>
          <p:cNvGrpSpPr/>
          <p:nvPr/>
        </p:nvGrpSpPr>
        <p:grpSpPr>
          <a:xfrm>
            <a:off x="4215101" y="1833706"/>
            <a:ext cx="900000" cy="1212128"/>
            <a:chOff x="4960778" y="4494787"/>
            <a:chExt cx="531190" cy="754624"/>
          </a:xfrm>
          <a:solidFill>
            <a:srgbClr val="F26D64"/>
          </a:solidFill>
        </p:grpSpPr>
        <p:sp>
          <p:nvSpPr>
            <p:cNvPr id="40" name="矩形 39"/>
            <p:cNvSpPr/>
            <p:nvPr/>
          </p:nvSpPr>
          <p:spPr>
            <a:xfrm>
              <a:off x="4960778" y="4494787"/>
              <a:ext cx="201627" cy="7546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
          <p:nvSpPr>
            <p:cNvPr id="41" name="流程圖: 接點 40"/>
            <p:cNvSpPr/>
            <p:nvPr/>
          </p:nvSpPr>
          <p:spPr>
            <a:xfrm>
              <a:off x="5007090" y="4737266"/>
              <a:ext cx="484878" cy="48487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grpSp>
      <p:sp>
        <p:nvSpPr>
          <p:cNvPr id="42" name="文字方塊 41"/>
          <p:cNvSpPr txBox="1"/>
          <p:nvPr/>
        </p:nvSpPr>
        <p:spPr>
          <a:xfrm>
            <a:off x="3075160" y="2322689"/>
            <a:ext cx="1153315" cy="400110"/>
          </a:xfrm>
          <a:prstGeom prst="rect">
            <a:avLst/>
          </a:prstGeom>
          <a:noFill/>
        </p:spPr>
        <p:txBody>
          <a:bodyPr wrap="square" lIns="0" rIns="0" rtlCol="0">
            <a:spAutoFit/>
          </a:bodyPr>
          <a:lstStyle/>
          <a:p>
            <a:pPr algn="ctr"/>
            <a:r>
              <a:rPr lang="zh-TW" altLang="en-US" sz="2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生涯輔導</a:t>
            </a:r>
          </a:p>
        </p:txBody>
      </p:sp>
      <p:sp>
        <p:nvSpPr>
          <p:cNvPr id="43" name="文字方塊 42"/>
          <p:cNvSpPr txBox="1"/>
          <p:nvPr/>
        </p:nvSpPr>
        <p:spPr>
          <a:xfrm>
            <a:off x="5253906" y="2339847"/>
            <a:ext cx="1153315" cy="400110"/>
          </a:xfrm>
          <a:prstGeom prst="rect">
            <a:avLst/>
          </a:prstGeom>
          <a:noFill/>
        </p:spPr>
        <p:txBody>
          <a:bodyPr wrap="square" lIns="0" rIns="0" rtlCol="0">
            <a:spAutoFit/>
          </a:bodyPr>
          <a:lstStyle/>
          <a:p>
            <a:pPr algn="ctr"/>
            <a:r>
              <a:rPr lang="zh-TW" altLang="en-US" sz="2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課程諮詢</a:t>
            </a:r>
          </a:p>
        </p:txBody>
      </p:sp>
      <p:sp>
        <p:nvSpPr>
          <p:cNvPr id="44" name="文字方塊 43"/>
          <p:cNvSpPr txBox="1"/>
          <p:nvPr/>
        </p:nvSpPr>
        <p:spPr>
          <a:xfrm>
            <a:off x="4951892" y="4109955"/>
            <a:ext cx="1153315" cy="707886"/>
          </a:xfrm>
          <a:prstGeom prst="rect">
            <a:avLst/>
          </a:prstGeom>
          <a:noFill/>
        </p:spPr>
        <p:txBody>
          <a:bodyPr wrap="square" lIns="0" rIns="0" rtlCol="0">
            <a:spAutoFit/>
          </a:bodyPr>
          <a:lstStyle/>
          <a:p>
            <a:pPr algn="ctr"/>
            <a:r>
              <a:rPr lang="zh-TW" altLang="en-US" sz="2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修課和</a:t>
            </a:r>
            <a:endParaRPr lang="en-US" altLang="zh-TW" sz="2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zh-TW" altLang="en-US" sz="2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參與活動</a:t>
            </a:r>
          </a:p>
        </p:txBody>
      </p:sp>
      <p:sp>
        <p:nvSpPr>
          <p:cNvPr id="45" name="文字方塊 44"/>
          <p:cNvSpPr txBox="1"/>
          <p:nvPr/>
        </p:nvSpPr>
        <p:spPr>
          <a:xfrm>
            <a:off x="2821827" y="4025795"/>
            <a:ext cx="1268412" cy="707886"/>
          </a:xfrm>
          <a:prstGeom prst="rect">
            <a:avLst/>
          </a:prstGeom>
          <a:noFill/>
        </p:spPr>
        <p:txBody>
          <a:bodyPr wrap="square" lIns="0" rIns="0" rtlCol="0">
            <a:spAutoFit/>
          </a:bodyPr>
          <a:lstStyle/>
          <a:p>
            <a:pPr algn="ctr"/>
            <a:r>
              <a:rPr lang="zh-TW" altLang="en-US" sz="2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學習歷程檔案蒐集</a:t>
            </a:r>
            <a:endParaRPr lang="en-US" altLang="zh-TW" sz="2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6" name="流程圖: 接點 45"/>
          <p:cNvSpPr/>
          <p:nvPr/>
        </p:nvSpPr>
        <p:spPr>
          <a:xfrm>
            <a:off x="4185717" y="3053607"/>
            <a:ext cx="900000" cy="9000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0000"/>
              </a:lnSpc>
            </a:pPr>
            <a:r>
              <a:rPr lang="zh-TW" altLang="en-US" sz="2000" kern="0" dirty="0">
                <a:solidFill>
                  <a:schemeClr val="bg1"/>
                </a:solidFill>
                <a:latin typeface="微软雅黑" panose="020B0503020204020204" pitchFamily="34" charset="-122"/>
                <a:ea typeface="微软雅黑" panose="020B0503020204020204" pitchFamily="34" charset="-122"/>
                <a:cs typeface="+mn-ea"/>
                <a:sym typeface="+mn-lt"/>
              </a:rPr>
              <a:t>生涯定向</a:t>
            </a:r>
          </a:p>
        </p:txBody>
      </p:sp>
    </p:spTree>
    <p:extLst>
      <p:ext uri="{BB962C8B-B14F-4D97-AF65-F5344CB8AC3E}">
        <p14:creationId xmlns:p14="http://schemas.microsoft.com/office/powerpoint/2010/main" val="340021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P spid="42" grpId="0"/>
      <p:bldP spid="43" grpId="0"/>
      <p:bldP spid="44" grpId="0"/>
      <p:bldP spid="45" grpId="0"/>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1"/>
          </p:nvPr>
        </p:nvSpPr>
        <p:spPr>
          <a:xfrm>
            <a:off x="7302136" y="2802047"/>
            <a:ext cx="4356463" cy="923330"/>
          </a:xfrm>
        </p:spPr>
        <p:txBody>
          <a:bodyPr/>
          <a:lstStyle/>
          <a:p>
            <a:r>
              <a:rPr lang="zh-TW" altLang="en-US" sz="5400" b="1" dirty="0">
                <a:latin typeface="微軟正黑體" panose="020B0604030504040204" pitchFamily="34" charset="-120"/>
                <a:ea typeface="微軟正黑體" panose="020B0604030504040204" pitchFamily="34" charset="-120"/>
              </a:rPr>
              <a:t>簡報大綱</a:t>
            </a:r>
          </a:p>
        </p:txBody>
      </p:sp>
      <p:sp>
        <p:nvSpPr>
          <p:cNvPr id="3" name="文字版面配置區 2"/>
          <p:cNvSpPr>
            <a:spLocks noGrp="1"/>
          </p:cNvSpPr>
          <p:nvPr>
            <p:ph type="body" sz="quarter" idx="13"/>
          </p:nvPr>
        </p:nvSpPr>
        <p:spPr>
          <a:xfrm>
            <a:off x="1628246" y="763486"/>
            <a:ext cx="5236285" cy="461665"/>
          </a:xfrm>
        </p:spPr>
        <p:txBody>
          <a:bodyPr/>
          <a:lstStyle/>
          <a:p>
            <a:r>
              <a:rPr lang="zh-TW" altLang="en-US" sz="2400" dirty="0">
                <a:latin typeface="+mn-ea"/>
              </a:rPr>
              <a:t>學生學習歷程檔案</a:t>
            </a:r>
            <a:r>
              <a:rPr lang="en-US" altLang="zh-TW" sz="2400" dirty="0">
                <a:latin typeface="+mn-ea"/>
              </a:rPr>
              <a:t>-</a:t>
            </a:r>
            <a:r>
              <a:rPr lang="zh-TW" altLang="en-US" sz="2400" b="1" dirty="0">
                <a:latin typeface="+mn-ea"/>
              </a:rPr>
              <a:t>基本觀念</a:t>
            </a:r>
          </a:p>
        </p:txBody>
      </p:sp>
      <p:sp>
        <p:nvSpPr>
          <p:cNvPr id="4" name="文字版面配置區 3"/>
          <p:cNvSpPr>
            <a:spLocks noGrp="1"/>
          </p:cNvSpPr>
          <p:nvPr>
            <p:ph type="body" sz="quarter" idx="14"/>
          </p:nvPr>
        </p:nvSpPr>
        <p:spPr/>
        <p:txBody>
          <a:bodyPr/>
          <a:lstStyle/>
          <a:p>
            <a:r>
              <a:rPr lang="en-US" altLang="zh-TW" dirty="0"/>
              <a:t>1</a:t>
            </a:r>
            <a:endParaRPr lang="zh-TW" altLang="en-US" dirty="0"/>
          </a:p>
        </p:txBody>
      </p:sp>
      <p:sp>
        <p:nvSpPr>
          <p:cNvPr id="5" name="文字版面配置區 4"/>
          <p:cNvSpPr>
            <a:spLocks noGrp="1"/>
          </p:cNvSpPr>
          <p:nvPr>
            <p:ph type="body" sz="quarter" idx="15"/>
          </p:nvPr>
        </p:nvSpPr>
        <p:spPr>
          <a:xfrm>
            <a:off x="1628246" y="1864153"/>
            <a:ext cx="5236285" cy="892552"/>
          </a:xfrm>
        </p:spPr>
        <p:txBody>
          <a:bodyPr/>
          <a:lstStyle/>
          <a:p>
            <a:r>
              <a:rPr lang="zh-TW" altLang="en-US" sz="2400" dirty="0">
                <a:latin typeface="+mn-ea"/>
              </a:rPr>
              <a:t>學生學習歷程檔案</a:t>
            </a:r>
            <a:r>
              <a:rPr lang="en-US" altLang="zh-TW" sz="2400" dirty="0">
                <a:latin typeface="+mn-ea"/>
              </a:rPr>
              <a:t>-</a:t>
            </a:r>
            <a:r>
              <a:rPr lang="zh-TW" altLang="en-US" sz="2400" b="1" dirty="0">
                <a:latin typeface="+mn-ea"/>
              </a:rPr>
              <a:t>課程學習成果</a:t>
            </a:r>
            <a:br>
              <a:rPr lang="en-US" altLang="zh-TW" sz="2400" b="1" dirty="0">
                <a:latin typeface="+mn-ea"/>
              </a:rPr>
            </a:br>
            <a:r>
              <a:rPr lang="zh-TW" altLang="en-US" sz="2400" b="1" dirty="0">
                <a:latin typeface="+mn-ea"/>
              </a:rPr>
              <a:t>                          </a:t>
            </a:r>
            <a:r>
              <a:rPr lang="zh-TW" altLang="en-US" sz="2800" b="1" dirty="0">
                <a:latin typeface="+mn-ea"/>
              </a:rPr>
              <a:t>  </a:t>
            </a:r>
            <a:r>
              <a:rPr lang="zh-TW" altLang="en-US" sz="2400" b="1" dirty="0">
                <a:latin typeface="+mn-ea"/>
              </a:rPr>
              <a:t>與生涯定向</a:t>
            </a:r>
          </a:p>
        </p:txBody>
      </p:sp>
      <p:sp>
        <p:nvSpPr>
          <p:cNvPr id="6" name="文字版面配置區 5"/>
          <p:cNvSpPr>
            <a:spLocks noGrp="1"/>
          </p:cNvSpPr>
          <p:nvPr>
            <p:ph type="body" sz="quarter" idx="16"/>
          </p:nvPr>
        </p:nvSpPr>
        <p:spPr/>
        <p:txBody>
          <a:bodyPr/>
          <a:lstStyle/>
          <a:p>
            <a:r>
              <a:rPr lang="en-US" altLang="zh-TW" dirty="0"/>
              <a:t>2</a:t>
            </a:r>
            <a:endParaRPr lang="zh-TW" altLang="en-US" dirty="0"/>
          </a:p>
        </p:txBody>
      </p:sp>
      <p:sp>
        <p:nvSpPr>
          <p:cNvPr id="8" name="文字版面配置區 7"/>
          <p:cNvSpPr>
            <a:spLocks noGrp="1"/>
          </p:cNvSpPr>
          <p:nvPr>
            <p:ph type="body" sz="quarter" idx="18"/>
          </p:nvPr>
        </p:nvSpPr>
        <p:spPr/>
        <p:txBody>
          <a:bodyPr/>
          <a:lstStyle/>
          <a:p>
            <a:r>
              <a:rPr lang="en-US" altLang="zh-TW" dirty="0"/>
              <a:t>3</a:t>
            </a:r>
            <a:endParaRPr lang="zh-TW" altLang="en-US" dirty="0"/>
          </a:p>
        </p:txBody>
      </p:sp>
      <p:sp>
        <p:nvSpPr>
          <p:cNvPr id="11" name="文字版面配置區 10"/>
          <p:cNvSpPr>
            <a:spLocks noGrp="1"/>
          </p:cNvSpPr>
          <p:nvPr>
            <p:ph type="body" sz="quarter" idx="14"/>
          </p:nvPr>
        </p:nvSpPr>
        <p:spPr/>
        <p:txBody>
          <a:bodyPr/>
          <a:lstStyle/>
          <a:p>
            <a:endParaRPr lang="zh-TW" altLang="en-US"/>
          </a:p>
        </p:txBody>
      </p:sp>
      <p:sp>
        <p:nvSpPr>
          <p:cNvPr id="13" name="文字版面配置區 12">
            <a:extLst>
              <a:ext uri="{FF2B5EF4-FFF2-40B4-BE49-F238E27FC236}">
                <a16:creationId xmlns:a16="http://schemas.microsoft.com/office/drawing/2014/main" id="{F7C1D8D3-D586-4A0C-884B-FBA1A2F3F1C9}"/>
              </a:ext>
            </a:extLst>
          </p:cNvPr>
          <p:cNvSpPr>
            <a:spLocks noGrp="1"/>
          </p:cNvSpPr>
          <p:nvPr>
            <p:ph type="body" sz="quarter" idx="17"/>
          </p:nvPr>
        </p:nvSpPr>
        <p:spPr>
          <a:xfrm>
            <a:off x="1628247" y="3081314"/>
            <a:ext cx="4554439" cy="830997"/>
          </a:xfrm>
        </p:spPr>
        <p:txBody>
          <a:bodyPr/>
          <a:lstStyle/>
          <a:p>
            <a:r>
              <a:rPr lang="zh-TW" altLang="en-US" sz="2400" dirty="0">
                <a:latin typeface="+mn-ea"/>
              </a:rPr>
              <a:t>學生學習歷程檔案</a:t>
            </a:r>
            <a:r>
              <a:rPr lang="en-US" altLang="zh-TW" sz="2400" dirty="0">
                <a:latin typeface="+mn-ea"/>
              </a:rPr>
              <a:t>-</a:t>
            </a:r>
            <a:r>
              <a:rPr lang="zh-TW" altLang="en-US" sz="2400" b="1" dirty="0">
                <a:latin typeface="+mn-ea"/>
              </a:rPr>
              <a:t>宣導重點</a:t>
            </a:r>
          </a:p>
        </p:txBody>
      </p:sp>
      <p:sp>
        <p:nvSpPr>
          <p:cNvPr id="15" name="文字版面配置區 14">
            <a:extLst>
              <a:ext uri="{FF2B5EF4-FFF2-40B4-BE49-F238E27FC236}">
                <a16:creationId xmlns:a16="http://schemas.microsoft.com/office/drawing/2014/main" id="{05849EE8-E833-41B5-B6D7-7175447FF703}"/>
              </a:ext>
            </a:extLst>
          </p:cNvPr>
          <p:cNvSpPr>
            <a:spLocks noGrp="1"/>
          </p:cNvSpPr>
          <p:nvPr>
            <p:ph type="body" sz="quarter" idx="18"/>
          </p:nvPr>
        </p:nvSpPr>
        <p:spPr/>
        <p:txBody>
          <a:bodyPr/>
          <a:lstStyle/>
          <a:p>
            <a:endParaRPr lang="zh-TW" altLang="en-US" dirty="0"/>
          </a:p>
        </p:txBody>
      </p:sp>
      <p:sp>
        <p:nvSpPr>
          <p:cNvPr id="18" name="矩形 17">
            <a:extLst>
              <a:ext uri="{FF2B5EF4-FFF2-40B4-BE49-F238E27FC236}">
                <a16:creationId xmlns:a16="http://schemas.microsoft.com/office/drawing/2014/main" id="{52F87C51-D9C3-499D-B404-DDA9F45C7091}"/>
              </a:ext>
            </a:extLst>
          </p:cNvPr>
          <p:cNvSpPr/>
          <p:nvPr/>
        </p:nvSpPr>
        <p:spPr>
          <a:xfrm>
            <a:off x="402672" y="3912311"/>
            <a:ext cx="2097247" cy="108752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57825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字版面配置區 1"/>
          <p:cNvSpPr>
            <a:spLocks noGrp="1"/>
          </p:cNvSpPr>
          <p:nvPr>
            <p:ph type="body" sz="quarter" idx="15"/>
          </p:nvPr>
        </p:nvSpPr>
        <p:spPr>
          <a:xfrm>
            <a:off x="656215" y="181839"/>
            <a:ext cx="8585755" cy="584775"/>
          </a:xfrm>
        </p:spPr>
        <p:txBody>
          <a:bodyPr/>
          <a:lstStyle/>
          <a:p>
            <a:r>
              <a:rPr lang="zh-TW" altLang="en-US" b="1" dirty="0">
                <a:solidFill>
                  <a:schemeClr val="accent4"/>
                </a:solidFill>
              </a:rPr>
              <a:t>善用</a:t>
            </a:r>
            <a:r>
              <a:rPr lang="zh-TW" altLang="en-US" b="1" dirty="0"/>
              <a:t> </a:t>
            </a:r>
            <a:r>
              <a:rPr lang="en-US" altLang="zh-TW" b="1" dirty="0" err="1">
                <a:solidFill>
                  <a:schemeClr val="accent4"/>
                </a:solidFill>
              </a:rPr>
              <a:t>ColleGo</a:t>
            </a:r>
            <a:r>
              <a:rPr lang="en-US" altLang="zh-TW" b="1" dirty="0"/>
              <a:t>  </a:t>
            </a:r>
            <a:r>
              <a:rPr lang="zh-TW" altLang="en-US" b="1" dirty="0">
                <a:solidFill>
                  <a:schemeClr val="accent4"/>
                </a:solidFill>
              </a:rPr>
              <a:t>網站</a:t>
            </a:r>
            <a:r>
              <a:rPr lang="zh-TW" altLang="en-US" b="1" dirty="0"/>
              <a:t>，協助生涯定向與學習準備</a:t>
            </a:r>
            <a:endParaRPr lang="zh-TW" altLang="en-US" b="1" dirty="0">
              <a:latin typeface="+mn-lt"/>
            </a:endParaRPr>
          </a:p>
        </p:txBody>
      </p:sp>
      <p:pic>
        <p:nvPicPr>
          <p:cNvPr id="29" name="圖片 28">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l="4863" t="7073" r="3193" b="8056"/>
          <a:stretch/>
        </p:blipFill>
        <p:spPr>
          <a:xfrm>
            <a:off x="10068903" y="1543090"/>
            <a:ext cx="1759448" cy="1624106"/>
          </a:xfrm>
          <a:prstGeom prst="rect">
            <a:avLst/>
          </a:prstGeom>
        </p:spPr>
      </p:pic>
      <p:sp>
        <p:nvSpPr>
          <p:cNvPr id="2" name="文字方塊 1"/>
          <p:cNvSpPr txBox="1"/>
          <p:nvPr/>
        </p:nvSpPr>
        <p:spPr>
          <a:xfrm>
            <a:off x="9843998" y="3137967"/>
            <a:ext cx="2209259" cy="308739"/>
          </a:xfrm>
          <a:prstGeom prst="rect">
            <a:avLst/>
          </a:prstGeom>
          <a:noFill/>
        </p:spPr>
        <p:txBody>
          <a:bodyPr wrap="none" rtlCol="0">
            <a:spAutoFit/>
          </a:bodyPr>
          <a:lstStyle/>
          <a:p>
            <a:pPr>
              <a:lnSpc>
                <a:spcPct val="130000"/>
              </a:lnSpc>
              <a:spcBef>
                <a:spcPts val="600"/>
              </a:spcBef>
            </a:pPr>
            <a:r>
              <a:rPr lang="en-US" altLang="zh-TW" sz="1200" b="1" dirty="0">
                <a:solidFill>
                  <a:srgbClr val="002060"/>
                </a:solidFill>
                <a:latin typeface="微軟正黑體" panose="020B0604030504040204" pitchFamily="34" charset="-120"/>
                <a:ea typeface="微軟正黑體" panose="020B0604030504040204" pitchFamily="34" charset="-120"/>
              </a:rPr>
              <a:t>https://collego.ceec.edu.tw</a:t>
            </a:r>
            <a:endParaRPr lang="zh-TW" altLang="en-US" sz="1200" kern="0" dirty="0">
              <a:solidFill>
                <a:srgbClr val="002060"/>
              </a:solidFill>
              <a:latin typeface="微软雅黑" panose="020B0503020204020204" pitchFamily="34" charset="-122"/>
              <a:ea typeface="微软雅黑" panose="020B0503020204020204" pitchFamily="34" charset="-122"/>
              <a:cs typeface="+mn-ea"/>
              <a:sym typeface="+mn-lt"/>
            </a:endParaRPr>
          </a:p>
        </p:txBody>
      </p:sp>
      <p:pic>
        <p:nvPicPr>
          <p:cNvPr id="34" name="圖片 33"/>
          <p:cNvPicPr>
            <a:picLocks noChangeAspect="1"/>
          </p:cNvPicPr>
          <p:nvPr/>
        </p:nvPicPr>
        <p:blipFill rotWithShape="1">
          <a:blip r:embed="rId4"/>
          <a:srcRect t="15186" b="13728"/>
          <a:stretch/>
        </p:blipFill>
        <p:spPr>
          <a:xfrm>
            <a:off x="578525" y="1538581"/>
            <a:ext cx="8948429" cy="4635733"/>
          </a:xfrm>
          <a:prstGeom prst="rect">
            <a:avLst/>
          </a:prstGeom>
        </p:spPr>
      </p:pic>
    </p:spTree>
    <p:extLst>
      <p:ext uri="{BB962C8B-B14F-4D97-AF65-F5344CB8AC3E}">
        <p14:creationId xmlns:p14="http://schemas.microsoft.com/office/powerpoint/2010/main" val="2288786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字版面配置區 1"/>
          <p:cNvSpPr>
            <a:spLocks noGrp="1"/>
          </p:cNvSpPr>
          <p:nvPr>
            <p:ph type="body" sz="quarter" idx="15"/>
          </p:nvPr>
        </p:nvSpPr>
        <p:spPr>
          <a:xfrm>
            <a:off x="656215" y="181839"/>
            <a:ext cx="8344095" cy="584775"/>
          </a:xfrm>
        </p:spPr>
        <p:txBody>
          <a:bodyPr/>
          <a:lstStyle/>
          <a:p>
            <a:r>
              <a:rPr lang="zh-TW" altLang="en-US" b="1" dirty="0">
                <a:solidFill>
                  <a:schemeClr val="accent4"/>
                </a:solidFill>
              </a:rPr>
              <a:t>善用 </a:t>
            </a:r>
            <a:r>
              <a:rPr lang="en-US" altLang="zh-TW" b="1" dirty="0" err="1">
                <a:solidFill>
                  <a:schemeClr val="accent4"/>
                </a:solidFill>
              </a:rPr>
              <a:t>ColleGo</a:t>
            </a:r>
            <a:r>
              <a:rPr lang="en-US" altLang="zh-TW" b="1" dirty="0">
                <a:solidFill>
                  <a:schemeClr val="accent4"/>
                </a:solidFill>
              </a:rPr>
              <a:t>  </a:t>
            </a:r>
            <a:r>
              <a:rPr lang="zh-TW" altLang="en-US" b="1" dirty="0">
                <a:solidFill>
                  <a:schemeClr val="accent4"/>
                </a:solidFill>
              </a:rPr>
              <a:t>網站</a:t>
            </a:r>
            <a:r>
              <a:rPr lang="zh-TW" altLang="en-US" b="1" dirty="0"/>
              <a:t>，協助生涯定向與學習準備</a:t>
            </a:r>
            <a:endParaRPr lang="zh-TW" altLang="en-US" b="1" dirty="0">
              <a:latin typeface="+mn-lt"/>
            </a:endParaRPr>
          </a:p>
        </p:txBody>
      </p:sp>
      <p:grpSp>
        <p:nvGrpSpPr>
          <p:cNvPr id="33" name="群組 32"/>
          <p:cNvGrpSpPr/>
          <p:nvPr/>
        </p:nvGrpSpPr>
        <p:grpSpPr>
          <a:xfrm>
            <a:off x="465713" y="1481451"/>
            <a:ext cx="11413568" cy="7230245"/>
            <a:chOff x="515965" y="1775365"/>
            <a:chExt cx="11413568" cy="7230245"/>
          </a:xfrm>
        </p:grpSpPr>
        <p:sp>
          <p:nvSpPr>
            <p:cNvPr id="4" name="橢圓 3"/>
            <p:cNvSpPr/>
            <p:nvPr/>
          </p:nvSpPr>
          <p:spPr>
            <a:xfrm>
              <a:off x="3134706" y="3732281"/>
              <a:ext cx="5824348" cy="5273329"/>
            </a:xfrm>
            <a:prstGeom prst="ellipse">
              <a:avLst/>
            </a:prstGeom>
            <a:no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6" name="文字方塊 15"/>
            <p:cNvSpPr txBox="1"/>
            <p:nvPr/>
          </p:nvSpPr>
          <p:spPr>
            <a:xfrm>
              <a:off x="8884283" y="4110359"/>
              <a:ext cx="3045250" cy="646331"/>
            </a:xfrm>
            <a:prstGeom prst="rect">
              <a:avLst/>
            </a:prstGeom>
            <a:noFill/>
          </p:spPr>
          <p:txBody>
            <a:bodyPr wrap="square" rtlCol="0">
              <a:spAutoFit/>
            </a:bodyPr>
            <a:lstStyle/>
            <a:p>
              <a:pPr algn="ctr"/>
              <a:r>
                <a:rPr lang="zh-TW" altLang="en-US" dirty="0">
                  <a:solidFill>
                    <a:schemeClr val="tx1"/>
                  </a:solidFill>
                  <a:latin typeface="微軟正黑體" panose="020B0604030504040204" pitchFamily="34" charset="-120"/>
                  <a:ea typeface="微軟正黑體" panose="020B0604030504040204" pitchFamily="34" charset="-120"/>
                </a:rPr>
                <a:t>因應</a:t>
              </a:r>
              <a:r>
                <a:rPr lang="zh-TW" altLang="en-US" b="1" dirty="0">
                  <a:solidFill>
                    <a:schemeClr val="tx1"/>
                  </a:solidFill>
                  <a:latin typeface="微軟正黑體" panose="020B0604030504040204" pitchFamily="34" charset="-120"/>
                  <a:ea typeface="微軟正黑體" panose="020B0604030504040204" pitchFamily="34" charset="-120"/>
                </a:rPr>
                <a:t>新課綱課程</a:t>
              </a:r>
              <a:r>
                <a:rPr lang="zh-TW" altLang="en-US" dirty="0">
                  <a:solidFill>
                    <a:schemeClr val="tx1"/>
                  </a:solidFill>
                  <a:latin typeface="微軟正黑體" panose="020B0604030504040204" pitchFamily="34" charset="-120"/>
                  <a:ea typeface="微軟正黑體" panose="020B0604030504040204" pitchFamily="34" charset="-120"/>
                </a:rPr>
                <a:t>選修、上傳學習歷程檔案的需求</a:t>
              </a:r>
            </a:p>
          </p:txBody>
        </p:sp>
        <p:sp>
          <p:nvSpPr>
            <p:cNvPr id="5" name="橢圓 4"/>
            <p:cNvSpPr/>
            <p:nvPr/>
          </p:nvSpPr>
          <p:spPr>
            <a:xfrm>
              <a:off x="3134706" y="4573246"/>
              <a:ext cx="749395" cy="711382"/>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TW" sz="4000" b="1" dirty="0">
                  <a:latin typeface="Arial Black" panose="020B0A04020102020204" pitchFamily="34" charset="0"/>
                </a:rPr>
                <a:t>1</a:t>
              </a:r>
              <a:endParaRPr lang="zh-TW" altLang="en-US" sz="4000" b="1" dirty="0">
                <a:latin typeface="Arial Black" panose="020B0A04020102020204" pitchFamily="34" charset="0"/>
              </a:endParaRPr>
            </a:p>
          </p:txBody>
        </p:sp>
        <p:sp>
          <p:nvSpPr>
            <p:cNvPr id="6" name="橢圓 5"/>
            <p:cNvSpPr/>
            <p:nvPr/>
          </p:nvSpPr>
          <p:spPr>
            <a:xfrm>
              <a:off x="4523553" y="3464143"/>
              <a:ext cx="749395" cy="711382"/>
            </a:xfrm>
            <a:prstGeom prst="ellipse">
              <a:avLst/>
            </a:prstGeom>
            <a:solidFill>
              <a:srgbClr val="0AA9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b="1" dirty="0">
                  <a:latin typeface="Arial Black" panose="020B0A04020102020204" pitchFamily="34" charset="0"/>
                </a:rPr>
                <a:t>2</a:t>
              </a:r>
              <a:endParaRPr lang="zh-TW" altLang="en-US" sz="4000" b="1" dirty="0">
                <a:latin typeface="Arial Black" panose="020B0A04020102020204" pitchFamily="34" charset="0"/>
              </a:endParaRPr>
            </a:p>
          </p:txBody>
        </p:sp>
        <p:sp>
          <p:nvSpPr>
            <p:cNvPr id="7" name="橢圓 6"/>
            <p:cNvSpPr/>
            <p:nvPr/>
          </p:nvSpPr>
          <p:spPr>
            <a:xfrm>
              <a:off x="6781149" y="3502834"/>
              <a:ext cx="749395" cy="711382"/>
            </a:xfrm>
            <a:prstGeom prst="ellipse">
              <a:avLst/>
            </a:prstGeom>
            <a:solidFill>
              <a:srgbClr val="FFA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b="1" dirty="0">
                  <a:latin typeface="Arial Black" panose="020B0A04020102020204" pitchFamily="34" charset="0"/>
                </a:rPr>
                <a:t>3</a:t>
              </a:r>
              <a:endParaRPr lang="zh-TW" altLang="en-US" sz="4000" b="1" dirty="0">
                <a:latin typeface="Arial Black" panose="020B0A04020102020204" pitchFamily="34" charset="0"/>
              </a:endParaRPr>
            </a:p>
          </p:txBody>
        </p:sp>
        <p:sp>
          <p:nvSpPr>
            <p:cNvPr id="8" name="橢圓 7"/>
            <p:cNvSpPr/>
            <p:nvPr/>
          </p:nvSpPr>
          <p:spPr>
            <a:xfrm>
              <a:off x="8217554" y="4781098"/>
              <a:ext cx="749395" cy="711382"/>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b="1" dirty="0">
                  <a:latin typeface="Arial Black" panose="020B0A04020102020204" pitchFamily="34" charset="0"/>
                </a:rPr>
                <a:t>4</a:t>
              </a:r>
              <a:endParaRPr lang="zh-TW" altLang="en-US" sz="4000" b="1" dirty="0">
                <a:latin typeface="Arial Black" panose="020B0A04020102020204" pitchFamily="34" charset="0"/>
              </a:endParaRPr>
            </a:p>
          </p:txBody>
        </p:sp>
        <p:cxnSp>
          <p:nvCxnSpPr>
            <p:cNvPr id="9" name="直線單箭頭接點 8"/>
            <p:cNvCxnSpPr/>
            <p:nvPr/>
          </p:nvCxnSpPr>
          <p:spPr>
            <a:xfrm flipH="1" flipV="1">
              <a:off x="3840078" y="5192098"/>
              <a:ext cx="364048" cy="280705"/>
            </a:xfrm>
            <a:prstGeom prst="straightConnector1">
              <a:avLst/>
            </a:prstGeom>
            <a:ln w="12700">
              <a:solidFill>
                <a:srgbClr val="A4C2F4"/>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flipH="1" flipV="1">
              <a:off x="4971102" y="4250054"/>
              <a:ext cx="100292" cy="257724"/>
            </a:xfrm>
            <a:prstGeom prst="straightConnector1">
              <a:avLst/>
            </a:prstGeom>
            <a:ln w="12700">
              <a:solidFill>
                <a:srgbClr val="A4C2F4"/>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flipV="1">
              <a:off x="6781149" y="4214218"/>
              <a:ext cx="162039" cy="285481"/>
            </a:xfrm>
            <a:prstGeom prst="straightConnector1">
              <a:avLst/>
            </a:prstGeom>
            <a:ln w="12700">
              <a:solidFill>
                <a:srgbClr val="A4C2F4"/>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flipV="1">
              <a:off x="7684925" y="5284628"/>
              <a:ext cx="481414" cy="207852"/>
            </a:xfrm>
            <a:prstGeom prst="straightConnector1">
              <a:avLst/>
            </a:prstGeom>
            <a:ln w="12700">
              <a:solidFill>
                <a:srgbClr val="A4C2F4"/>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515965" y="4002913"/>
              <a:ext cx="2496747" cy="923330"/>
            </a:xfrm>
            <a:prstGeom prst="rect">
              <a:avLst/>
            </a:prstGeom>
            <a:noFill/>
          </p:spPr>
          <p:txBody>
            <a:bodyPr wrap="square" rtlCol="0">
              <a:spAutoFit/>
            </a:bodyPr>
            <a:lstStyle/>
            <a:p>
              <a:pPr algn="ctr"/>
              <a:r>
                <a:rPr lang="zh-TW" altLang="en-US" dirty="0">
                  <a:solidFill>
                    <a:schemeClr val="tx1"/>
                  </a:solidFill>
                  <a:latin typeface="微軟正黑體" panose="020B0604030504040204" pitchFamily="34" charset="-120"/>
                  <a:ea typeface="微軟正黑體" panose="020B0604030504040204" pitchFamily="34" charset="-120"/>
                </a:rPr>
                <a:t>了解自己興趣，也</a:t>
              </a:r>
              <a:r>
                <a:rPr lang="zh-TW" altLang="en-US" dirty="0">
                  <a:latin typeface="微軟正黑體" panose="020B0604030504040204" pitchFamily="34" charset="-120"/>
                  <a:ea typeface="微軟正黑體" panose="020B0604030504040204" pitchFamily="34" charset="-120"/>
                </a:rPr>
                <a:t>利用</a:t>
              </a:r>
              <a:r>
                <a:rPr lang="zh-TW" altLang="en-US" b="1" dirty="0">
                  <a:latin typeface="微軟正黑體" panose="020B0604030504040204" pitchFamily="34" charset="-120"/>
                  <a:ea typeface="微軟正黑體" panose="020B0604030504040204" pitchFamily="34" charset="-120"/>
                </a:rPr>
                <a:t>興趣代碼</a:t>
              </a:r>
              <a:r>
                <a:rPr lang="zh-TW" altLang="en-US" dirty="0">
                  <a:solidFill>
                    <a:schemeClr val="tx1"/>
                  </a:solidFill>
                  <a:latin typeface="微軟正黑體" panose="020B0604030504040204" pitchFamily="34" charset="-120"/>
                  <a:ea typeface="微軟正黑體" panose="020B0604030504040204" pitchFamily="34" charset="-120"/>
                </a:rPr>
                <a:t>適配出喜歡的學群學類</a:t>
              </a:r>
            </a:p>
          </p:txBody>
        </p:sp>
        <p:sp>
          <p:nvSpPr>
            <p:cNvPr id="14" name="文字方塊 13"/>
            <p:cNvSpPr txBox="1"/>
            <p:nvPr/>
          </p:nvSpPr>
          <p:spPr>
            <a:xfrm>
              <a:off x="2382825" y="2199890"/>
              <a:ext cx="3317400" cy="646331"/>
            </a:xfrm>
            <a:prstGeom prst="rect">
              <a:avLst/>
            </a:prstGeom>
            <a:noFill/>
          </p:spPr>
          <p:txBody>
            <a:bodyPr wrap="square" rtlCol="0">
              <a:spAutoFit/>
            </a:bodyPr>
            <a:lstStyle/>
            <a:p>
              <a:pPr algn="ctr"/>
              <a:r>
                <a:rPr lang="zh-TW" altLang="en-US" dirty="0">
                  <a:solidFill>
                    <a:schemeClr val="tx1"/>
                  </a:solidFill>
                  <a:latin typeface="微軟正黑體" panose="020B0604030504040204" pitchFamily="34" charset="-120"/>
                  <a:ea typeface="微軟正黑體" panose="020B0604030504040204" pitchFamily="34" charset="-120"/>
                </a:rPr>
                <a:t>生涯探索後，知道自己可能有</a:t>
              </a:r>
              <a:r>
                <a:rPr lang="zh-TW" altLang="en-US" b="1" dirty="0">
                  <a:solidFill>
                    <a:schemeClr val="tx1"/>
                  </a:solidFill>
                  <a:latin typeface="微軟正黑體" panose="020B0604030504040204" pitchFamily="34" charset="-120"/>
                  <a:ea typeface="微軟正黑體" panose="020B0604030504040204" pitchFamily="34" charset="-120"/>
                </a:rPr>
                <a:t>好幾個感興趣的學群學類學系</a:t>
              </a:r>
            </a:p>
          </p:txBody>
        </p:sp>
        <p:sp>
          <p:nvSpPr>
            <p:cNvPr id="15" name="文字方塊 14"/>
            <p:cNvSpPr txBox="1"/>
            <p:nvPr/>
          </p:nvSpPr>
          <p:spPr>
            <a:xfrm>
              <a:off x="6342104" y="2247200"/>
              <a:ext cx="3201275" cy="646331"/>
            </a:xfrm>
            <a:prstGeom prst="rect">
              <a:avLst/>
            </a:prstGeom>
            <a:noFill/>
          </p:spPr>
          <p:txBody>
            <a:bodyPr wrap="square" rtlCol="0">
              <a:spAutoFit/>
            </a:bodyPr>
            <a:lstStyle/>
            <a:p>
              <a:pPr algn="ctr"/>
              <a:r>
                <a:rPr lang="zh-TW" altLang="en-US" b="1" dirty="0">
                  <a:solidFill>
                    <a:schemeClr val="tx1"/>
                  </a:solidFill>
                  <a:latin typeface="微軟正黑體" panose="020B0604030504040204" pitchFamily="34" charset="-120"/>
                  <a:ea typeface="微軟正黑體" panose="020B0604030504040204" pitchFamily="34" charset="-120"/>
                </a:rPr>
                <a:t>擅長特定科目或對特定科目感到有興趣</a:t>
              </a:r>
              <a:r>
                <a:rPr lang="zh-TW" altLang="en-US" dirty="0">
                  <a:solidFill>
                    <a:schemeClr val="tx1"/>
                  </a:solidFill>
                  <a:latin typeface="微軟正黑體" panose="020B0604030504040204" pitchFamily="34" charset="-120"/>
                  <a:ea typeface="微軟正黑體" panose="020B0604030504040204" pitchFamily="34" charset="-120"/>
                </a:rPr>
                <a:t>的學生</a:t>
              </a:r>
            </a:p>
          </p:txBody>
        </p:sp>
        <p:sp>
          <p:nvSpPr>
            <p:cNvPr id="17" name="文字方塊 16"/>
            <p:cNvSpPr txBox="1"/>
            <p:nvPr/>
          </p:nvSpPr>
          <p:spPr>
            <a:xfrm>
              <a:off x="582492" y="3573439"/>
              <a:ext cx="2357323"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zh-TW" altLang="en-US" sz="2000" b="1" dirty="0">
                  <a:solidFill>
                    <a:schemeClr val="bg1"/>
                  </a:solidFill>
                  <a:latin typeface="微軟正黑體" panose="020B0604030504040204" pitchFamily="34" charset="-120"/>
                  <a:ea typeface="微軟正黑體" panose="020B0604030504040204" pitchFamily="34" charset="-120"/>
                </a:rPr>
                <a:t>認識學群學類</a:t>
              </a:r>
            </a:p>
          </p:txBody>
        </p:sp>
        <p:sp>
          <p:nvSpPr>
            <p:cNvPr id="18" name="文字方塊 17"/>
            <p:cNvSpPr txBox="1"/>
            <p:nvPr/>
          </p:nvSpPr>
          <p:spPr>
            <a:xfrm>
              <a:off x="2445920" y="1775365"/>
              <a:ext cx="3156834" cy="400110"/>
            </a:xfrm>
            <a:prstGeom prst="rect">
              <a:avLst/>
            </a:prstGeom>
            <a:solidFill>
              <a:srgbClr val="0AA9B5"/>
            </a:solidFill>
          </p:spPr>
          <p:txBody>
            <a:bodyPr wrap="square" rtlCol="0">
              <a:spAutoFit/>
            </a:bodyPr>
            <a:lstStyle/>
            <a:p>
              <a:pPr algn="ctr"/>
              <a:r>
                <a:rPr lang="zh-TW" altLang="en-US" sz="2000" b="1" dirty="0">
                  <a:solidFill>
                    <a:schemeClr val="bg1"/>
                  </a:solidFill>
                  <a:latin typeface="微軟正黑體" panose="020B0604030504040204" pitchFamily="34" charset="-120"/>
                  <a:ea typeface="微軟正黑體" panose="020B0604030504040204" pitchFamily="34" charset="-120"/>
                </a:rPr>
                <a:t>清楚了解相似差異</a:t>
              </a:r>
            </a:p>
          </p:txBody>
        </p:sp>
        <p:sp>
          <p:nvSpPr>
            <p:cNvPr id="19" name="文字方塊 18"/>
            <p:cNvSpPr txBox="1"/>
            <p:nvPr/>
          </p:nvSpPr>
          <p:spPr>
            <a:xfrm>
              <a:off x="6342105" y="1793441"/>
              <a:ext cx="3201275" cy="400110"/>
            </a:xfrm>
            <a:prstGeom prst="rect">
              <a:avLst/>
            </a:prstGeom>
            <a:solidFill>
              <a:srgbClr val="FFAA96"/>
            </a:solidFill>
          </p:spPr>
          <p:txBody>
            <a:bodyPr wrap="square" rtlCol="0">
              <a:spAutoFit/>
            </a:bodyPr>
            <a:lstStyle/>
            <a:p>
              <a:pPr algn="ctr"/>
              <a:r>
                <a:rPr lang="zh-TW" altLang="en-US" sz="2000" b="1" dirty="0">
                  <a:solidFill>
                    <a:schemeClr val="bg1"/>
                  </a:solidFill>
                  <a:latin typeface="微軟正黑體" panose="020B0604030504040204" pitchFamily="34" charset="-120"/>
                  <a:ea typeface="微軟正黑體" panose="020B0604030504040204" pitchFamily="34" charset="-120"/>
                </a:rPr>
                <a:t>學科能力的自我評估</a:t>
              </a:r>
            </a:p>
          </p:txBody>
        </p:sp>
        <p:sp>
          <p:nvSpPr>
            <p:cNvPr id="20" name="文字方塊 19"/>
            <p:cNvSpPr txBox="1"/>
            <p:nvPr/>
          </p:nvSpPr>
          <p:spPr>
            <a:xfrm>
              <a:off x="8966949" y="3649512"/>
              <a:ext cx="2912332" cy="400110"/>
            </a:xfrm>
            <a:prstGeom prst="rect">
              <a:avLst/>
            </a:prstGeom>
            <a:solidFill>
              <a:srgbClr val="29555D"/>
            </a:solidFill>
          </p:spPr>
          <p:txBody>
            <a:bodyPr wrap="square" rtlCol="0">
              <a:spAutoFit/>
            </a:bodyPr>
            <a:lstStyle/>
            <a:p>
              <a:pPr algn="ctr"/>
              <a:r>
                <a:rPr lang="zh-TW" altLang="en-US" sz="2000" b="1" dirty="0">
                  <a:solidFill>
                    <a:schemeClr val="bg1"/>
                  </a:solidFill>
                  <a:latin typeface="微軟正黑體" panose="020B0604030504040204" pitchFamily="34" charset="-120"/>
                  <a:ea typeface="微軟正黑體" panose="020B0604030504040204" pitchFamily="34" charset="-120"/>
                </a:rPr>
                <a:t>新課綱的探索引導</a:t>
              </a:r>
            </a:p>
          </p:txBody>
        </p:sp>
        <p:sp>
          <p:nvSpPr>
            <p:cNvPr id="21" name="文字方塊 20"/>
            <p:cNvSpPr txBox="1"/>
            <p:nvPr/>
          </p:nvSpPr>
          <p:spPr>
            <a:xfrm>
              <a:off x="578525" y="4844795"/>
              <a:ext cx="2493365" cy="646331"/>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zh-TW" altLang="en-US" b="1" dirty="0">
                  <a:ln/>
                  <a:solidFill>
                    <a:schemeClr val="accent3"/>
                  </a:solidFill>
                  <a:latin typeface="微軟正黑體" panose="020B0604030504040204" pitchFamily="34" charset="-120"/>
                  <a:ea typeface="微軟正黑體" panose="020B0604030504040204" pitchFamily="34" charset="-120"/>
                </a:rPr>
                <a:t>推薦使用：</a:t>
              </a:r>
              <a:endParaRPr lang="en-US" altLang="zh-TW" b="1" dirty="0">
                <a:ln/>
                <a:solidFill>
                  <a:schemeClr val="accent3"/>
                </a:solidFill>
                <a:latin typeface="微軟正黑體" panose="020B0604030504040204" pitchFamily="34" charset="-120"/>
                <a:ea typeface="微軟正黑體" panose="020B0604030504040204" pitchFamily="34" charset="-120"/>
              </a:endParaRPr>
            </a:p>
            <a:p>
              <a:pPr algn="ctr"/>
              <a:r>
                <a:rPr lang="zh-TW" altLang="en-US" b="1" dirty="0">
                  <a:ln/>
                  <a:solidFill>
                    <a:schemeClr val="accent3"/>
                  </a:solidFill>
                  <a:latin typeface="微軟正黑體" panose="020B0604030504040204" pitchFamily="34" charset="-120"/>
                  <a:ea typeface="微軟正黑體" panose="020B0604030504040204" pitchFamily="34" charset="-120"/>
                </a:rPr>
                <a:t>認識學群、認識學類</a:t>
              </a:r>
            </a:p>
          </p:txBody>
        </p:sp>
        <p:sp>
          <p:nvSpPr>
            <p:cNvPr id="22" name="文字方塊 21"/>
            <p:cNvSpPr txBox="1"/>
            <p:nvPr/>
          </p:nvSpPr>
          <p:spPr>
            <a:xfrm>
              <a:off x="2855225" y="2794230"/>
              <a:ext cx="2515757" cy="369332"/>
            </a:xfrm>
            <a:prstGeom prst="rect">
              <a:avLst/>
            </a:prstGeom>
            <a:noFill/>
          </p:spPr>
          <p:txBody>
            <a:bodyPr wrap="square" rtlCol="0">
              <a:spAutoFit/>
            </a:bodyPr>
            <a:lstStyle/>
            <a:p>
              <a:r>
                <a:rPr lang="zh-TW" altLang="en-US" b="1" dirty="0">
                  <a:solidFill>
                    <a:srgbClr val="0AA9B5"/>
                  </a:solidFill>
                  <a:latin typeface="微軟正黑體" panose="020B0604030504040204" pitchFamily="34" charset="-120"/>
                  <a:ea typeface="微軟正黑體" panose="020B0604030504040204" pitchFamily="34" charset="-120"/>
                </a:rPr>
                <a:t>推薦使用：比較功能</a:t>
              </a:r>
              <a:endParaRPr lang="en-US" altLang="zh-TW" b="1" dirty="0">
                <a:solidFill>
                  <a:srgbClr val="0AA9B5"/>
                </a:solidFill>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6276204" y="2794230"/>
              <a:ext cx="3478522" cy="369332"/>
            </a:xfrm>
            <a:prstGeom prst="rect">
              <a:avLst/>
            </a:prstGeom>
            <a:noFill/>
          </p:spPr>
          <p:txBody>
            <a:bodyPr wrap="square" rtlCol="0">
              <a:spAutoFit/>
            </a:bodyPr>
            <a:lstStyle/>
            <a:p>
              <a:r>
                <a:rPr lang="zh-TW" altLang="en-US" b="1" dirty="0">
                  <a:solidFill>
                    <a:srgbClr val="FFAA96"/>
                  </a:solidFill>
                  <a:latin typeface="微軟正黑體" panose="020B0604030504040204" pitchFamily="34" charset="-120"/>
                  <a:ea typeface="微軟正黑體" panose="020B0604030504040204" pitchFamily="34" charset="-120"/>
                </a:rPr>
                <a:t>推薦使用：探索系列、進階適配</a:t>
              </a:r>
            </a:p>
          </p:txBody>
        </p:sp>
        <p:sp>
          <p:nvSpPr>
            <p:cNvPr id="24" name="文字方塊 23"/>
            <p:cNvSpPr txBox="1"/>
            <p:nvPr/>
          </p:nvSpPr>
          <p:spPr>
            <a:xfrm>
              <a:off x="9306456" y="4669382"/>
              <a:ext cx="2493365" cy="646331"/>
            </a:xfrm>
            <a:prstGeom prst="rect">
              <a:avLst/>
            </a:prstGeom>
            <a:noFill/>
          </p:spPr>
          <p:txBody>
            <a:bodyPr wrap="square" rtlCol="0">
              <a:spAutoFit/>
            </a:bodyPr>
            <a:lstStyle/>
            <a:p>
              <a:pPr algn="ctr"/>
              <a:r>
                <a:rPr lang="zh-TW" altLang="en-US" b="1" dirty="0">
                  <a:solidFill>
                    <a:srgbClr val="29555D"/>
                  </a:solidFill>
                  <a:latin typeface="微軟正黑體" panose="020B0604030504040204" pitchFamily="34" charset="-120"/>
                  <a:ea typeface="微軟正黑體" panose="020B0604030504040204" pitchFamily="34" charset="-120"/>
                </a:rPr>
                <a:t>推薦使用：</a:t>
              </a:r>
              <a:endParaRPr lang="en-US" altLang="zh-TW" b="1" dirty="0">
                <a:solidFill>
                  <a:srgbClr val="29555D"/>
                </a:solidFill>
                <a:latin typeface="微軟正黑體" panose="020B0604030504040204" pitchFamily="34" charset="-120"/>
                <a:ea typeface="微軟正黑體" panose="020B0604030504040204" pitchFamily="34" charset="-120"/>
              </a:endParaRPr>
            </a:p>
            <a:p>
              <a:pPr algn="ctr"/>
              <a:r>
                <a:rPr lang="zh-TW" altLang="en-US" b="1" dirty="0">
                  <a:solidFill>
                    <a:srgbClr val="29555D"/>
                  </a:solidFill>
                  <a:latin typeface="微軟正黑體" panose="020B0604030504040204" pitchFamily="34" charset="-120"/>
                  <a:ea typeface="微軟正黑體" panose="020B0604030504040204" pitchFamily="34" charset="-120"/>
                </a:rPr>
                <a:t>三年行動、學習案例</a:t>
              </a:r>
            </a:p>
          </p:txBody>
        </p:sp>
        <p:pic>
          <p:nvPicPr>
            <p:cNvPr id="25" name="圖片 24"/>
            <p:cNvPicPr>
              <a:picLocks noChangeAspect="1"/>
            </p:cNvPicPr>
            <p:nvPr/>
          </p:nvPicPr>
          <p:blipFill rotWithShape="1">
            <a:blip r:embed="rId2"/>
            <a:srcRect l="12605" r="23633"/>
            <a:stretch/>
          </p:blipFill>
          <p:spPr>
            <a:xfrm>
              <a:off x="4510207" y="4989713"/>
              <a:ext cx="2765399" cy="1292770"/>
            </a:xfrm>
            <a:prstGeom prst="flowChartAlternateProcess">
              <a:avLst/>
            </a:prstGeom>
          </p:spPr>
        </p:pic>
        <p:sp>
          <p:nvSpPr>
            <p:cNvPr id="26" name="橢圓 25"/>
            <p:cNvSpPr/>
            <p:nvPr/>
          </p:nvSpPr>
          <p:spPr>
            <a:xfrm>
              <a:off x="4283549" y="4507778"/>
              <a:ext cx="3313152" cy="303214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Tree>
    <p:extLst>
      <p:ext uri="{BB962C8B-B14F-4D97-AF65-F5344CB8AC3E}">
        <p14:creationId xmlns:p14="http://schemas.microsoft.com/office/powerpoint/2010/main" val="227036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7294361" y="4309155"/>
            <a:ext cx="3024000" cy="110444"/>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48" name="矩形 47"/>
          <p:cNvSpPr/>
          <p:nvPr/>
        </p:nvSpPr>
        <p:spPr>
          <a:xfrm>
            <a:off x="7267202" y="1510126"/>
            <a:ext cx="1692000" cy="110444"/>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3" name="矩形 2"/>
          <p:cNvSpPr/>
          <p:nvPr/>
        </p:nvSpPr>
        <p:spPr>
          <a:xfrm>
            <a:off x="2305903" y="1510126"/>
            <a:ext cx="2033722" cy="1104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pic>
        <p:nvPicPr>
          <p:cNvPr id="35" name="Picture 4" descr="左右按钮_左右按钮PNG素材-90设计"/>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23" t="18772" r="46765" b="31668"/>
          <a:stretch/>
        </p:blipFill>
        <p:spPr bwMode="auto">
          <a:xfrm>
            <a:off x="1121064" y="652980"/>
            <a:ext cx="523125" cy="540000"/>
          </a:xfrm>
          <a:prstGeom prst="rect">
            <a:avLst/>
          </a:prstGeom>
          <a:noFill/>
          <a:extLst>
            <a:ext uri="{909E8E84-426E-40DD-AFC4-6F175D3DCCD1}">
              <a14:hiddenFill xmlns:a14="http://schemas.microsoft.com/office/drawing/2010/main">
                <a:solidFill>
                  <a:srgbClr val="FFFFFF"/>
                </a:solidFill>
              </a14:hiddenFill>
            </a:ext>
          </a:extLst>
        </p:spPr>
      </p:pic>
      <p:sp>
        <p:nvSpPr>
          <p:cNvPr id="36" name="矩形 35"/>
          <p:cNvSpPr/>
          <p:nvPr/>
        </p:nvSpPr>
        <p:spPr>
          <a:xfrm>
            <a:off x="1644189" y="692147"/>
            <a:ext cx="3877985" cy="495392"/>
          </a:xfrm>
          <a:prstGeom prst="rect">
            <a:avLst/>
          </a:prstGeom>
        </p:spPr>
        <p:txBody>
          <a:bodyPr wrap="none">
            <a:spAutoFit/>
          </a:bodyPr>
          <a:lstStyle/>
          <a:p>
            <a:pPr>
              <a:lnSpc>
                <a:spcPct val="120000"/>
              </a:lnSpc>
            </a:pPr>
            <a:r>
              <a:rPr lang="zh-TW" altLang="en-US" sz="2400" b="1" dirty="0">
                <a:solidFill>
                  <a:prstClr val="black"/>
                </a:solidFill>
                <a:latin typeface="微軟正黑體" panose="020B0604030504040204" pitchFamily="34" charset="-120"/>
                <a:ea typeface="微軟正黑體" panose="020B0604030504040204" pitchFamily="34" charset="-120"/>
              </a:rPr>
              <a:t>學習準備建議方向公告平台</a:t>
            </a:r>
          </a:p>
        </p:txBody>
      </p:sp>
      <p:pic>
        <p:nvPicPr>
          <p:cNvPr id="38" name="圖片 37"/>
          <p:cNvPicPr>
            <a:picLocks noChangeAspect="1"/>
          </p:cNvPicPr>
          <p:nvPr/>
        </p:nvPicPr>
        <p:blipFill>
          <a:blip r:embed="rId4"/>
          <a:stretch>
            <a:fillRect/>
          </a:stretch>
        </p:blipFill>
        <p:spPr>
          <a:xfrm>
            <a:off x="1711210" y="3789944"/>
            <a:ext cx="5028636" cy="2203181"/>
          </a:xfrm>
          <a:prstGeom prst="rect">
            <a:avLst/>
          </a:prstGeom>
        </p:spPr>
      </p:pic>
      <p:pic>
        <p:nvPicPr>
          <p:cNvPr id="39" name="圖片 38">
            <a:extLst>
              <a:ext uri="{FF2B5EF4-FFF2-40B4-BE49-F238E27FC236}">
                <a16:creationId xmlns:a16="http://schemas.microsoft.com/office/drawing/2014/main" id="{5D145742-7666-4E52-A0A4-DD8A7FFCF0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0400"/>
          <a:stretch/>
        </p:blipFill>
        <p:spPr>
          <a:xfrm>
            <a:off x="6982032" y="4666871"/>
            <a:ext cx="4167842" cy="2021605"/>
          </a:xfrm>
          <a:prstGeom prst="rect">
            <a:avLst/>
          </a:prstGeom>
        </p:spPr>
      </p:pic>
      <p:pic>
        <p:nvPicPr>
          <p:cNvPr id="40" name="圖片 39">
            <a:extLst>
              <a:ext uri="{FF2B5EF4-FFF2-40B4-BE49-F238E27FC236}">
                <a16:creationId xmlns:a16="http://schemas.microsoft.com/office/drawing/2014/main" id="{088161C8-17B0-45AF-A37A-C1C68309A9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91652" y="1740461"/>
            <a:ext cx="3536618" cy="2309628"/>
          </a:xfrm>
          <a:prstGeom prst="rect">
            <a:avLst/>
          </a:prstGeom>
        </p:spPr>
      </p:pic>
      <p:grpSp>
        <p:nvGrpSpPr>
          <p:cNvPr id="2" name="群組 1"/>
          <p:cNvGrpSpPr/>
          <p:nvPr/>
        </p:nvGrpSpPr>
        <p:grpSpPr>
          <a:xfrm>
            <a:off x="1663993" y="1777195"/>
            <a:ext cx="5075853" cy="2012749"/>
            <a:chOff x="347942" y="2390151"/>
            <a:chExt cx="5276629" cy="2082578"/>
          </a:xfrm>
        </p:grpSpPr>
        <p:grpSp>
          <p:nvGrpSpPr>
            <p:cNvPr id="41" name="群組 40">
              <a:extLst>
                <a:ext uri="{FF2B5EF4-FFF2-40B4-BE49-F238E27FC236}">
                  <a16:creationId xmlns:a16="http://schemas.microsoft.com/office/drawing/2014/main" id="{C4B26BBB-1893-4FFF-BDE9-AE970BF0489E}"/>
                </a:ext>
              </a:extLst>
            </p:cNvPr>
            <p:cNvGrpSpPr/>
            <p:nvPr/>
          </p:nvGrpSpPr>
          <p:grpSpPr>
            <a:xfrm>
              <a:off x="347942" y="2390151"/>
              <a:ext cx="5276629" cy="2082578"/>
              <a:chOff x="98931" y="2847119"/>
              <a:chExt cx="5040000" cy="1936195"/>
            </a:xfrm>
          </p:grpSpPr>
          <p:pic>
            <p:nvPicPr>
              <p:cNvPr id="42" name="圖片 41">
                <a:extLst>
                  <a:ext uri="{FF2B5EF4-FFF2-40B4-BE49-F238E27FC236}">
                    <a16:creationId xmlns:a16="http://schemas.microsoft.com/office/drawing/2014/main" id="{0F278025-1E1E-45BB-9C74-8742C717C460}"/>
                  </a:ext>
                </a:extLst>
              </p:cNvPr>
              <p:cNvPicPr>
                <a:picLocks noChangeAspect="1"/>
              </p:cNvPicPr>
              <p:nvPr/>
            </p:nvPicPr>
            <p:blipFill rotWithShape="1">
              <a:blip r:embed="rId7"/>
              <a:srcRect r="7949" b="38711"/>
              <a:stretch/>
            </p:blipFill>
            <p:spPr>
              <a:xfrm>
                <a:off x="145814" y="3018204"/>
                <a:ext cx="4600574" cy="1765110"/>
              </a:xfrm>
              <a:prstGeom prst="rect">
                <a:avLst/>
              </a:prstGeom>
            </p:spPr>
          </p:pic>
          <p:pic>
            <p:nvPicPr>
              <p:cNvPr id="43" name="圖片 42">
                <a:extLst>
                  <a:ext uri="{FF2B5EF4-FFF2-40B4-BE49-F238E27FC236}">
                    <a16:creationId xmlns:a16="http://schemas.microsoft.com/office/drawing/2014/main" id="{B258D3E7-DC19-406C-AB01-C59346951BB6}"/>
                  </a:ext>
                </a:extLst>
              </p:cNvPr>
              <p:cNvPicPr>
                <a:picLocks noChangeAspect="1"/>
              </p:cNvPicPr>
              <p:nvPr/>
            </p:nvPicPr>
            <p:blipFill>
              <a:blip r:embed="rId8"/>
              <a:stretch>
                <a:fillRect/>
              </a:stretch>
            </p:blipFill>
            <p:spPr>
              <a:xfrm>
                <a:off x="98931" y="2847119"/>
                <a:ext cx="5040000" cy="275153"/>
              </a:xfrm>
              <a:prstGeom prst="rect">
                <a:avLst/>
              </a:prstGeom>
            </p:spPr>
          </p:pic>
        </p:grpSp>
        <p:sp>
          <p:nvSpPr>
            <p:cNvPr id="44" name="矩形 43">
              <a:extLst>
                <a:ext uri="{FF2B5EF4-FFF2-40B4-BE49-F238E27FC236}">
                  <a16:creationId xmlns:a16="http://schemas.microsoft.com/office/drawing/2014/main" id="{A9CD6BC6-E85C-4E0C-A8D2-AB7A1CB3988D}"/>
                </a:ext>
              </a:extLst>
            </p:cNvPr>
            <p:cNvSpPr/>
            <p:nvPr/>
          </p:nvSpPr>
          <p:spPr>
            <a:xfrm>
              <a:off x="870776" y="2455109"/>
              <a:ext cx="1060615" cy="248195"/>
            </a:xfrm>
            <a:prstGeom prst="rect">
              <a:avLst/>
            </a:prstGeom>
            <a:solidFill>
              <a:schemeClr val="bg1"/>
            </a:solidFill>
          </p:spPr>
          <p:txBody>
            <a:bodyPr wrap="square" lIns="36000" rIns="36000">
              <a:spAutoFit/>
            </a:bodyPr>
            <a:lstStyle/>
            <a:p>
              <a:r>
                <a:rPr lang="zh-TW" altLang="en-US" sz="900" dirty="0">
                  <a:solidFill>
                    <a:prstClr val="black">
                      <a:lumMod val="65000"/>
                      <a:lumOff val="35000"/>
                    </a:prstClr>
                  </a:solidFill>
                  <a:latin typeface="微軟正黑體" panose="020B0604030504040204" pitchFamily="34" charset="-120"/>
                  <a:ea typeface="微軟正黑體" panose="020B0604030504040204" pitchFamily="34" charset="-120"/>
                </a:rPr>
                <a:t>學習準備建議方向</a:t>
              </a:r>
            </a:p>
          </p:txBody>
        </p:sp>
      </p:grpSp>
      <p:sp>
        <p:nvSpPr>
          <p:cNvPr id="45" name="矩形 44">
            <a:extLst>
              <a:ext uri="{FF2B5EF4-FFF2-40B4-BE49-F238E27FC236}">
                <a16:creationId xmlns:a16="http://schemas.microsoft.com/office/drawing/2014/main" id="{E2A60DB0-BC13-45E1-A51D-8C6EBFA2BD15}"/>
              </a:ext>
            </a:extLst>
          </p:cNvPr>
          <p:cNvSpPr/>
          <p:nvPr/>
        </p:nvSpPr>
        <p:spPr>
          <a:xfrm>
            <a:off x="6882599" y="4119470"/>
            <a:ext cx="4079927" cy="369332"/>
          </a:xfrm>
          <a:prstGeom prst="rect">
            <a:avLst/>
          </a:prstGeom>
          <a:noFill/>
        </p:spPr>
        <p:txBody>
          <a:bodyPr wrap="square">
            <a:spAutoFit/>
          </a:bodyPr>
          <a:lstStyle/>
          <a:p>
            <a:pPr marL="285750" indent="-285750">
              <a:buFont typeface="Wingdings" panose="05000000000000000000" pitchFamily="2" charset="2"/>
              <a:buChar char="l"/>
            </a:pPr>
            <a:r>
              <a:rPr lang="zh-TW" altLang="en-US" b="1" dirty="0">
                <a:solidFill>
                  <a:prstClr val="black"/>
                </a:solidFill>
                <a:latin typeface="微軟正黑體" panose="020B0604030504040204" pitchFamily="34" charset="-120"/>
                <a:ea typeface="微軟正黑體" panose="020B0604030504040204" pitchFamily="34" charset="-120"/>
              </a:rPr>
              <a:t>招生群</a:t>
            </a:r>
            <a:r>
              <a:rPr lang="en-US" altLang="zh-TW" b="1" dirty="0">
                <a:solidFill>
                  <a:prstClr val="black"/>
                </a:solidFill>
                <a:latin typeface="微軟正黑體" panose="020B0604030504040204" pitchFamily="34" charset="-120"/>
                <a:ea typeface="微軟正黑體" panose="020B0604030504040204" pitchFamily="34" charset="-120"/>
              </a:rPr>
              <a:t>(</a:t>
            </a:r>
            <a:r>
              <a:rPr lang="zh-TW" altLang="en-US" b="1" dirty="0">
                <a:solidFill>
                  <a:prstClr val="black"/>
                </a:solidFill>
                <a:latin typeface="微軟正黑體" panose="020B0604030504040204" pitchFamily="34" charset="-120"/>
                <a:ea typeface="微軟正黑體" panose="020B0604030504040204" pitchFamily="34" charset="-120"/>
              </a:rPr>
              <a:t>類</a:t>
            </a:r>
            <a:r>
              <a:rPr lang="en-US" altLang="zh-TW" b="1" dirty="0">
                <a:solidFill>
                  <a:prstClr val="black"/>
                </a:solidFill>
                <a:latin typeface="微軟正黑體" panose="020B0604030504040204" pitchFamily="34" charset="-120"/>
                <a:ea typeface="微軟正黑體" panose="020B0604030504040204" pitchFamily="34" charset="-120"/>
              </a:rPr>
              <a:t>)</a:t>
            </a:r>
            <a:r>
              <a:rPr lang="zh-TW" altLang="en-US" b="1" dirty="0">
                <a:solidFill>
                  <a:prstClr val="black"/>
                </a:solidFill>
                <a:latin typeface="微軟正黑體" panose="020B0604030504040204" pitchFamily="34" charset="-120"/>
                <a:ea typeface="微軟正黑體" panose="020B0604030504040204" pitchFamily="34" charset="-120"/>
              </a:rPr>
              <a:t>別分門別類，方便查詢</a:t>
            </a:r>
          </a:p>
        </p:txBody>
      </p:sp>
      <p:sp>
        <p:nvSpPr>
          <p:cNvPr id="46" name="矩形 45">
            <a:extLst>
              <a:ext uri="{FF2B5EF4-FFF2-40B4-BE49-F238E27FC236}">
                <a16:creationId xmlns:a16="http://schemas.microsoft.com/office/drawing/2014/main" id="{E2A60DB0-BC13-45E1-A51D-8C6EBFA2BD15}"/>
              </a:ext>
            </a:extLst>
          </p:cNvPr>
          <p:cNvSpPr/>
          <p:nvPr/>
        </p:nvSpPr>
        <p:spPr>
          <a:xfrm>
            <a:off x="1663994" y="1278796"/>
            <a:ext cx="3564793" cy="461665"/>
          </a:xfrm>
          <a:prstGeom prst="rect">
            <a:avLst/>
          </a:prstGeom>
          <a:noFill/>
        </p:spPr>
        <p:txBody>
          <a:bodyPr wrap="square">
            <a:spAutoFit/>
          </a:bodyPr>
          <a:lstStyle/>
          <a:p>
            <a:pPr marL="285750" indent="-285750">
              <a:buFont typeface="Wingdings" panose="05000000000000000000" pitchFamily="2" charset="2"/>
              <a:buChar char="l"/>
            </a:pPr>
            <a:r>
              <a:rPr lang="zh-TW" altLang="en-US" sz="2400" b="1" dirty="0">
                <a:solidFill>
                  <a:prstClr val="black"/>
                </a:solidFill>
                <a:latin typeface="微軟正黑體" panose="020B0604030504040204" pitchFamily="34" charset="-120"/>
                <a:ea typeface="微軟正黑體" panose="020B0604030504040204" pitchFamily="34" charset="-120"/>
              </a:rPr>
              <a:t>網頁首頁文字詳細說明</a:t>
            </a:r>
          </a:p>
        </p:txBody>
      </p:sp>
      <p:sp>
        <p:nvSpPr>
          <p:cNvPr id="47" name="矩形 46"/>
          <p:cNvSpPr/>
          <p:nvPr/>
        </p:nvSpPr>
        <p:spPr>
          <a:xfrm>
            <a:off x="6821823" y="1253898"/>
            <a:ext cx="2582758" cy="428194"/>
          </a:xfrm>
          <a:prstGeom prst="rect">
            <a:avLst/>
          </a:prstGeom>
        </p:spPr>
        <p:txBody>
          <a:bodyPr wrap="none">
            <a:spAutoFit/>
          </a:bodyPr>
          <a:lstStyle/>
          <a:p>
            <a:pPr marL="342900" indent="-342900">
              <a:lnSpc>
                <a:spcPct val="120000"/>
              </a:lnSpc>
              <a:buFont typeface="Wingdings" panose="05000000000000000000" pitchFamily="2" charset="2"/>
              <a:buChar char="l"/>
            </a:pPr>
            <a:r>
              <a:rPr lang="zh-TW" altLang="en-US" sz="2000" b="1" dirty="0">
                <a:solidFill>
                  <a:prstClr val="black"/>
                </a:solidFill>
                <a:latin typeface="微軟正黑體" panose="020B0604030504040204" pitchFamily="34" charset="-120"/>
                <a:ea typeface="微軟正黑體" panose="020B0604030504040204" pitchFamily="34" charset="-120"/>
              </a:rPr>
              <a:t>學校活潑圖形介面</a:t>
            </a:r>
          </a:p>
        </p:txBody>
      </p:sp>
      <p:pic>
        <p:nvPicPr>
          <p:cNvPr id="19" name="圖片 18"/>
          <p:cNvPicPr>
            <a:picLocks noChangeAspect="1"/>
          </p:cNvPicPr>
          <p:nvPr/>
        </p:nvPicPr>
        <p:blipFill rotWithShape="1">
          <a:blip r:embed="rId9">
            <a:clrChange>
              <a:clrFrom>
                <a:srgbClr val="FFFFFF"/>
              </a:clrFrom>
              <a:clrTo>
                <a:srgbClr val="FFFFFF">
                  <a:alpha val="0"/>
                </a:srgbClr>
              </a:clrTo>
            </a:clrChange>
          </a:blip>
          <a:srcRect l="19778" t="26906" r="65127" b="15481"/>
          <a:stretch/>
        </p:blipFill>
        <p:spPr>
          <a:xfrm>
            <a:off x="5901720" y="6084984"/>
            <a:ext cx="692223" cy="690145"/>
          </a:xfrm>
          <a:prstGeom prst="rect">
            <a:avLst/>
          </a:prstGeom>
        </p:spPr>
      </p:pic>
      <p:sp>
        <p:nvSpPr>
          <p:cNvPr id="4" name="文字版面配置區 3">
            <a:extLst>
              <a:ext uri="{FF2B5EF4-FFF2-40B4-BE49-F238E27FC236}">
                <a16:creationId xmlns:a16="http://schemas.microsoft.com/office/drawing/2014/main" id="{C3A5DED3-39D8-4042-856F-363A687BB004}"/>
              </a:ext>
            </a:extLst>
          </p:cNvPr>
          <p:cNvSpPr>
            <a:spLocks noGrp="1"/>
          </p:cNvSpPr>
          <p:nvPr>
            <p:ph type="body" sz="quarter" idx="15"/>
          </p:nvPr>
        </p:nvSpPr>
        <p:spPr>
          <a:xfrm>
            <a:off x="719677" y="111041"/>
            <a:ext cx="7928834" cy="584775"/>
          </a:xfrm>
        </p:spPr>
        <p:txBody>
          <a:bodyPr/>
          <a:lstStyle/>
          <a:p>
            <a:r>
              <a:rPr lang="zh-TW" altLang="en-US" b="1" dirty="0">
                <a:solidFill>
                  <a:srgbClr val="0070C0"/>
                </a:solidFill>
                <a:latin typeface="微軟正黑體" panose="020B0604030504040204" pitchFamily="34" charset="-120"/>
                <a:ea typeface="微軟正黑體" panose="020B0604030504040204" pitchFamily="34" charset="-120"/>
              </a:rPr>
              <a:t>技專校院學習準備建議方向</a:t>
            </a:r>
            <a:endParaRPr lang="zh-TW" altLang="en-US" dirty="0"/>
          </a:p>
        </p:txBody>
      </p:sp>
    </p:spTree>
    <p:extLst>
      <p:ext uri="{BB962C8B-B14F-4D97-AF65-F5344CB8AC3E}">
        <p14:creationId xmlns:p14="http://schemas.microsoft.com/office/powerpoint/2010/main" val="3517814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596480" y="939171"/>
            <a:ext cx="2735862" cy="117025"/>
          </a:xfrm>
          <a:prstGeom prst="rect">
            <a:avLst/>
          </a:prstGeom>
          <a:solidFill>
            <a:srgbClr val="00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pic>
        <p:nvPicPr>
          <p:cNvPr id="10" name="Picture 4" descr="左右按钮_左右按钮PNG素材-90设计"/>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23" t="18772" r="46765" b="31668"/>
          <a:stretch/>
        </p:blipFill>
        <p:spPr bwMode="auto">
          <a:xfrm>
            <a:off x="947251" y="661369"/>
            <a:ext cx="523125"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1498732" y="650363"/>
            <a:ext cx="6979796" cy="461665"/>
          </a:xfrm>
          <a:prstGeom prst="rect">
            <a:avLst/>
          </a:prstGeom>
        </p:spPr>
        <p:txBody>
          <a:bodyPr wrap="none">
            <a:spAutoFit/>
          </a:bodyPr>
          <a:lstStyle/>
          <a:p>
            <a:r>
              <a:rPr lang="zh-TW" altLang="en-US" sz="2400" b="1" dirty="0">
                <a:solidFill>
                  <a:prstClr val="black"/>
                </a:solidFill>
                <a:latin typeface="微軟正黑體" panose="020B0604030504040204" pitchFamily="34" charset="-120"/>
                <a:ea typeface="微軟正黑體" panose="020B0604030504040204" pitchFamily="34" charset="-120"/>
              </a:rPr>
              <a:t>學習準備建議方向公告平台</a:t>
            </a:r>
            <a:r>
              <a:rPr lang="en-US" altLang="zh-TW" sz="2400" b="1" dirty="0">
                <a:solidFill>
                  <a:prstClr val="black"/>
                </a:solidFill>
                <a:latin typeface="微軟正黑體" panose="020B0604030504040204" pitchFamily="34" charset="-120"/>
                <a:ea typeface="微軟正黑體" panose="020B0604030504040204" pitchFamily="34" charset="-120"/>
              </a:rPr>
              <a:t>—</a:t>
            </a:r>
            <a:r>
              <a:rPr lang="zh-TW" altLang="en-US" sz="2400" b="1" dirty="0">
                <a:solidFill>
                  <a:prstClr val="black"/>
                </a:solidFill>
                <a:latin typeface="微軟正黑體" panose="020B0604030504040204" pitchFamily="34" charset="-120"/>
                <a:ea typeface="微軟正黑體" panose="020B0604030504040204" pitchFamily="34" charset="-120"/>
              </a:rPr>
              <a:t>依參採項目進行查詢</a:t>
            </a:r>
            <a:endParaRPr lang="zh-TW" altLang="en-US" sz="2400" dirty="0">
              <a:solidFill>
                <a:prstClr val="black"/>
              </a:solidFill>
            </a:endParaRPr>
          </a:p>
        </p:txBody>
      </p:sp>
      <p:pic>
        <p:nvPicPr>
          <p:cNvPr id="7" name="圖片 6"/>
          <p:cNvPicPr>
            <a:picLocks noChangeAspect="1"/>
          </p:cNvPicPr>
          <p:nvPr/>
        </p:nvPicPr>
        <p:blipFill>
          <a:blip r:embed="rId4"/>
          <a:stretch>
            <a:fillRect/>
          </a:stretch>
        </p:blipFill>
        <p:spPr>
          <a:xfrm>
            <a:off x="1586694" y="1812666"/>
            <a:ext cx="9026438" cy="5017543"/>
          </a:xfrm>
          <a:prstGeom prst="rect">
            <a:avLst/>
          </a:prstGeom>
        </p:spPr>
      </p:pic>
      <p:sp>
        <p:nvSpPr>
          <p:cNvPr id="8" name="矩形 7"/>
          <p:cNvSpPr/>
          <p:nvPr/>
        </p:nvSpPr>
        <p:spPr>
          <a:xfrm>
            <a:off x="1508427" y="1104780"/>
            <a:ext cx="5455984" cy="707886"/>
          </a:xfrm>
          <a:prstGeom prst="rect">
            <a:avLst/>
          </a:prstGeom>
          <a:noFill/>
        </p:spPr>
        <p:txBody>
          <a:bodyPr vert="horz" wrap="square">
            <a:spAutoFit/>
          </a:bodyPr>
          <a:lstStyle/>
          <a:p>
            <a:pPr marL="285750" indent="-285750">
              <a:buFont typeface="Wingdings" panose="05000000000000000000" pitchFamily="2" charset="2"/>
              <a:buChar char="l"/>
            </a:pPr>
            <a:r>
              <a:rPr lang="zh-TW" altLang="en-US" sz="2000" b="1" dirty="0">
                <a:solidFill>
                  <a:prstClr val="black"/>
                </a:solidFill>
                <a:latin typeface="微軟正黑體" panose="020B0604030504040204" pitchFamily="34" charset="-120"/>
                <a:ea typeface="微軟正黑體" panose="020B0604030504040204" pitchFamily="34" charset="-120"/>
              </a:rPr>
              <a:t>協助學生運用條件查詢適合自己屬性之系科</a:t>
            </a:r>
            <a:endParaRPr lang="en-US" altLang="zh-TW" sz="2000" b="1" dirty="0">
              <a:solidFill>
                <a:prstClr val="black"/>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l"/>
            </a:pPr>
            <a:r>
              <a:rPr lang="zh-TW" altLang="en-US" sz="2000" b="1" dirty="0">
                <a:solidFill>
                  <a:prstClr val="black"/>
                </a:solidFill>
                <a:latin typeface="微軟正黑體" panose="020B0604030504040204" pitchFamily="34" charset="-120"/>
                <a:ea typeface="微軟正黑體" panose="020B0604030504040204" pitchFamily="34" charset="-120"/>
              </a:rPr>
              <a:t>提供多重方式複合查詢參採校系</a:t>
            </a:r>
          </a:p>
        </p:txBody>
      </p:sp>
      <p:sp>
        <p:nvSpPr>
          <p:cNvPr id="9" name="矩形 8"/>
          <p:cNvSpPr/>
          <p:nvPr/>
        </p:nvSpPr>
        <p:spPr>
          <a:xfrm>
            <a:off x="8478528" y="6236126"/>
            <a:ext cx="1107996" cy="369332"/>
          </a:xfrm>
          <a:prstGeom prst="rect">
            <a:avLst/>
          </a:prstGeom>
          <a:solidFill>
            <a:schemeClr val="tx1"/>
          </a:solidFill>
        </p:spPr>
        <p:txBody>
          <a:bodyPr wrap="none">
            <a:spAutoFit/>
          </a:bodyPr>
          <a:lstStyle/>
          <a:p>
            <a:r>
              <a:rPr lang="zh-TW" altLang="en-US" b="1" dirty="0">
                <a:solidFill>
                  <a:prstClr val="white"/>
                </a:solidFill>
                <a:latin typeface="微軟正黑體" panose="020B0604030504040204" pitchFamily="34" charset="-120"/>
                <a:ea typeface="微軟正黑體" panose="020B0604030504040204" pitchFamily="34" charset="-120"/>
              </a:rPr>
              <a:t>開始查詢</a:t>
            </a:r>
            <a:endParaRPr lang="zh-TW" altLang="en-US" dirty="0">
              <a:solidFill>
                <a:prstClr val="white"/>
              </a:solidFill>
            </a:endParaRPr>
          </a:p>
        </p:txBody>
      </p:sp>
      <p:sp>
        <p:nvSpPr>
          <p:cNvPr id="2" name="文字版面配置區 1">
            <a:extLst>
              <a:ext uri="{FF2B5EF4-FFF2-40B4-BE49-F238E27FC236}">
                <a16:creationId xmlns:a16="http://schemas.microsoft.com/office/drawing/2014/main" id="{7BFA9B65-FE03-4A32-90C5-DB1BBBA2D84C}"/>
              </a:ext>
            </a:extLst>
          </p:cNvPr>
          <p:cNvSpPr>
            <a:spLocks noGrp="1"/>
          </p:cNvSpPr>
          <p:nvPr>
            <p:ph type="body" sz="quarter" idx="15"/>
          </p:nvPr>
        </p:nvSpPr>
        <p:spPr>
          <a:xfrm>
            <a:off x="695402" y="181839"/>
            <a:ext cx="7928834" cy="584775"/>
          </a:xfrm>
        </p:spPr>
        <p:txBody>
          <a:bodyPr/>
          <a:lstStyle/>
          <a:p>
            <a:r>
              <a:rPr lang="zh-TW" altLang="en-US" b="1" dirty="0">
                <a:solidFill>
                  <a:srgbClr val="0070C0"/>
                </a:solidFill>
                <a:latin typeface="微軟正黑體" panose="020B0604030504040204" pitchFamily="34" charset="-120"/>
                <a:ea typeface="微軟正黑體" panose="020B0604030504040204" pitchFamily="34" charset="-120"/>
              </a:rPr>
              <a:t>技專校院學習準備建議方向</a:t>
            </a:r>
            <a:endParaRPr lang="zh-TW" altLang="en-US" dirty="0"/>
          </a:p>
        </p:txBody>
      </p:sp>
    </p:spTree>
    <p:extLst>
      <p:ext uri="{BB962C8B-B14F-4D97-AF65-F5344CB8AC3E}">
        <p14:creationId xmlns:p14="http://schemas.microsoft.com/office/powerpoint/2010/main" val="2251373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5"/>
          </p:nvPr>
        </p:nvSpPr>
        <p:spPr>
          <a:xfrm>
            <a:off x="695325" y="186045"/>
            <a:ext cx="8781778" cy="610789"/>
          </a:xfrm>
        </p:spPr>
        <p:txBody>
          <a:bodyPr/>
          <a:lstStyle/>
          <a:p>
            <a:r>
              <a:rPr lang="zh-TW" altLang="en-US" b="1" dirty="0"/>
              <a:t>運用學生學習歷程檔案</a:t>
            </a:r>
            <a:r>
              <a:rPr lang="zh-TW" altLang="en-US" b="1" dirty="0">
                <a:solidFill>
                  <a:schemeClr val="accent4"/>
                </a:solidFill>
              </a:rPr>
              <a:t>產出升學備審資料的優點</a:t>
            </a:r>
            <a:endParaRPr lang="zh-TW" altLang="en-US" b="1" dirty="0">
              <a:solidFill>
                <a:schemeClr val="accent4"/>
              </a:solidFill>
              <a:latin typeface="Arial Black" panose="020B0A04020102020204" pitchFamily="34" charset="0"/>
            </a:endParaRPr>
          </a:p>
          <a:p>
            <a:endParaRPr lang="zh-TW" altLang="en-US" dirty="0"/>
          </a:p>
        </p:txBody>
      </p:sp>
      <p:pic>
        <p:nvPicPr>
          <p:cNvPr id="4" name="圖片 3"/>
          <p:cNvPicPr>
            <a:picLocks noChangeAspect="1"/>
          </p:cNvPicPr>
          <p:nvPr/>
        </p:nvPicPr>
        <p:blipFill>
          <a:blip r:embed="rId2"/>
          <a:stretch>
            <a:fillRect/>
          </a:stretch>
        </p:blipFill>
        <p:spPr>
          <a:xfrm>
            <a:off x="8814439" y="1419898"/>
            <a:ext cx="3249450" cy="5068580"/>
          </a:xfrm>
          <a:prstGeom prst="rect">
            <a:avLst/>
          </a:prstGeom>
        </p:spPr>
      </p:pic>
      <p:grpSp>
        <p:nvGrpSpPr>
          <p:cNvPr id="8" name="组合 80"/>
          <p:cNvGrpSpPr/>
          <p:nvPr/>
        </p:nvGrpSpPr>
        <p:grpSpPr>
          <a:xfrm>
            <a:off x="9000782" y="939118"/>
            <a:ext cx="569312" cy="489247"/>
            <a:chOff x="3898900" y="1844675"/>
            <a:chExt cx="1276351" cy="1136650"/>
          </a:xfrm>
        </p:grpSpPr>
        <p:sp>
          <p:nvSpPr>
            <p:cNvPr id="9" name="Freeform 40"/>
            <p:cNvSpPr>
              <a:spLocks noEditPoints="1"/>
            </p:cNvSpPr>
            <p:nvPr/>
          </p:nvSpPr>
          <p:spPr bwMode="auto">
            <a:xfrm>
              <a:off x="4051300" y="1844675"/>
              <a:ext cx="484188" cy="590550"/>
            </a:xfrm>
            <a:custGeom>
              <a:avLst/>
              <a:gdLst>
                <a:gd name="T0" fmla="*/ 2 w 305"/>
                <a:gd name="T1" fmla="*/ 231 h 372"/>
                <a:gd name="T2" fmla="*/ 24 w 305"/>
                <a:gd name="T3" fmla="*/ 254 h 372"/>
                <a:gd name="T4" fmla="*/ 37 w 305"/>
                <a:gd name="T5" fmla="*/ 278 h 372"/>
                <a:gd name="T6" fmla="*/ 71 w 305"/>
                <a:gd name="T7" fmla="*/ 339 h 372"/>
                <a:gd name="T8" fmla="*/ 129 w 305"/>
                <a:gd name="T9" fmla="*/ 370 h 372"/>
                <a:gd name="T10" fmla="*/ 172 w 305"/>
                <a:gd name="T11" fmla="*/ 370 h 372"/>
                <a:gd name="T12" fmla="*/ 229 w 305"/>
                <a:gd name="T13" fmla="*/ 339 h 372"/>
                <a:gd name="T14" fmla="*/ 266 w 305"/>
                <a:gd name="T15" fmla="*/ 278 h 372"/>
                <a:gd name="T16" fmla="*/ 274 w 305"/>
                <a:gd name="T17" fmla="*/ 254 h 372"/>
                <a:gd name="T18" fmla="*/ 284 w 305"/>
                <a:gd name="T19" fmla="*/ 252 h 372"/>
                <a:gd name="T20" fmla="*/ 303 w 305"/>
                <a:gd name="T21" fmla="*/ 231 h 372"/>
                <a:gd name="T22" fmla="*/ 305 w 305"/>
                <a:gd name="T23" fmla="*/ 217 h 372"/>
                <a:gd name="T24" fmla="*/ 288 w 305"/>
                <a:gd name="T25" fmla="*/ 186 h 372"/>
                <a:gd name="T26" fmla="*/ 278 w 305"/>
                <a:gd name="T27" fmla="*/ 182 h 372"/>
                <a:gd name="T28" fmla="*/ 286 w 305"/>
                <a:gd name="T29" fmla="*/ 125 h 372"/>
                <a:gd name="T30" fmla="*/ 278 w 305"/>
                <a:gd name="T31" fmla="*/ 80 h 372"/>
                <a:gd name="T32" fmla="*/ 253 w 305"/>
                <a:gd name="T33" fmla="*/ 53 h 372"/>
                <a:gd name="T34" fmla="*/ 239 w 305"/>
                <a:gd name="T35" fmla="*/ 31 h 372"/>
                <a:gd name="T36" fmla="*/ 210 w 305"/>
                <a:gd name="T37" fmla="*/ 4 h 372"/>
                <a:gd name="T38" fmla="*/ 165 w 305"/>
                <a:gd name="T39" fmla="*/ 0 h 372"/>
                <a:gd name="T40" fmla="*/ 90 w 305"/>
                <a:gd name="T41" fmla="*/ 16 h 372"/>
                <a:gd name="T42" fmla="*/ 49 w 305"/>
                <a:gd name="T43" fmla="*/ 35 h 372"/>
                <a:gd name="T44" fmla="*/ 20 w 305"/>
                <a:gd name="T45" fmla="*/ 70 h 372"/>
                <a:gd name="T46" fmla="*/ 8 w 305"/>
                <a:gd name="T47" fmla="*/ 108 h 372"/>
                <a:gd name="T48" fmla="*/ 12 w 305"/>
                <a:gd name="T49" fmla="*/ 166 h 372"/>
                <a:gd name="T50" fmla="*/ 18 w 305"/>
                <a:gd name="T51" fmla="*/ 184 h 372"/>
                <a:gd name="T52" fmla="*/ 2 w 305"/>
                <a:gd name="T53" fmla="*/ 207 h 372"/>
                <a:gd name="T54" fmla="*/ 30 w 305"/>
                <a:gd name="T55" fmla="*/ 188 h 372"/>
                <a:gd name="T56" fmla="*/ 35 w 305"/>
                <a:gd name="T57" fmla="*/ 188 h 372"/>
                <a:gd name="T58" fmla="*/ 45 w 305"/>
                <a:gd name="T59" fmla="*/ 131 h 372"/>
                <a:gd name="T60" fmla="*/ 55 w 305"/>
                <a:gd name="T61" fmla="*/ 119 h 372"/>
                <a:gd name="T62" fmla="*/ 133 w 305"/>
                <a:gd name="T63" fmla="*/ 108 h 372"/>
                <a:gd name="T64" fmla="*/ 192 w 305"/>
                <a:gd name="T65" fmla="*/ 86 h 372"/>
                <a:gd name="T66" fmla="*/ 210 w 305"/>
                <a:gd name="T67" fmla="*/ 80 h 372"/>
                <a:gd name="T68" fmla="*/ 231 w 305"/>
                <a:gd name="T69" fmla="*/ 92 h 372"/>
                <a:gd name="T70" fmla="*/ 253 w 305"/>
                <a:gd name="T71" fmla="*/ 147 h 372"/>
                <a:gd name="T72" fmla="*/ 264 w 305"/>
                <a:gd name="T73" fmla="*/ 190 h 372"/>
                <a:gd name="T74" fmla="*/ 274 w 305"/>
                <a:gd name="T75" fmla="*/ 188 h 372"/>
                <a:gd name="T76" fmla="*/ 288 w 305"/>
                <a:gd name="T77" fmla="*/ 196 h 372"/>
                <a:gd name="T78" fmla="*/ 296 w 305"/>
                <a:gd name="T79" fmla="*/ 217 h 372"/>
                <a:gd name="T80" fmla="*/ 288 w 305"/>
                <a:gd name="T81" fmla="*/ 239 h 372"/>
                <a:gd name="T82" fmla="*/ 274 w 305"/>
                <a:gd name="T83" fmla="*/ 245 h 372"/>
                <a:gd name="T84" fmla="*/ 264 w 305"/>
                <a:gd name="T85" fmla="*/ 245 h 372"/>
                <a:gd name="T86" fmla="*/ 258 w 305"/>
                <a:gd name="T87" fmla="*/ 276 h 372"/>
                <a:gd name="T88" fmla="*/ 223 w 305"/>
                <a:gd name="T89" fmla="*/ 333 h 372"/>
                <a:gd name="T90" fmla="*/ 190 w 305"/>
                <a:gd name="T91" fmla="*/ 356 h 372"/>
                <a:gd name="T92" fmla="*/ 151 w 305"/>
                <a:gd name="T93" fmla="*/ 364 h 372"/>
                <a:gd name="T94" fmla="*/ 112 w 305"/>
                <a:gd name="T95" fmla="*/ 356 h 372"/>
                <a:gd name="T96" fmla="*/ 78 w 305"/>
                <a:gd name="T97" fmla="*/ 333 h 372"/>
                <a:gd name="T98" fmla="*/ 53 w 305"/>
                <a:gd name="T99" fmla="*/ 297 h 372"/>
                <a:gd name="T100" fmla="*/ 37 w 305"/>
                <a:gd name="T101" fmla="*/ 247 h 372"/>
                <a:gd name="T102" fmla="*/ 22 w 305"/>
                <a:gd name="T103" fmla="*/ 243 h 372"/>
                <a:gd name="T104" fmla="*/ 8 w 305"/>
                <a:gd name="T105" fmla="*/ 217 h 372"/>
                <a:gd name="T106" fmla="*/ 16 w 305"/>
                <a:gd name="T107" fmla="*/ 196 h 372"/>
                <a:gd name="T108" fmla="*/ 30 w 305"/>
                <a:gd name="T109" fmla="*/ 188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5" h="372">
                  <a:moveTo>
                    <a:pt x="0" y="217"/>
                  </a:moveTo>
                  <a:lnTo>
                    <a:pt x="0" y="217"/>
                  </a:lnTo>
                  <a:lnTo>
                    <a:pt x="2" y="231"/>
                  </a:lnTo>
                  <a:lnTo>
                    <a:pt x="8" y="243"/>
                  </a:lnTo>
                  <a:lnTo>
                    <a:pt x="18" y="252"/>
                  </a:lnTo>
                  <a:lnTo>
                    <a:pt x="24" y="254"/>
                  </a:lnTo>
                  <a:lnTo>
                    <a:pt x="30" y="254"/>
                  </a:lnTo>
                  <a:lnTo>
                    <a:pt x="30" y="254"/>
                  </a:lnTo>
                  <a:lnTo>
                    <a:pt x="37" y="278"/>
                  </a:lnTo>
                  <a:lnTo>
                    <a:pt x="45" y="301"/>
                  </a:lnTo>
                  <a:lnTo>
                    <a:pt x="57" y="321"/>
                  </a:lnTo>
                  <a:lnTo>
                    <a:pt x="71" y="339"/>
                  </a:lnTo>
                  <a:lnTo>
                    <a:pt x="90" y="352"/>
                  </a:lnTo>
                  <a:lnTo>
                    <a:pt x="108" y="364"/>
                  </a:lnTo>
                  <a:lnTo>
                    <a:pt x="129" y="370"/>
                  </a:lnTo>
                  <a:lnTo>
                    <a:pt x="151" y="372"/>
                  </a:lnTo>
                  <a:lnTo>
                    <a:pt x="151" y="372"/>
                  </a:lnTo>
                  <a:lnTo>
                    <a:pt x="172" y="370"/>
                  </a:lnTo>
                  <a:lnTo>
                    <a:pt x="192" y="364"/>
                  </a:lnTo>
                  <a:lnTo>
                    <a:pt x="213" y="352"/>
                  </a:lnTo>
                  <a:lnTo>
                    <a:pt x="229" y="339"/>
                  </a:lnTo>
                  <a:lnTo>
                    <a:pt x="243" y="321"/>
                  </a:lnTo>
                  <a:lnTo>
                    <a:pt x="255" y="301"/>
                  </a:lnTo>
                  <a:lnTo>
                    <a:pt x="266" y="278"/>
                  </a:lnTo>
                  <a:lnTo>
                    <a:pt x="272" y="254"/>
                  </a:lnTo>
                  <a:lnTo>
                    <a:pt x="272" y="254"/>
                  </a:lnTo>
                  <a:lnTo>
                    <a:pt x="274" y="254"/>
                  </a:lnTo>
                  <a:lnTo>
                    <a:pt x="274" y="254"/>
                  </a:lnTo>
                  <a:lnTo>
                    <a:pt x="280" y="254"/>
                  </a:lnTo>
                  <a:lnTo>
                    <a:pt x="284" y="252"/>
                  </a:lnTo>
                  <a:lnTo>
                    <a:pt x="290" y="247"/>
                  </a:lnTo>
                  <a:lnTo>
                    <a:pt x="294" y="243"/>
                  </a:lnTo>
                  <a:lnTo>
                    <a:pt x="303" y="231"/>
                  </a:lnTo>
                  <a:lnTo>
                    <a:pt x="303" y="225"/>
                  </a:lnTo>
                  <a:lnTo>
                    <a:pt x="305" y="217"/>
                  </a:lnTo>
                  <a:lnTo>
                    <a:pt x="305" y="217"/>
                  </a:lnTo>
                  <a:lnTo>
                    <a:pt x="303" y="205"/>
                  </a:lnTo>
                  <a:lnTo>
                    <a:pt x="296" y="194"/>
                  </a:lnTo>
                  <a:lnTo>
                    <a:pt x="288" y="186"/>
                  </a:lnTo>
                  <a:lnTo>
                    <a:pt x="278" y="182"/>
                  </a:lnTo>
                  <a:lnTo>
                    <a:pt x="278" y="182"/>
                  </a:lnTo>
                  <a:lnTo>
                    <a:pt x="278" y="182"/>
                  </a:lnTo>
                  <a:lnTo>
                    <a:pt x="282" y="164"/>
                  </a:lnTo>
                  <a:lnTo>
                    <a:pt x="286" y="147"/>
                  </a:lnTo>
                  <a:lnTo>
                    <a:pt x="286" y="125"/>
                  </a:lnTo>
                  <a:lnTo>
                    <a:pt x="284" y="102"/>
                  </a:lnTo>
                  <a:lnTo>
                    <a:pt x="282" y="90"/>
                  </a:lnTo>
                  <a:lnTo>
                    <a:pt x="278" y="80"/>
                  </a:lnTo>
                  <a:lnTo>
                    <a:pt x="272" y="70"/>
                  </a:lnTo>
                  <a:lnTo>
                    <a:pt x="264" y="61"/>
                  </a:lnTo>
                  <a:lnTo>
                    <a:pt x="253" y="53"/>
                  </a:lnTo>
                  <a:lnTo>
                    <a:pt x="243" y="47"/>
                  </a:lnTo>
                  <a:lnTo>
                    <a:pt x="243" y="47"/>
                  </a:lnTo>
                  <a:lnTo>
                    <a:pt x="239" y="31"/>
                  </a:lnTo>
                  <a:lnTo>
                    <a:pt x="233" y="18"/>
                  </a:lnTo>
                  <a:lnTo>
                    <a:pt x="223" y="10"/>
                  </a:lnTo>
                  <a:lnTo>
                    <a:pt x="210" y="4"/>
                  </a:lnTo>
                  <a:lnTo>
                    <a:pt x="196" y="2"/>
                  </a:lnTo>
                  <a:lnTo>
                    <a:pt x="182" y="0"/>
                  </a:lnTo>
                  <a:lnTo>
                    <a:pt x="165" y="0"/>
                  </a:lnTo>
                  <a:lnTo>
                    <a:pt x="149" y="2"/>
                  </a:lnTo>
                  <a:lnTo>
                    <a:pt x="118" y="8"/>
                  </a:lnTo>
                  <a:lnTo>
                    <a:pt x="90" y="16"/>
                  </a:lnTo>
                  <a:lnTo>
                    <a:pt x="63" y="27"/>
                  </a:lnTo>
                  <a:lnTo>
                    <a:pt x="63" y="27"/>
                  </a:lnTo>
                  <a:lnTo>
                    <a:pt x="49" y="35"/>
                  </a:lnTo>
                  <a:lnTo>
                    <a:pt x="37" y="45"/>
                  </a:lnTo>
                  <a:lnTo>
                    <a:pt x="26" y="57"/>
                  </a:lnTo>
                  <a:lnTo>
                    <a:pt x="20" y="70"/>
                  </a:lnTo>
                  <a:lnTo>
                    <a:pt x="14" y="82"/>
                  </a:lnTo>
                  <a:lnTo>
                    <a:pt x="10" y="96"/>
                  </a:lnTo>
                  <a:lnTo>
                    <a:pt x="8" y="108"/>
                  </a:lnTo>
                  <a:lnTo>
                    <a:pt x="8" y="121"/>
                  </a:lnTo>
                  <a:lnTo>
                    <a:pt x="10" y="145"/>
                  </a:lnTo>
                  <a:lnTo>
                    <a:pt x="12" y="166"/>
                  </a:lnTo>
                  <a:lnTo>
                    <a:pt x="18" y="184"/>
                  </a:lnTo>
                  <a:lnTo>
                    <a:pt x="18" y="184"/>
                  </a:lnTo>
                  <a:lnTo>
                    <a:pt x="18" y="184"/>
                  </a:lnTo>
                  <a:lnTo>
                    <a:pt x="10" y="190"/>
                  </a:lnTo>
                  <a:lnTo>
                    <a:pt x="6" y="198"/>
                  </a:lnTo>
                  <a:lnTo>
                    <a:pt x="2" y="207"/>
                  </a:lnTo>
                  <a:lnTo>
                    <a:pt x="0" y="217"/>
                  </a:lnTo>
                  <a:lnTo>
                    <a:pt x="0" y="217"/>
                  </a:lnTo>
                  <a:close/>
                  <a:moveTo>
                    <a:pt x="30" y="188"/>
                  </a:moveTo>
                  <a:lnTo>
                    <a:pt x="30" y="188"/>
                  </a:lnTo>
                  <a:lnTo>
                    <a:pt x="33" y="188"/>
                  </a:lnTo>
                  <a:lnTo>
                    <a:pt x="35" y="188"/>
                  </a:lnTo>
                  <a:lnTo>
                    <a:pt x="35" y="180"/>
                  </a:lnTo>
                  <a:lnTo>
                    <a:pt x="45" y="131"/>
                  </a:lnTo>
                  <a:lnTo>
                    <a:pt x="45" y="131"/>
                  </a:lnTo>
                  <a:lnTo>
                    <a:pt x="51" y="121"/>
                  </a:lnTo>
                  <a:lnTo>
                    <a:pt x="55" y="119"/>
                  </a:lnTo>
                  <a:lnTo>
                    <a:pt x="55" y="119"/>
                  </a:lnTo>
                  <a:lnTo>
                    <a:pt x="84" y="117"/>
                  </a:lnTo>
                  <a:lnTo>
                    <a:pt x="108" y="115"/>
                  </a:lnTo>
                  <a:lnTo>
                    <a:pt x="133" y="108"/>
                  </a:lnTo>
                  <a:lnTo>
                    <a:pt x="153" y="102"/>
                  </a:lnTo>
                  <a:lnTo>
                    <a:pt x="182" y="90"/>
                  </a:lnTo>
                  <a:lnTo>
                    <a:pt x="192" y="86"/>
                  </a:lnTo>
                  <a:lnTo>
                    <a:pt x="192" y="86"/>
                  </a:lnTo>
                  <a:lnTo>
                    <a:pt x="202" y="80"/>
                  </a:lnTo>
                  <a:lnTo>
                    <a:pt x="210" y="80"/>
                  </a:lnTo>
                  <a:lnTo>
                    <a:pt x="219" y="82"/>
                  </a:lnTo>
                  <a:lnTo>
                    <a:pt x="225" y="86"/>
                  </a:lnTo>
                  <a:lnTo>
                    <a:pt x="231" y="92"/>
                  </a:lnTo>
                  <a:lnTo>
                    <a:pt x="237" y="102"/>
                  </a:lnTo>
                  <a:lnTo>
                    <a:pt x="247" y="123"/>
                  </a:lnTo>
                  <a:lnTo>
                    <a:pt x="253" y="147"/>
                  </a:lnTo>
                  <a:lnTo>
                    <a:pt x="258" y="168"/>
                  </a:lnTo>
                  <a:lnTo>
                    <a:pt x="262" y="190"/>
                  </a:lnTo>
                  <a:lnTo>
                    <a:pt x="264" y="190"/>
                  </a:lnTo>
                  <a:lnTo>
                    <a:pt x="270" y="188"/>
                  </a:lnTo>
                  <a:lnTo>
                    <a:pt x="270" y="188"/>
                  </a:lnTo>
                  <a:lnTo>
                    <a:pt x="274" y="188"/>
                  </a:lnTo>
                  <a:lnTo>
                    <a:pt x="274" y="188"/>
                  </a:lnTo>
                  <a:lnTo>
                    <a:pt x="282" y="190"/>
                  </a:lnTo>
                  <a:lnTo>
                    <a:pt x="288" y="196"/>
                  </a:lnTo>
                  <a:lnTo>
                    <a:pt x="288" y="196"/>
                  </a:lnTo>
                  <a:lnTo>
                    <a:pt x="294" y="207"/>
                  </a:lnTo>
                  <a:lnTo>
                    <a:pt x="296" y="217"/>
                  </a:lnTo>
                  <a:lnTo>
                    <a:pt x="296" y="217"/>
                  </a:lnTo>
                  <a:lnTo>
                    <a:pt x="294" y="229"/>
                  </a:lnTo>
                  <a:lnTo>
                    <a:pt x="288" y="239"/>
                  </a:lnTo>
                  <a:lnTo>
                    <a:pt x="288" y="239"/>
                  </a:lnTo>
                  <a:lnTo>
                    <a:pt x="282" y="243"/>
                  </a:lnTo>
                  <a:lnTo>
                    <a:pt x="274" y="245"/>
                  </a:lnTo>
                  <a:lnTo>
                    <a:pt x="274" y="245"/>
                  </a:lnTo>
                  <a:lnTo>
                    <a:pt x="272" y="245"/>
                  </a:lnTo>
                  <a:lnTo>
                    <a:pt x="264" y="245"/>
                  </a:lnTo>
                  <a:lnTo>
                    <a:pt x="262" y="254"/>
                  </a:lnTo>
                  <a:lnTo>
                    <a:pt x="262" y="254"/>
                  </a:lnTo>
                  <a:lnTo>
                    <a:pt x="258" y="276"/>
                  </a:lnTo>
                  <a:lnTo>
                    <a:pt x="247" y="297"/>
                  </a:lnTo>
                  <a:lnTo>
                    <a:pt x="237" y="317"/>
                  </a:lnTo>
                  <a:lnTo>
                    <a:pt x="223" y="333"/>
                  </a:lnTo>
                  <a:lnTo>
                    <a:pt x="223" y="333"/>
                  </a:lnTo>
                  <a:lnTo>
                    <a:pt x="206" y="346"/>
                  </a:lnTo>
                  <a:lnTo>
                    <a:pt x="190" y="356"/>
                  </a:lnTo>
                  <a:lnTo>
                    <a:pt x="190" y="356"/>
                  </a:lnTo>
                  <a:lnTo>
                    <a:pt x="170" y="362"/>
                  </a:lnTo>
                  <a:lnTo>
                    <a:pt x="151" y="364"/>
                  </a:lnTo>
                  <a:lnTo>
                    <a:pt x="151" y="364"/>
                  </a:lnTo>
                  <a:lnTo>
                    <a:pt x="131" y="362"/>
                  </a:lnTo>
                  <a:lnTo>
                    <a:pt x="112" y="356"/>
                  </a:lnTo>
                  <a:lnTo>
                    <a:pt x="112" y="356"/>
                  </a:lnTo>
                  <a:lnTo>
                    <a:pt x="94" y="346"/>
                  </a:lnTo>
                  <a:lnTo>
                    <a:pt x="78" y="333"/>
                  </a:lnTo>
                  <a:lnTo>
                    <a:pt x="78" y="333"/>
                  </a:lnTo>
                  <a:lnTo>
                    <a:pt x="63" y="317"/>
                  </a:lnTo>
                  <a:lnTo>
                    <a:pt x="53" y="297"/>
                  </a:lnTo>
                  <a:lnTo>
                    <a:pt x="45" y="276"/>
                  </a:lnTo>
                  <a:lnTo>
                    <a:pt x="39" y="254"/>
                  </a:lnTo>
                  <a:lnTo>
                    <a:pt x="37" y="247"/>
                  </a:lnTo>
                  <a:lnTo>
                    <a:pt x="30" y="245"/>
                  </a:lnTo>
                  <a:lnTo>
                    <a:pt x="30" y="245"/>
                  </a:lnTo>
                  <a:lnTo>
                    <a:pt x="22" y="243"/>
                  </a:lnTo>
                  <a:lnTo>
                    <a:pt x="14" y="237"/>
                  </a:lnTo>
                  <a:lnTo>
                    <a:pt x="10" y="229"/>
                  </a:lnTo>
                  <a:lnTo>
                    <a:pt x="8" y="217"/>
                  </a:lnTo>
                  <a:lnTo>
                    <a:pt x="8" y="217"/>
                  </a:lnTo>
                  <a:lnTo>
                    <a:pt x="10" y="207"/>
                  </a:lnTo>
                  <a:lnTo>
                    <a:pt x="16" y="196"/>
                  </a:lnTo>
                  <a:lnTo>
                    <a:pt x="16" y="196"/>
                  </a:lnTo>
                  <a:lnTo>
                    <a:pt x="22" y="190"/>
                  </a:lnTo>
                  <a:lnTo>
                    <a:pt x="30" y="188"/>
                  </a:lnTo>
                  <a:lnTo>
                    <a:pt x="30" y="188"/>
                  </a:lnTo>
                  <a:close/>
                </a:path>
              </a:pathLst>
            </a:custGeom>
            <a:solidFill>
              <a:srgbClr val="0B64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41"/>
            <p:cNvSpPr>
              <a:spLocks/>
            </p:cNvSpPr>
            <p:nvPr/>
          </p:nvSpPr>
          <p:spPr bwMode="auto">
            <a:xfrm>
              <a:off x="3898900" y="2435225"/>
              <a:ext cx="788988" cy="546100"/>
            </a:xfrm>
            <a:custGeom>
              <a:avLst/>
              <a:gdLst>
                <a:gd name="T0" fmla="*/ 486 w 497"/>
                <a:gd name="T1" fmla="*/ 235 h 344"/>
                <a:gd name="T2" fmla="*/ 437 w 497"/>
                <a:gd name="T3" fmla="*/ 248 h 344"/>
                <a:gd name="T4" fmla="*/ 382 w 497"/>
                <a:gd name="T5" fmla="*/ 270 h 344"/>
                <a:gd name="T6" fmla="*/ 323 w 497"/>
                <a:gd name="T7" fmla="*/ 127 h 344"/>
                <a:gd name="T8" fmla="*/ 362 w 497"/>
                <a:gd name="T9" fmla="*/ 111 h 344"/>
                <a:gd name="T10" fmla="*/ 460 w 497"/>
                <a:gd name="T11" fmla="*/ 47 h 344"/>
                <a:gd name="T12" fmla="*/ 460 w 497"/>
                <a:gd name="T13" fmla="*/ 47 h 344"/>
                <a:gd name="T14" fmla="*/ 444 w 497"/>
                <a:gd name="T15" fmla="*/ 33 h 344"/>
                <a:gd name="T16" fmla="*/ 425 w 497"/>
                <a:gd name="T17" fmla="*/ 21 h 344"/>
                <a:gd name="T18" fmla="*/ 407 w 497"/>
                <a:gd name="T19" fmla="*/ 8 h 344"/>
                <a:gd name="T20" fmla="*/ 384 w 497"/>
                <a:gd name="T21" fmla="*/ 0 h 344"/>
                <a:gd name="T22" fmla="*/ 278 w 497"/>
                <a:gd name="T23" fmla="*/ 168 h 344"/>
                <a:gd name="T24" fmla="*/ 264 w 497"/>
                <a:gd name="T25" fmla="*/ 92 h 344"/>
                <a:gd name="T26" fmla="*/ 264 w 497"/>
                <a:gd name="T27" fmla="*/ 92 h 344"/>
                <a:gd name="T28" fmla="*/ 270 w 497"/>
                <a:gd name="T29" fmla="*/ 88 h 344"/>
                <a:gd name="T30" fmla="*/ 274 w 497"/>
                <a:gd name="T31" fmla="*/ 82 h 344"/>
                <a:gd name="T32" fmla="*/ 278 w 497"/>
                <a:gd name="T33" fmla="*/ 76 h 344"/>
                <a:gd name="T34" fmla="*/ 278 w 497"/>
                <a:gd name="T35" fmla="*/ 68 h 344"/>
                <a:gd name="T36" fmla="*/ 278 w 497"/>
                <a:gd name="T37" fmla="*/ 68 h 344"/>
                <a:gd name="T38" fmla="*/ 278 w 497"/>
                <a:gd name="T39" fmla="*/ 62 h 344"/>
                <a:gd name="T40" fmla="*/ 276 w 497"/>
                <a:gd name="T41" fmla="*/ 55 h 344"/>
                <a:gd name="T42" fmla="*/ 270 w 497"/>
                <a:gd name="T43" fmla="*/ 47 h 344"/>
                <a:gd name="T44" fmla="*/ 259 w 497"/>
                <a:gd name="T45" fmla="*/ 41 h 344"/>
                <a:gd name="T46" fmla="*/ 247 w 497"/>
                <a:gd name="T47" fmla="*/ 39 h 344"/>
                <a:gd name="T48" fmla="*/ 247 w 497"/>
                <a:gd name="T49" fmla="*/ 39 h 344"/>
                <a:gd name="T50" fmla="*/ 235 w 497"/>
                <a:gd name="T51" fmla="*/ 41 h 344"/>
                <a:gd name="T52" fmla="*/ 227 w 497"/>
                <a:gd name="T53" fmla="*/ 47 h 344"/>
                <a:gd name="T54" fmla="*/ 219 w 497"/>
                <a:gd name="T55" fmla="*/ 55 h 344"/>
                <a:gd name="T56" fmla="*/ 219 w 497"/>
                <a:gd name="T57" fmla="*/ 62 h 344"/>
                <a:gd name="T58" fmla="*/ 216 w 497"/>
                <a:gd name="T59" fmla="*/ 68 h 344"/>
                <a:gd name="T60" fmla="*/ 216 w 497"/>
                <a:gd name="T61" fmla="*/ 68 h 344"/>
                <a:gd name="T62" fmla="*/ 219 w 497"/>
                <a:gd name="T63" fmla="*/ 76 h 344"/>
                <a:gd name="T64" fmla="*/ 221 w 497"/>
                <a:gd name="T65" fmla="*/ 82 h 344"/>
                <a:gd name="T66" fmla="*/ 225 w 497"/>
                <a:gd name="T67" fmla="*/ 88 h 344"/>
                <a:gd name="T68" fmla="*/ 231 w 497"/>
                <a:gd name="T69" fmla="*/ 92 h 344"/>
                <a:gd name="T70" fmla="*/ 219 w 497"/>
                <a:gd name="T71" fmla="*/ 166 h 344"/>
                <a:gd name="T72" fmla="*/ 112 w 497"/>
                <a:gd name="T73" fmla="*/ 0 h 344"/>
                <a:gd name="T74" fmla="*/ 112 w 497"/>
                <a:gd name="T75" fmla="*/ 0 h 344"/>
                <a:gd name="T76" fmla="*/ 92 w 497"/>
                <a:gd name="T77" fmla="*/ 8 h 344"/>
                <a:gd name="T78" fmla="*/ 71 w 497"/>
                <a:gd name="T79" fmla="*/ 21 h 344"/>
                <a:gd name="T80" fmla="*/ 53 w 497"/>
                <a:gd name="T81" fmla="*/ 33 h 344"/>
                <a:gd name="T82" fmla="*/ 39 w 497"/>
                <a:gd name="T83" fmla="*/ 45 h 344"/>
                <a:gd name="T84" fmla="*/ 24 w 497"/>
                <a:gd name="T85" fmla="*/ 62 h 344"/>
                <a:gd name="T86" fmla="*/ 14 w 497"/>
                <a:gd name="T87" fmla="*/ 76 h 344"/>
                <a:gd name="T88" fmla="*/ 6 w 497"/>
                <a:gd name="T89" fmla="*/ 92 h 344"/>
                <a:gd name="T90" fmla="*/ 2 w 497"/>
                <a:gd name="T91" fmla="*/ 111 h 344"/>
                <a:gd name="T92" fmla="*/ 0 w 497"/>
                <a:gd name="T93" fmla="*/ 317 h 344"/>
                <a:gd name="T94" fmla="*/ 0 w 497"/>
                <a:gd name="T95" fmla="*/ 317 h 344"/>
                <a:gd name="T96" fmla="*/ 20 w 497"/>
                <a:gd name="T97" fmla="*/ 321 h 344"/>
                <a:gd name="T98" fmla="*/ 79 w 497"/>
                <a:gd name="T99" fmla="*/ 332 h 344"/>
                <a:gd name="T100" fmla="*/ 159 w 497"/>
                <a:gd name="T101" fmla="*/ 340 h 344"/>
                <a:gd name="T102" fmla="*/ 202 w 497"/>
                <a:gd name="T103" fmla="*/ 342 h 344"/>
                <a:gd name="T104" fmla="*/ 249 w 497"/>
                <a:gd name="T105" fmla="*/ 344 h 344"/>
                <a:gd name="T106" fmla="*/ 249 w 497"/>
                <a:gd name="T107" fmla="*/ 344 h 344"/>
                <a:gd name="T108" fmla="*/ 294 w 497"/>
                <a:gd name="T109" fmla="*/ 342 h 344"/>
                <a:gd name="T110" fmla="*/ 337 w 497"/>
                <a:gd name="T111" fmla="*/ 340 h 344"/>
                <a:gd name="T112" fmla="*/ 419 w 497"/>
                <a:gd name="T113" fmla="*/ 332 h 344"/>
                <a:gd name="T114" fmla="*/ 476 w 497"/>
                <a:gd name="T115" fmla="*/ 321 h 344"/>
                <a:gd name="T116" fmla="*/ 497 w 497"/>
                <a:gd name="T117" fmla="*/ 317 h 344"/>
                <a:gd name="T118" fmla="*/ 497 w 497"/>
                <a:gd name="T119" fmla="*/ 252 h 344"/>
                <a:gd name="T120" fmla="*/ 497 w 497"/>
                <a:gd name="T121" fmla="*/ 252 h 344"/>
                <a:gd name="T122" fmla="*/ 486 w 497"/>
                <a:gd name="T123" fmla="*/ 235 h 344"/>
                <a:gd name="T124" fmla="*/ 486 w 497"/>
                <a:gd name="T125" fmla="*/ 23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344">
                  <a:moveTo>
                    <a:pt x="486" y="235"/>
                  </a:moveTo>
                  <a:lnTo>
                    <a:pt x="437" y="248"/>
                  </a:lnTo>
                  <a:lnTo>
                    <a:pt x="382" y="270"/>
                  </a:lnTo>
                  <a:lnTo>
                    <a:pt x="323" y="127"/>
                  </a:lnTo>
                  <a:lnTo>
                    <a:pt x="362" y="111"/>
                  </a:lnTo>
                  <a:lnTo>
                    <a:pt x="460" y="47"/>
                  </a:lnTo>
                  <a:lnTo>
                    <a:pt x="460" y="47"/>
                  </a:lnTo>
                  <a:lnTo>
                    <a:pt x="444" y="33"/>
                  </a:lnTo>
                  <a:lnTo>
                    <a:pt x="425" y="21"/>
                  </a:lnTo>
                  <a:lnTo>
                    <a:pt x="407" y="8"/>
                  </a:lnTo>
                  <a:lnTo>
                    <a:pt x="384" y="0"/>
                  </a:lnTo>
                  <a:lnTo>
                    <a:pt x="278" y="168"/>
                  </a:lnTo>
                  <a:lnTo>
                    <a:pt x="264" y="92"/>
                  </a:lnTo>
                  <a:lnTo>
                    <a:pt x="264" y="92"/>
                  </a:lnTo>
                  <a:lnTo>
                    <a:pt x="270" y="88"/>
                  </a:lnTo>
                  <a:lnTo>
                    <a:pt x="274" y="82"/>
                  </a:lnTo>
                  <a:lnTo>
                    <a:pt x="278" y="76"/>
                  </a:lnTo>
                  <a:lnTo>
                    <a:pt x="278" y="68"/>
                  </a:lnTo>
                  <a:lnTo>
                    <a:pt x="278" y="68"/>
                  </a:lnTo>
                  <a:lnTo>
                    <a:pt x="278" y="62"/>
                  </a:lnTo>
                  <a:lnTo>
                    <a:pt x="276" y="55"/>
                  </a:lnTo>
                  <a:lnTo>
                    <a:pt x="270" y="47"/>
                  </a:lnTo>
                  <a:lnTo>
                    <a:pt x="259" y="41"/>
                  </a:lnTo>
                  <a:lnTo>
                    <a:pt x="247" y="39"/>
                  </a:lnTo>
                  <a:lnTo>
                    <a:pt x="247" y="39"/>
                  </a:lnTo>
                  <a:lnTo>
                    <a:pt x="235" y="41"/>
                  </a:lnTo>
                  <a:lnTo>
                    <a:pt x="227" y="47"/>
                  </a:lnTo>
                  <a:lnTo>
                    <a:pt x="219" y="55"/>
                  </a:lnTo>
                  <a:lnTo>
                    <a:pt x="219" y="62"/>
                  </a:lnTo>
                  <a:lnTo>
                    <a:pt x="216" y="68"/>
                  </a:lnTo>
                  <a:lnTo>
                    <a:pt x="216" y="68"/>
                  </a:lnTo>
                  <a:lnTo>
                    <a:pt x="219" y="76"/>
                  </a:lnTo>
                  <a:lnTo>
                    <a:pt x="221" y="82"/>
                  </a:lnTo>
                  <a:lnTo>
                    <a:pt x="225" y="88"/>
                  </a:lnTo>
                  <a:lnTo>
                    <a:pt x="231" y="92"/>
                  </a:lnTo>
                  <a:lnTo>
                    <a:pt x="219" y="166"/>
                  </a:lnTo>
                  <a:lnTo>
                    <a:pt x="112" y="0"/>
                  </a:lnTo>
                  <a:lnTo>
                    <a:pt x="112" y="0"/>
                  </a:lnTo>
                  <a:lnTo>
                    <a:pt x="92" y="8"/>
                  </a:lnTo>
                  <a:lnTo>
                    <a:pt x="71" y="21"/>
                  </a:lnTo>
                  <a:lnTo>
                    <a:pt x="53" y="33"/>
                  </a:lnTo>
                  <a:lnTo>
                    <a:pt x="39" y="45"/>
                  </a:lnTo>
                  <a:lnTo>
                    <a:pt x="24" y="62"/>
                  </a:lnTo>
                  <a:lnTo>
                    <a:pt x="14" y="76"/>
                  </a:lnTo>
                  <a:lnTo>
                    <a:pt x="6" y="92"/>
                  </a:lnTo>
                  <a:lnTo>
                    <a:pt x="2" y="111"/>
                  </a:lnTo>
                  <a:lnTo>
                    <a:pt x="0" y="317"/>
                  </a:lnTo>
                  <a:lnTo>
                    <a:pt x="0" y="317"/>
                  </a:lnTo>
                  <a:lnTo>
                    <a:pt x="20" y="321"/>
                  </a:lnTo>
                  <a:lnTo>
                    <a:pt x="79" y="332"/>
                  </a:lnTo>
                  <a:lnTo>
                    <a:pt x="159" y="340"/>
                  </a:lnTo>
                  <a:lnTo>
                    <a:pt x="202" y="342"/>
                  </a:lnTo>
                  <a:lnTo>
                    <a:pt x="249" y="344"/>
                  </a:lnTo>
                  <a:lnTo>
                    <a:pt x="249" y="344"/>
                  </a:lnTo>
                  <a:lnTo>
                    <a:pt x="294" y="342"/>
                  </a:lnTo>
                  <a:lnTo>
                    <a:pt x="337" y="340"/>
                  </a:lnTo>
                  <a:lnTo>
                    <a:pt x="419" y="332"/>
                  </a:lnTo>
                  <a:lnTo>
                    <a:pt x="476" y="321"/>
                  </a:lnTo>
                  <a:lnTo>
                    <a:pt x="497" y="317"/>
                  </a:lnTo>
                  <a:lnTo>
                    <a:pt x="497" y="252"/>
                  </a:lnTo>
                  <a:lnTo>
                    <a:pt x="497" y="252"/>
                  </a:lnTo>
                  <a:lnTo>
                    <a:pt x="486" y="235"/>
                  </a:lnTo>
                  <a:lnTo>
                    <a:pt x="486" y="235"/>
                  </a:lnTo>
                  <a:close/>
                </a:path>
              </a:pathLst>
            </a:custGeom>
            <a:solidFill>
              <a:srgbClr val="0B64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42"/>
            <p:cNvSpPr>
              <a:spLocks noEditPoints="1"/>
            </p:cNvSpPr>
            <p:nvPr/>
          </p:nvSpPr>
          <p:spPr bwMode="auto">
            <a:xfrm>
              <a:off x="4449763" y="2279650"/>
              <a:ext cx="725488" cy="581025"/>
            </a:xfrm>
            <a:custGeom>
              <a:avLst/>
              <a:gdLst>
                <a:gd name="T0" fmla="*/ 362 w 457"/>
                <a:gd name="T1" fmla="*/ 12 h 366"/>
                <a:gd name="T2" fmla="*/ 358 w 457"/>
                <a:gd name="T3" fmla="*/ 6 h 366"/>
                <a:gd name="T4" fmla="*/ 346 w 457"/>
                <a:gd name="T5" fmla="*/ 0 h 366"/>
                <a:gd name="T6" fmla="*/ 338 w 457"/>
                <a:gd name="T7" fmla="*/ 2 h 366"/>
                <a:gd name="T8" fmla="*/ 328 w 457"/>
                <a:gd name="T9" fmla="*/ 12 h 366"/>
                <a:gd name="T10" fmla="*/ 328 w 457"/>
                <a:gd name="T11" fmla="*/ 25 h 366"/>
                <a:gd name="T12" fmla="*/ 0 w 457"/>
                <a:gd name="T13" fmla="*/ 237 h 366"/>
                <a:gd name="T14" fmla="*/ 70 w 457"/>
                <a:gd name="T15" fmla="*/ 333 h 366"/>
                <a:gd name="T16" fmla="*/ 60 w 457"/>
                <a:gd name="T17" fmla="*/ 290 h 366"/>
                <a:gd name="T18" fmla="*/ 154 w 457"/>
                <a:gd name="T19" fmla="*/ 311 h 366"/>
                <a:gd name="T20" fmla="*/ 158 w 457"/>
                <a:gd name="T21" fmla="*/ 325 h 366"/>
                <a:gd name="T22" fmla="*/ 164 w 457"/>
                <a:gd name="T23" fmla="*/ 335 h 366"/>
                <a:gd name="T24" fmla="*/ 182 w 457"/>
                <a:gd name="T25" fmla="*/ 354 h 366"/>
                <a:gd name="T26" fmla="*/ 205 w 457"/>
                <a:gd name="T27" fmla="*/ 364 h 366"/>
                <a:gd name="T28" fmla="*/ 229 w 457"/>
                <a:gd name="T29" fmla="*/ 364 h 366"/>
                <a:gd name="T30" fmla="*/ 242 w 457"/>
                <a:gd name="T31" fmla="*/ 360 h 366"/>
                <a:gd name="T32" fmla="*/ 260 w 457"/>
                <a:gd name="T33" fmla="*/ 348 h 366"/>
                <a:gd name="T34" fmla="*/ 272 w 457"/>
                <a:gd name="T35" fmla="*/ 329 h 366"/>
                <a:gd name="T36" fmla="*/ 279 w 457"/>
                <a:gd name="T37" fmla="*/ 307 h 366"/>
                <a:gd name="T38" fmla="*/ 277 w 457"/>
                <a:gd name="T39" fmla="*/ 284 h 366"/>
                <a:gd name="T40" fmla="*/ 348 w 457"/>
                <a:gd name="T41" fmla="*/ 86 h 366"/>
                <a:gd name="T42" fmla="*/ 428 w 457"/>
                <a:gd name="T43" fmla="*/ 256 h 366"/>
                <a:gd name="T44" fmla="*/ 436 w 457"/>
                <a:gd name="T45" fmla="*/ 258 h 366"/>
                <a:gd name="T46" fmla="*/ 444 w 457"/>
                <a:gd name="T47" fmla="*/ 256 h 366"/>
                <a:gd name="T48" fmla="*/ 454 w 457"/>
                <a:gd name="T49" fmla="*/ 245 h 366"/>
                <a:gd name="T50" fmla="*/ 454 w 457"/>
                <a:gd name="T51" fmla="*/ 231 h 366"/>
                <a:gd name="T52" fmla="*/ 229 w 457"/>
                <a:gd name="T53" fmla="*/ 335 h 366"/>
                <a:gd name="T54" fmla="*/ 223 w 457"/>
                <a:gd name="T55" fmla="*/ 337 h 366"/>
                <a:gd name="T56" fmla="*/ 209 w 457"/>
                <a:gd name="T57" fmla="*/ 337 h 366"/>
                <a:gd name="T58" fmla="*/ 195 w 457"/>
                <a:gd name="T59" fmla="*/ 331 h 366"/>
                <a:gd name="T60" fmla="*/ 184 w 457"/>
                <a:gd name="T61" fmla="*/ 321 h 366"/>
                <a:gd name="T62" fmla="*/ 180 w 457"/>
                <a:gd name="T63" fmla="*/ 315 h 366"/>
                <a:gd name="T64" fmla="*/ 250 w 457"/>
                <a:gd name="T65" fmla="*/ 290 h 366"/>
                <a:gd name="T66" fmla="*/ 252 w 457"/>
                <a:gd name="T67" fmla="*/ 297 h 366"/>
                <a:gd name="T68" fmla="*/ 248 w 457"/>
                <a:gd name="T69" fmla="*/ 317 h 366"/>
                <a:gd name="T70" fmla="*/ 242 w 457"/>
                <a:gd name="T71" fmla="*/ 327 h 366"/>
                <a:gd name="T72" fmla="*/ 229 w 457"/>
                <a:gd name="T73" fmla="*/ 335 h 366"/>
                <a:gd name="T74" fmla="*/ 307 w 457"/>
                <a:gd name="T75" fmla="*/ 86 h 366"/>
                <a:gd name="T76" fmla="*/ 74 w 457"/>
                <a:gd name="T77" fmla="*/ 247 h 366"/>
                <a:gd name="T78" fmla="*/ 62 w 457"/>
                <a:gd name="T79" fmla="*/ 250 h 366"/>
                <a:gd name="T80" fmla="*/ 54 w 457"/>
                <a:gd name="T81" fmla="*/ 243 h 366"/>
                <a:gd name="T82" fmla="*/ 49 w 457"/>
                <a:gd name="T83" fmla="*/ 239 h 366"/>
                <a:gd name="T84" fmla="*/ 52 w 457"/>
                <a:gd name="T85" fmla="*/ 227 h 366"/>
                <a:gd name="T86" fmla="*/ 291 w 457"/>
                <a:gd name="T87" fmla="*/ 63 h 366"/>
                <a:gd name="T88" fmla="*/ 297 w 457"/>
                <a:gd name="T89" fmla="*/ 59 h 366"/>
                <a:gd name="T90" fmla="*/ 307 w 457"/>
                <a:gd name="T91" fmla="*/ 61 h 366"/>
                <a:gd name="T92" fmla="*/ 311 w 457"/>
                <a:gd name="T93" fmla="*/ 65 h 366"/>
                <a:gd name="T94" fmla="*/ 313 w 457"/>
                <a:gd name="T95" fmla="*/ 78 h 366"/>
                <a:gd name="T96" fmla="*/ 307 w 457"/>
                <a:gd name="T97" fmla="*/ 8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7" h="366">
                  <a:moveTo>
                    <a:pt x="454" y="231"/>
                  </a:moveTo>
                  <a:lnTo>
                    <a:pt x="362" y="12"/>
                  </a:lnTo>
                  <a:lnTo>
                    <a:pt x="362" y="12"/>
                  </a:lnTo>
                  <a:lnTo>
                    <a:pt x="358" y="6"/>
                  </a:lnTo>
                  <a:lnTo>
                    <a:pt x="352" y="2"/>
                  </a:lnTo>
                  <a:lnTo>
                    <a:pt x="346" y="0"/>
                  </a:lnTo>
                  <a:lnTo>
                    <a:pt x="338" y="2"/>
                  </a:lnTo>
                  <a:lnTo>
                    <a:pt x="338" y="2"/>
                  </a:lnTo>
                  <a:lnTo>
                    <a:pt x="332" y="6"/>
                  </a:lnTo>
                  <a:lnTo>
                    <a:pt x="328" y="12"/>
                  </a:lnTo>
                  <a:lnTo>
                    <a:pt x="326" y="18"/>
                  </a:lnTo>
                  <a:lnTo>
                    <a:pt x="328" y="25"/>
                  </a:lnTo>
                  <a:lnTo>
                    <a:pt x="25" y="227"/>
                  </a:lnTo>
                  <a:lnTo>
                    <a:pt x="0" y="237"/>
                  </a:lnTo>
                  <a:lnTo>
                    <a:pt x="45" y="344"/>
                  </a:lnTo>
                  <a:lnTo>
                    <a:pt x="70" y="333"/>
                  </a:lnTo>
                  <a:lnTo>
                    <a:pt x="52" y="292"/>
                  </a:lnTo>
                  <a:lnTo>
                    <a:pt x="60" y="290"/>
                  </a:lnTo>
                  <a:lnTo>
                    <a:pt x="76" y="329"/>
                  </a:lnTo>
                  <a:lnTo>
                    <a:pt x="154" y="311"/>
                  </a:lnTo>
                  <a:lnTo>
                    <a:pt x="154" y="311"/>
                  </a:lnTo>
                  <a:lnTo>
                    <a:pt x="158" y="325"/>
                  </a:lnTo>
                  <a:lnTo>
                    <a:pt x="158" y="325"/>
                  </a:lnTo>
                  <a:lnTo>
                    <a:pt x="164" y="335"/>
                  </a:lnTo>
                  <a:lnTo>
                    <a:pt x="172" y="346"/>
                  </a:lnTo>
                  <a:lnTo>
                    <a:pt x="182" y="354"/>
                  </a:lnTo>
                  <a:lnTo>
                    <a:pt x="193" y="360"/>
                  </a:lnTo>
                  <a:lnTo>
                    <a:pt x="205" y="364"/>
                  </a:lnTo>
                  <a:lnTo>
                    <a:pt x="217" y="366"/>
                  </a:lnTo>
                  <a:lnTo>
                    <a:pt x="229" y="364"/>
                  </a:lnTo>
                  <a:lnTo>
                    <a:pt x="242" y="360"/>
                  </a:lnTo>
                  <a:lnTo>
                    <a:pt x="242" y="360"/>
                  </a:lnTo>
                  <a:lnTo>
                    <a:pt x="252" y="356"/>
                  </a:lnTo>
                  <a:lnTo>
                    <a:pt x="260" y="348"/>
                  </a:lnTo>
                  <a:lnTo>
                    <a:pt x="268" y="340"/>
                  </a:lnTo>
                  <a:lnTo>
                    <a:pt x="272" y="329"/>
                  </a:lnTo>
                  <a:lnTo>
                    <a:pt x="277" y="319"/>
                  </a:lnTo>
                  <a:lnTo>
                    <a:pt x="279" y="307"/>
                  </a:lnTo>
                  <a:lnTo>
                    <a:pt x="279" y="295"/>
                  </a:lnTo>
                  <a:lnTo>
                    <a:pt x="277" y="284"/>
                  </a:lnTo>
                  <a:lnTo>
                    <a:pt x="420" y="252"/>
                  </a:lnTo>
                  <a:lnTo>
                    <a:pt x="348" y="86"/>
                  </a:lnTo>
                  <a:lnTo>
                    <a:pt x="354" y="84"/>
                  </a:lnTo>
                  <a:lnTo>
                    <a:pt x="428" y="256"/>
                  </a:lnTo>
                  <a:lnTo>
                    <a:pt x="428" y="256"/>
                  </a:lnTo>
                  <a:lnTo>
                    <a:pt x="436" y="258"/>
                  </a:lnTo>
                  <a:lnTo>
                    <a:pt x="444" y="256"/>
                  </a:lnTo>
                  <a:lnTo>
                    <a:pt x="444" y="256"/>
                  </a:lnTo>
                  <a:lnTo>
                    <a:pt x="450" y="252"/>
                  </a:lnTo>
                  <a:lnTo>
                    <a:pt x="454" y="245"/>
                  </a:lnTo>
                  <a:lnTo>
                    <a:pt x="457" y="239"/>
                  </a:lnTo>
                  <a:lnTo>
                    <a:pt x="454" y="231"/>
                  </a:lnTo>
                  <a:lnTo>
                    <a:pt x="454" y="231"/>
                  </a:lnTo>
                  <a:close/>
                  <a:moveTo>
                    <a:pt x="229" y="335"/>
                  </a:moveTo>
                  <a:lnTo>
                    <a:pt x="229" y="335"/>
                  </a:lnTo>
                  <a:lnTo>
                    <a:pt x="223" y="337"/>
                  </a:lnTo>
                  <a:lnTo>
                    <a:pt x="215" y="337"/>
                  </a:lnTo>
                  <a:lnTo>
                    <a:pt x="209" y="337"/>
                  </a:lnTo>
                  <a:lnTo>
                    <a:pt x="201" y="335"/>
                  </a:lnTo>
                  <a:lnTo>
                    <a:pt x="195" y="331"/>
                  </a:lnTo>
                  <a:lnTo>
                    <a:pt x="189" y="327"/>
                  </a:lnTo>
                  <a:lnTo>
                    <a:pt x="184" y="321"/>
                  </a:lnTo>
                  <a:lnTo>
                    <a:pt x="180" y="315"/>
                  </a:lnTo>
                  <a:lnTo>
                    <a:pt x="180" y="315"/>
                  </a:lnTo>
                  <a:lnTo>
                    <a:pt x="178" y="305"/>
                  </a:lnTo>
                  <a:lnTo>
                    <a:pt x="250" y="290"/>
                  </a:lnTo>
                  <a:lnTo>
                    <a:pt x="250" y="290"/>
                  </a:lnTo>
                  <a:lnTo>
                    <a:pt x="252" y="297"/>
                  </a:lnTo>
                  <a:lnTo>
                    <a:pt x="252" y="303"/>
                  </a:lnTo>
                  <a:lnTo>
                    <a:pt x="248" y="317"/>
                  </a:lnTo>
                  <a:lnTo>
                    <a:pt x="246" y="323"/>
                  </a:lnTo>
                  <a:lnTo>
                    <a:pt x="242" y="327"/>
                  </a:lnTo>
                  <a:lnTo>
                    <a:pt x="236" y="331"/>
                  </a:lnTo>
                  <a:lnTo>
                    <a:pt x="229" y="335"/>
                  </a:lnTo>
                  <a:lnTo>
                    <a:pt x="229" y="335"/>
                  </a:lnTo>
                  <a:close/>
                  <a:moveTo>
                    <a:pt x="307" y="86"/>
                  </a:moveTo>
                  <a:lnTo>
                    <a:pt x="74" y="247"/>
                  </a:lnTo>
                  <a:lnTo>
                    <a:pt x="74" y="247"/>
                  </a:lnTo>
                  <a:lnTo>
                    <a:pt x="68" y="250"/>
                  </a:lnTo>
                  <a:lnTo>
                    <a:pt x="62" y="250"/>
                  </a:lnTo>
                  <a:lnTo>
                    <a:pt x="58" y="247"/>
                  </a:lnTo>
                  <a:lnTo>
                    <a:pt x="54" y="243"/>
                  </a:lnTo>
                  <a:lnTo>
                    <a:pt x="54" y="243"/>
                  </a:lnTo>
                  <a:lnTo>
                    <a:pt x="49" y="239"/>
                  </a:lnTo>
                  <a:lnTo>
                    <a:pt x="49" y="233"/>
                  </a:lnTo>
                  <a:lnTo>
                    <a:pt x="52" y="227"/>
                  </a:lnTo>
                  <a:lnTo>
                    <a:pt x="56" y="223"/>
                  </a:lnTo>
                  <a:lnTo>
                    <a:pt x="291" y="63"/>
                  </a:lnTo>
                  <a:lnTo>
                    <a:pt x="291" y="63"/>
                  </a:lnTo>
                  <a:lnTo>
                    <a:pt x="297" y="59"/>
                  </a:lnTo>
                  <a:lnTo>
                    <a:pt x="303" y="59"/>
                  </a:lnTo>
                  <a:lnTo>
                    <a:pt x="307" y="61"/>
                  </a:lnTo>
                  <a:lnTo>
                    <a:pt x="311" y="65"/>
                  </a:lnTo>
                  <a:lnTo>
                    <a:pt x="311" y="65"/>
                  </a:lnTo>
                  <a:lnTo>
                    <a:pt x="313" y="72"/>
                  </a:lnTo>
                  <a:lnTo>
                    <a:pt x="313" y="78"/>
                  </a:lnTo>
                  <a:lnTo>
                    <a:pt x="311" y="82"/>
                  </a:lnTo>
                  <a:lnTo>
                    <a:pt x="307" y="86"/>
                  </a:lnTo>
                  <a:lnTo>
                    <a:pt x="307" y="86"/>
                  </a:lnTo>
                  <a:close/>
                </a:path>
              </a:pathLst>
            </a:custGeom>
            <a:solidFill>
              <a:srgbClr val="0B64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12" name="圖片 11">
            <a:extLst>
              <a:ext uri="{FF2B5EF4-FFF2-40B4-BE49-F238E27FC236}">
                <a16:creationId xmlns:a16="http://schemas.microsoft.com/office/drawing/2014/main" id="{26CC6788-14D1-4504-9464-4D7050B788A7}"/>
              </a:ext>
            </a:extLst>
          </p:cNvPr>
          <p:cNvPicPr>
            <a:picLocks noChangeAspect="1"/>
          </p:cNvPicPr>
          <p:nvPr/>
        </p:nvPicPr>
        <p:blipFill>
          <a:blip r:embed="rId3"/>
          <a:stretch>
            <a:fillRect/>
          </a:stretch>
        </p:blipFill>
        <p:spPr>
          <a:xfrm>
            <a:off x="274008" y="1009831"/>
            <a:ext cx="8692786" cy="5478647"/>
          </a:xfrm>
          <a:prstGeom prst="rect">
            <a:avLst/>
          </a:prstGeom>
        </p:spPr>
      </p:pic>
    </p:spTree>
    <p:extLst>
      <p:ext uri="{BB962C8B-B14F-4D97-AF65-F5344CB8AC3E}">
        <p14:creationId xmlns:p14="http://schemas.microsoft.com/office/powerpoint/2010/main" val="509744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字版面配置區 10"/>
          <p:cNvSpPr>
            <a:spLocks noGrp="1"/>
          </p:cNvSpPr>
          <p:nvPr>
            <p:ph type="body" sz="quarter" idx="11"/>
          </p:nvPr>
        </p:nvSpPr>
        <p:spPr>
          <a:xfrm>
            <a:off x="5194570" y="1826018"/>
            <a:ext cx="6569245" cy="1581972"/>
          </a:xfrm>
        </p:spPr>
        <p:txBody>
          <a:bodyPr/>
          <a:lstStyle/>
          <a:p>
            <a:r>
              <a:rPr lang="en-US" altLang="zh-TW" sz="4400" dirty="0"/>
              <a:t>PART THREE</a:t>
            </a:r>
            <a:endParaRPr lang="zh-TW" altLang="en-US" sz="4400" dirty="0"/>
          </a:p>
          <a:p>
            <a:endParaRPr lang="zh-TW" altLang="en-US" sz="4400" dirty="0"/>
          </a:p>
        </p:txBody>
      </p:sp>
      <p:sp>
        <p:nvSpPr>
          <p:cNvPr id="12" name="文字版面配置區 11"/>
          <p:cNvSpPr>
            <a:spLocks noGrp="1"/>
          </p:cNvSpPr>
          <p:nvPr>
            <p:ph type="body" sz="quarter" idx="12"/>
          </p:nvPr>
        </p:nvSpPr>
        <p:spPr>
          <a:xfrm>
            <a:off x="1294544" y="-257131"/>
            <a:ext cx="3584636" cy="7786747"/>
          </a:xfrm>
        </p:spPr>
        <p:txBody>
          <a:bodyPr/>
          <a:lstStyle/>
          <a:p>
            <a:r>
              <a:rPr lang="en-US" altLang="zh-TW" sz="50000" dirty="0"/>
              <a:t>3</a:t>
            </a:r>
            <a:endParaRPr lang="zh-TW" altLang="en-US" sz="50000" dirty="0"/>
          </a:p>
        </p:txBody>
      </p:sp>
      <p:sp>
        <p:nvSpPr>
          <p:cNvPr id="13" name="文字版面配置區 12"/>
          <p:cNvSpPr>
            <a:spLocks noGrp="1"/>
          </p:cNvSpPr>
          <p:nvPr>
            <p:ph type="body" sz="quarter" idx="13"/>
          </p:nvPr>
        </p:nvSpPr>
        <p:spPr>
          <a:xfrm>
            <a:off x="4496937" y="2791947"/>
            <a:ext cx="7266879" cy="1311128"/>
          </a:xfrm>
        </p:spPr>
        <p:txBody>
          <a:bodyPr/>
          <a:lstStyle/>
          <a:p>
            <a:r>
              <a:rPr lang="zh-TW" altLang="en-US" sz="3600" dirty="0"/>
              <a:t>學生學習歷程檔案</a:t>
            </a:r>
            <a:r>
              <a:rPr lang="en-US" altLang="zh-TW" sz="3600" dirty="0"/>
              <a:t>-</a:t>
            </a:r>
            <a:r>
              <a:rPr lang="zh-TW" altLang="en-US" sz="3600" b="1" dirty="0">
                <a:solidFill>
                  <a:srgbClr val="FFFF00"/>
                </a:solidFill>
              </a:rPr>
              <a:t>宣導重點</a:t>
            </a:r>
          </a:p>
          <a:p>
            <a:endParaRPr lang="zh-TW" altLang="en-US" sz="3600" dirty="0"/>
          </a:p>
        </p:txBody>
      </p:sp>
      <p:sp>
        <p:nvSpPr>
          <p:cNvPr id="14" name="文字版面配置區 13"/>
          <p:cNvSpPr>
            <a:spLocks noGrp="1"/>
          </p:cNvSpPr>
          <p:nvPr>
            <p:ph type="body" sz="quarter" idx="15"/>
          </p:nvPr>
        </p:nvSpPr>
        <p:spPr>
          <a:xfrm>
            <a:off x="4999703" y="3749258"/>
            <a:ext cx="6764112" cy="400110"/>
          </a:xfrm>
        </p:spPr>
        <p:txBody>
          <a:bodyPr/>
          <a:lstStyle/>
          <a:p>
            <a:r>
              <a:rPr lang="zh-TW" altLang="en-US" sz="2000" dirty="0">
                <a:solidFill>
                  <a:schemeClr val="bg1"/>
                </a:solidFill>
              </a:rPr>
              <a:t>關鍵提醒</a:t>
            </a:r>
            <a:endParaRPr lang="en-US" altLang="zh-TW" sz="2000" dirty="0">
              <a:solidFill>
                <a:schemeClr val="bg1"/>
              </a:solidFill>
            </a:endParaRPr>
          </a:p>
        </p:txBody>
      </p:sp>
    </p:spTree>
    <p:extLst>
      <p:ext uri="{BB962C8B-B14F-4D97-AF65-F5344CB8AC3E}">
        <p14:creationId xmlns:p14="http://schemas.microsoft.com/office/powerpoint/2010/main" val="1350061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群組 93"/>
          <p:cNvGrpSpPr/>
          <p:nvPr/>
        </p:nvGrpSpPr>
        <p:grpSpPr>
          <a:xfrm>
            <a:off x="-2980547" y="1161305"/>
            <a:ext cx="7183120" cy="7583586"/>
            <a:chOff x="-1101640" y="1869545"/>
            <a:chExt cx="7183120" cy="7583586"/>
          </a:xfrm>
          <a:solidFill>
            <a:schemeClr val="tx1"/>
          </a:solidFill>
        </p:grpSpPr>
        <p:sp>
          <p:nvSpPr>
            <p:cNvPr id="93" name="橢圓 92"/>
            <p:cNvSpPr/>
            <p:nvPr/>
          </p:nvSpPr>
          <p:spPr>
            <a:xfrm>
              <a:off x="-1101640" y="1869545"/>
              <a:ext cx="7183120" cy="758358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9600" b="1" dirty="0">
                <a:ln w="6600">
                  <a:solidFill>
                    <a:schemeClr val="accent2"/>
                  </a:solidFill>
                  <a:prstDash val="solid"/>
                </a:ln>
                <a:solidFill>
                  <a:srgbClr val="FFFFFF"/>
                </a:solidFill>
                <a:effectLst>
                  <a:outerShdw dist="38100" dir="2700000" algn="tl" rotWithShape="0">
                    <a:schemeClr val="accent2"/>
                  </a:outerShdw>
                </a:effectLst>
                <a:latin typeface="華康行書體" panose="03000509000000000000" pitchFamily="65" charset="-120"/>
                <a:ea typeface="華康行書體" panose="03000509000000000000" pitchFamily="65" charset="-120"/>
              </a:endParaRPr>
            </a:p>
          </p:txBody>
        </p:sp>
        <p:sp>
          <p:nvSpPr>
            <p:cNvPr id="92" name="橢圓 91"/>
            <p:cNvSpPr/>
            <p:nvPr/>
          </p:nvSpPr>
          <p:spPr>
            <a:xfrm>
              <a:off x="-979630" y="1983402"/>
              <a:ext cx="6939101" cy="7355873"/>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9600" b="1" dirty="0">
                <a:ln w="6600">
                  <a:solidFill>
                    <a:schemeClr val="accent2"/>
                  </a:solidFill>
                  <a:prstDash val="solid"/>
                </a:ln>
                <a:solidFill>
                  <a:srgbClr val="FFFFFF"/>
                </a:solidFill>
                <a:effectLst>
                  <a:outerShdw dist="38100" dir="2700000" algn="tl" rotWithShape="0">
                    <a:schemeClr val="accent2"/>
                  </a:outerShdw>
                </a:effectLst>
                <a:latin typeface="華康行書體" panose="03000509000000000000" pitchFamily="65" charset="-120"/>
                <a:ea typeface="華康行書體" panose="03000509000000000000" pitchFamily="65" charset="-120"/>
              </a:endParaRPr>
            </a:p>
          </p:txBody>
        </p:sp>
      </p:grpSp>
      <p:sp>
        <p:nvSpPr>
          <p:cNvPr id="5" name="文字版面配置區 4"/>
          <p:cNvSpPr>
            <a:spLocks noGrp="1"/>
          </p:cNvSpPr>
          <p:nvPr>
            <p:ph type="body" sz="quarter" idx="15"/>
          </p:nvPr>
        </p:nvSpPr>
        <p:spPr/>
        <p:txBody>
          <a:bodyPr wrap="square">
            <a:spAutoFit/>
          </a:bodyPr>
          <a:lstStyle/>
          <a:p>
            <a:r>
              <a:rPr lang="zh-TW" altLang="en-US" b="1" dirty="0"/>
              <a:t>我是學校行政人員，我要做什麼？</a:t>
            </a:r>
          </a:p>
        </p:txBody>
      </p:sp>
      <p:sp>
        <p:nvSpPr>
          <p:cNvPr id="4" name="內容版面配置區 2"/>
          <p:cNvSpPr txBox="1">
            <a:spLocks/>
          </p:cNvSpPr>
          <p:nvPr/>
        </p:nvSpPr>
        <p:spPr>
          <a:xfrm>
            <a:off x="3185150" y="1114799"/>
            <a:ext cx="8568268" cy="739245"/>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nSpc>
                <a:spcPct val="150000"/>
              </a:lnSpc>
              <a:spcBef>
                <a:spcPts val="0"/>
              </a:spcBef>
              <a:buFont typeface="Wingdings" panose="05000000000000000000" pitchFamily="2" charset="2"/>
              <a:buChar char="n"/>
            </a:pPr>
            <a:r>
              <a:rPr lang="zh-TW" altLang="en-US" sz="2800" b="1" u="sng" dirty="0">
                <a:solidFill>
                  <a:schemeClr val="accent6">
                    <a:lumMod val="75000"/>
                  </a:schemeClr>
                </a:solidFill>
                <a:latin typeface="微軟正黑體" panose="020B0604030504040204" pitchFamily="34" charset="-120"/>
                <a:ea typeface="微軟正黑體" panose="020B0604030504040204" pitchFamily="34" charset="-120"/>
              </a:rPr>
              <a:t>瞭解</a:t>
            </a:r>
            <a:r>
              <a:rPr lang="zh-TW" altLang="en-US" sz="2800" dirty="0">
                <a:solidFill>
                  <a:schemeClr val="accent6">
                    <a:lumMod val="75000"/>
                  </a:schemeClr>
                </a:solidFill>
                <a:latin typeface="微軟正黑體" panose="020B0604030504040204" pitchFamily="34" charset="-120"/>
                <a:ea typeface="微軟正黑體" panose="020B0604030504040204" pitchFamily="34" charset="-120"/>
              </a:rPr>
              <a:t>學習歷程檔案的運作機制。</a:t>
            </a:r>
            <a:endParaRPr lang="en-US" altLang="zh-TW" sz="2800"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8" name="橢圓 7"/>
          <p:cNvSpPr/>
          <p:nvPr/>
        </p:nvSpPr>
        <p:spPr>
          <a:xfrm>
            <a:off x="1249913" y="5348564"/>
            <a:ext cx="1150834" cy="110166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400" b="1" dirty="0">
                <a:solidFill>
                  <a:srgbClr val="002060"/>
                </a:solidFill>
                <a:latin typeface="微軟正黑體" panose="020B0604030504040204" pitchFamily="34" charset="-120"/>
                <a:ea typeface="微軟正黑體" panose="020B0604030504040204" pitchFamily="34" charset="-120"/>
              </a:rPr>
              <a:t>登錄</a:t>
            </a:r>
          </a:p>
        </p:txBody>
      </p:sp>
      <p:sp>
        <p:nvSpPr>
          <p:cNvPr id="10" name="橢圓 9"/>
          <p:cNvSpPr/>
          <p:nvPr/>
        </p:nvSpPr>
        <p:spPr>
          <a:xfrm>
            <a:off x="2522756" y="5334823"/>
            <a:ext cx="1150834" cy="110166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提交</a:t>
            </a:r>
          </a:p>
        </p:txBody>
      </p:sp>
      <p:sp>
        <p:nvSpPr>
          <p:cNvPr id="2" name="矩形 1"/>
          <p:cNvSpPr/>
          <p:nvPr/>
        </p:nvSpPr>
        <p:spPr>
          <a:xfrm>
            <a:off x="4324583" y="3099230"/>
            <a:ext cx="6936974" cy="659540"/>
          </a:xfrm>
          <a:prstGeom prst="rect">
            <a:avLst/>
          </a:prstGeom>
        </p:spPr>
        <p:txBody>
          <a:bodyPr wrap="square">
            <a:spAutoFit/>
          </a:bodyPr>
          <a:lstStyle/>
          <a:p>
            <a:pPr marL="457200" indent="-457200">
              <a:lnSpc>
                <a:spcPct val="150000"/>
              </a:lnSpc>
              <a:buFont typeface="Wingdings" panose="05000000000000000000" pitchFamily="2" charset="2"/>
              <a:buChar char="n"/>
            </a:pPr>
            <a:r>
              <a:rPr lang="zh-TW" altLang="en-US" sz="2800" b="1" u="sng" dirty="0">
                <a:solidFill>
                  <a:schemeClr val="accent6">
                    <a:lumMod val="75000"/>
                  </a:schemeClr>
                </a:solidFill>
                <a:latin typeface="微軟正黑體" panose="020B0604030504040204" pitchFamily="34" charset="-120"/>
                <a:ea typeface="微軟正黑體" panose="020B0604030504040204" pitchFamily="34" charset="-120"/>
              </a:rPr>
              <a:t>管理</a:t>
            </a:r>
            <a:r>
              <a:rPr lang="zh-TW" altLang="en-US" sz="2800" dirty="0">
                <a:solidFill>
                  <a:schemeClr val="accent6">
                    <a:lumMod val="75000"/>
                  </a:schemeClr>
                </a:solidFill>
                <a:latin typeface="微軟正黑體" panose="020B0604030504040204" pitchFamily="34" charset="-120"/>
                <a:ea typeface="微軟正黑體" panose="020B0604030504040204" pitchFamily="34" charset="-120"/>
              </a:rPr>
              <a:t>學習歷程學校平臺之運作。</a:t>
            </a:r>
            <a:endParaRPr lang="en-US" altLang="zh-TW" sz="2800"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3" name="矩形 2"/>
          <p:cNvSpPr/>
          <p:nvPr/>
        </p:nvSpPr>
        <p:spPr>
          <a:xfrm>
            <a:off x="3930886" y="1830841"/>
            <a:ext cx="7666905" cy="1384995"/>
          </a:xfrm>
          <a:prstGeom prst="rect">
            <a:avLst/>
          </a:prstGeom>
        </p:spPr>
        <p:txBody>
          <a:bodyPr wrap="square">
            <a:spAutoFit/>
          </a:bodyPr>
          <a:lstStyle/>
          <a:p>
            <a:pPr marL="457200" indent="-457200">
              <a:lnSpc>
                <a:spcPct val="150000"/>
              </a:lnSpc>
              <a:spcBef>
                <a:spcPts val="1200"/>
              </a:spcBef>
              <a:buFont typeface="Wingdings" panose="05000000000000000000" pitchFamily="2" charset="2"/>
              <a:buChar char="n"/>
            </a:pPr>
            <a:r>
              <a:rPr lang="zh-TW" altLang="en-US" sz="2800" b="1" u="sng" dirty="0">
                <a:solidFill>
                  <a:schemeClr val="accent6">
                    <a:lumMod val="75000"/>
                  </a:schemeClr>
                </a:solidFill>
                <a:latin typeface="微軟正黑體" panose="020B0604030504040204" pitchFamily="34" charset="-120"/>
                <a:ea typeface="微軟正黑體" panose="020B0604030504040204" pitchFamily="34" charset="-120"/>
              </a:rPr>
              <a:t>規劃</a:t>
            </a:r>
            <a:r>
              <a:rPr lang="zh-TW" altLang="en-US" sz="2800" dirty="0">
                <a:solidFill>
                  <a:schemeClr val="accent6">
                    <a:lumMod val="75000"/>
                  </a:schemeClr>
                </a:solidFill>
                <a:latin typeface="微軟正黑體" panose="020B0604030504040204" pitchFamily="34" charset="-120"/>
                <a:ea typeface="微軟正黑體" panose="020B0604030504040204" pitchFamily="34" charset="-120"/>
              </a:rPr>
              <a:t>學習歷程檔案各項工作期程，確實掌握進度。</a:t>
            </a:r>
            <a:endParaRPr lang="en-US" altLang="zh-TW" sz="2800"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6" name="矩形 5"/>
          <p:cNvSpPr/>
          <p:nvPr/>
        </p:nvSpPr>
        <p:spPr>
          <a:xfrm>
            <a:off x="4344523" y="3924867"/>
            <a:ext cx="7610862" cy="1384995"/>
          </a:xfrm>
          <a:prstGeom prst="rect">
            <a:avLst/>
          </a:prstGeom>
        </p:spPr>
        <p:txBody>
          <a:bodyPr wrap="square">
            <a:spAutoFit/>
          </a:bodyPr>
          <a:lstStyle/>
          <a:p>
            <a:pPr marL="457200" indent="-457200">
              <a:lnSpc>
                <a:spcPct val="150000"/>
              </a:lnSpc>
              <a:spcBef>
                <a:spcPts val="1200"/>
              </a:spcBef>
              <a:buFont typeface="Wingdings" panose="05000000000000000000" pitchFamily="2" charset="2"/>
              <a:buChar char="n"/>
            </a:pP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rPr>
              <a:t>詳實</a:t>
            </a:r>
            <a:r>
              <a:rPr lang="zh-TW" altLang="en-US" sz="2800" b="1" u="sng" dirty="0">
                <a:solidFill>
                  <a:schemeClr val="accent3">
                    <a:lumMod val="75000"/>
                  </a:schemeClr>
                </a:solidFill>
                <a:latin typeface="微軟正黑體" panose="020B0604030504040204" pitchFamily="34" charset="-120"/>
                <a:ea typeface="微軟正黑體" panose="020B0604030504040204" pitchFamily="34" charset="-120"/>
              </a:rPr>
              <a:t>登錄</a:t>
            </a:r>
            <a:r>
              <a:rPr lang="zh-TW" altLang="en-US" sz="2800" dirty="0">
                <a:solidFill>
                  <a:schemeClr val="accent6">
                    <a:lumMod val="75000"/>
                  </a:schemeClr>
                </a:solidFill>
                <a:latin typeface="微軟正黑體" panose="020B0604030504040204" pitchFamily="34" charset="-120"/>
                <a:ea typeface="微軟正黑體" panose="020B0604030504040204" pitchFamily="34" charset="-120"/>
              </a:rPr>
              <a:t>學生各項學習紀錄，適時</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rPr>
              <a:t>檢核</a:t>
            </a:r>
            <a:r>
              <a:rPr lang="zh-TW" altLang="en-US" sz="2800" dirty="0">
                <a:solidFill>
                  <a:schemeClr val="accent6">
                    <a:lumMod val="75000"/>
                  </a:schemeClr>
                </a:solidFill>
                <a:latin typeface="微軟正黑體" panose="020B0604030504040204" pitchFamily="34" charset="-120"/>
                <a:ea typeface="微軟正黑體" panose="020B0604030504040204" pitchFamily="34" charset="-120"/>
              </a:rPr>
              <a:t>學生資料上傳之情形，</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rPr>
              <a:t>按時</a:t>
            </a:r>
            <a:r>
              <a:rPr lang="zh-TW" altLang="en-US" sz="2800" b="1" u="sng" dirty="0">
                <a:solidFill>
                  <a:srgbClr val="3333FF"/>
                </a:solidFill>
                <a:latin typeface="微軟正黑體" panose="020B0604030504040204" pitchFamily="34" charset="-120"/>
                <a:ea typeface="微軟正黑體" panose="020B0604030504040204" pitchFamily="34" charset="-120"/>
              </a:rPr>
              <a:t>提交</a:t>
            </a:r>
            <a:r>
              <a:rPr lang="zh-TW" altLang="en-US" sz="2800" dirty="0">
                <a:solidFill>
                  <a:schemeClr val="accent6">
                    <a:lumMod val="75000"/>
                  </a:schemeClr>
                </a:solidFill>
                <a:latin typeface="微軟正黑體" panose="020B0604030504040204" pitchFamily="34" charset="-120"/>
                <a:ea typeface="微軟正黑體" panose="020B0604030504040204" pitchFamily="34" charset="-120"/>
              </a:rPr>
              <a:t>。</a:t>
            </a:r>
            <a:endParaRPr lang="en-US" altLang="zh-TW" sz="2800" dirty="0">
              <a:solidFill>
                <a:schemeClr val="accent6">
                  <a:lumMod val="75000"/>
                </a:schemeClr>
              </a:solidFill>
              <a:latin typeface="微軟正黑體" panose="020B0604030504040204" pitchFamily="34" charset="-120"/>
              <a:ea typeface="微軟正黑體" panose="020B0604030504040204" pitchFamily="34" charset="-120"/>
            </a:endParaRPr>
          </a:p>
        </p:txBody>
      </p:sp>
      <p:pic>
        <p:nvPicPr>
          <p:cNvPr id="9" name="圖片 8"/>
          <p:cNvPicPr>
            <a:picLocks noChangeAspect="1"/>
          </p:cNvPicPr>
          <p:nvPr/>
        </p:nvPicPr>
        <p:blipFill>
          <a:blip r:embed="rId3"/>
          <a:stretch>
            <a:fillRect/>
          </a:stretch>
        </p:blipFill>
        <p:spPr>
          <a:xfrm>
            <a:off x="1534050" y="2717615"/>
            <a:ext cx="2279317" cy="2503352"/>
          </a:xfrm>
          <a:prstGeom prst="rect">
            <a:avLst/>
          </a:prstGeom>
        </p:spPr>
      </p:pic>
      <p:pic>
        <p:nvPicPr>
          <p:cNvPr id="11" name="圖片 10"/>
          <p:cNvPicPr>
            <a:picLocks noChangeAspect="1"/>
          </p:cNvPicPr>
          <p:nvPr/>
        </p:nvPicPr>
        <p:blipFill>
          <a:blip r:embed="rId4"/>
          <a:stretch>
            <a:fillRect/>
          </a:stretch>
        </p:blipFill>
        <p:spPr>
          <a:xfrm>
            <a:off x="257733" y="1314036"/>
            <a:ext cx="2259836" cy="2503352"/>
          </a:xfrm>
          <a:prstGeom prst="rect">
            <a:avLst/>
          </a:prstGeom>
        </p:spPr>
      </p:pic>
      <p:sp>
        <p:nvSpPr>
          <p:cNvPr id="14" name="矩形 13">
            <a:extLst>
              <a:ext uri="{FF2B5EF4-FFF2-40B4-BE49-F238E27FC236}">
                <a16:creationId xmlns:a16="http://schemas.microsoft.com/office/drawing/2014/main" id="{EDC3A2A6-0F5E-46B7-A2D1-F5791E5293F7}"/>
              </a:ext>
            </a:extLst>
          </p:cNvPr>
          <p:cNvSpPr/>
          <p:nvPr/>
        </p:nvSpPr>
        <p:spPr>
          <a:xfrm>
            <a:off x="4202573" y="5330765"/>
            <a:ext cx="7610862" cy="1305870"/>
          </a:xfrm>
          <a:prstGeom prst="rect">
            <a:avLst/>
          </a:prstGeom>
        </p:spPr>
        <p:txBody>
          <a:bodyPr wrap="square">
            <a:spAutoFit/>
          </a:bodyPr>
          <a:lstStyle/>
          <a:p>
            <a:pPr marL="457200" indent="-457200">
              <a:lnSpc>
                <a:spcPct val="150000"/>
              </a:lnSpc>
              <a:spcBef>
                <a:spcPts val="1200"/>
              </a:spcBef>
              <a:buFont typeface="Wingdings" panose="05000000000000000000" pitchFamily="2" charset="2"/>
              <a:buChar char="n"/>
            </a:pPr>
            <a:r>
              <a:rPr lang="zh-TW" altLang="en-US" sz="2800" b="1" u="sng" dirty="0">
                <a:solidFill>
                  <a:schemeClr val="accent6">
                    <a:lumMod val="75000"/>
                  </a:schemeClr>
                </a:solidFill>
                <a:latin typeface="微軟正黑體" panose="020B0604030504040204" pitchFamily="34" charset="-120"/>
                <a:ea typeface="微軟正黑體" panose="020B0604030504040204" pitchFamily="34" charset="-120"/>
              </a:rPr>
              <a:t>提醒</a:t>
            </a:r>
            <a:r>
              <a:rPr lang="zh-TW" altLang="zh-TW" sz="2800" dirty="0">
                <a:solidFill>
                  <a:schemeClr val="accent6">
                    <a:lumMod val="75000"/>
                  </a:schemeClr>
                </a:solidFill>
                <a:latin typeface="微軟正黑體" panose="020B0604030504040204" pitchFamily="34" charset="-120"/>
                <a:ea typeface="微軟正黑體" panose="020B0604030504040204" pitchFamily="34" charset="-120"/>
              </a:rPr>
              <a:t>學生確認提交至學習歷程中央資料庫資料之</a:t>
            </a:r>
            <a:r>
              <a:rPr lang="zh-TW" altLang="en-US" sz="2800" b="1" u="sng" dirty="0">
                <a:solidFill>
                  <a:schemeClr val="accent6">
                    <a:lumMod val="75000"/>
                  </a:schemeClr>
                </a:solidFill>
                <a:latin typeface="微軟正黑體" panose="020B0604030504040204" pitchFamily="34" charset="-120"/>
                <a:ea typeface="微軟正黑體" panose="020B0604030504040204" pitchFamily="34" charset="-120"/>
              </a:rPr>
              <a:t>收訖明細</a:t>
            </a:r>
            <a:endParaRPr lang="en-US" altLang="zh-TW" sz="2800" u="sng" dirty="0">
              <a:solidFill>
                <a:schemeClr val="accent6">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8162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群組 93"/>
          <p:cNvGrpSpPr/>
          <p:nvPr/>
        </p:nvGrpSpPr>
        <p:grpSpPr>
          <a:xfrm>
            <a:off x="-2980547" y="1161305"/>
            <a:ext cx="7183120" cy="7583586"/>
            <a:chOff x="-1101640" y="1869545"/>
            <a:chExt cx="7183120" cy="7583586"/>
          </a:xfrm>
        </p:grpSpPr>
        <p:sp>
          <p:nvSpPr>
            <p:cNvPr id="93" name="橢圓 92"/>
            <p:cNvSpPr/>
            <p:nvPr/>
          </p:nvSpPr>
          <p:spPr>
            <a:xfrm>
              <a:off x="-1101640" y="1869545"/>
              <a:ext cx="7183120" cy="758358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9600" b="1" dirty="0">
                <a:ln w="6600">
                  <a:solidFill>
                    <a:schemeClr val="accent2"/>
                  </a:solidFill>
                  <a:prstDash val="solid"/>
                </a:ln>
                <a:solidFill>
                  <a:srgbClr val="FFFFFF"/>
                </a:solidFill>
                <a:effectLst>
                  <a:outerShdw dist="38100" dir="2700000" algn="tl" rotWithShape="0">
                    <a:schemeClr val="accent2"/>
                  </a:outerShdw>
                </a:effectLst>
                <a:latin typeface="華康行書體" panose="03000509000000000000" pitchFamily="65" charset="-120"/>
                <a:ea typeface="華康行書體" panose="03000509000000000000" pitchFamily="65" charset="-120"/>
              </a:endParaRPr>
            </a:p>
          </p:txBody>
        </p:sp>
        <p:sp>
          <p:nvSpPr>
            <p:cNvPr id="92" name="橢圓 91"/>
            <p:cNvSpPr/>
            <p:nvPr/>
          </p:nvSpPr>
          <p:spPr>
            <a:xfrm>
              <a:off x="-979630" y="1983402"/>
              <a:ext cx="6939101" cy="7355873"/>
            </a:xfrm>
            <a:prstGeom prst="ellipse">
              <a:avLst/>
            </a:prstGeom>
            <a:solidFill>
              <a:srgbClr val="008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9600" b="1" dirty="0">
                <a:ln w="6600">
                  <a:solidFill>
                    <a:schemeClr val="accent2"/>
                  </a:solidFill>
                  <a:prstDash val="solid"/>
                </a:ln>
                <a:solidFill>
                  <a:srgbClr val="FFFFFF"/>
                </a:solidFill>
                <a:effectLst>
                  <a:outerShdw dist="38100" dir="2700000" algn="tl" rotWithShape="0">
                    <a:schemeClr val="accent2"/>
                  </a:outerShdw>
                </a:effectLst>
                <a:latin typeface="華康行書體" panose="03000509000000000000" pitchFamily="65" charset="-120"/>
                <a:ea typeface="華康行書體" panose="03000509000000000000" pitchFamily="65" charset="-120"/>
              </a:endParaRPr>
            </a:p>
          </p:txBody>
        </p:sp>
      </p:grpSp>
      <p:sp>
        <p:nvSpPr>
          <p:cNvPr id="5" name="文字版面配置區 4"/>
          <p:cNvSpPr>
            <a:spLocks noGrp="1"/>
          </p:cNvSpPr>
          <p:nvPr>
            <p:ph type="body" sz="quarter" idx="15"/>
          </p:nvPr>
        </p:nvSpPr>
        <p:spPr/>
        <p:txBody>
          <a:bodyPr wrap="square">
            <a:spAutoFit/>
          </a:bodyPr>
          <a:lstStyle/>
          <a:p>
            <a:r>
              <a:rPr lang="zh-TW" altLang="en-US" b="1" dirty="0"/>
              <a:t>我是教師，我要做什麼？</a:t>
            </a:r>
          </a:p>
        </p:txBody>
      </p:sp>
      <p:sp>
        <p:nvSpPr>
          <p:cNvPr id="8" name="橢圓 7"/>
          <p:cNvSpPr/>
          <p:nvPr/>
        </p:nvSpPr>
        <p:spPr>
          <a:xfrm>
            <a:off x="1249913" y="5334916"/>
            <a:ext cx="1150834" cy="110166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登錄</a:t>
            </a:r>
          </a:p>
        </p:txBody>
      </p:sp>
      <p:sp>
        <p:nvSpPr>
          <p:cNvPr id="10" name="橢圓 9"/>
          <p:cNvSpPr/>
          <p:nvPr/>
        </p:nvSpPr>
        <p:spPr>
          <a:xfrm>
            <a:off x="2522756" y="5334823"/>
            <a:ext cx="1150834" cy="1101667"/>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認證</a:t>
            </a:r>
          </a:p>
        </p:txBody>
      </p:sp>
      <p:pic>
        <p:nvPicPr>
          <p:cNvPr id="22" name="圖片 21"/>
          <p:cNvPicPr>
            <a:picLocks noChangeAspect="1"/>
          </p:cNvPicPr>
          <p:nvPr/>
        </p:nvPicPr>
        <p:blipFill>
          <a:blip r:embed="rId3"/>
          <a:stretch>
            <a:fillRect/>
          </a:stretch>
        </p:blipFill>
        <p:spPr>
          <a:xfrm>
            <a:off x="1718751" y="2753409"/>
            <a:ext cx="2175151" cy="2398243"/>
          </a:xfrm>
          <a:prstGeom prst="rect">
            <a:avLst/>
          </a:prstGeom>
        </p:spPr>
      </p:pic>
      <p:pic>
        <p:nvPicPr>
          <p:cNvPr id="9" name="圖片 8">
            <a:extLst>
              <a:ext uri="{FF2B5EF4-FFF2-40B4-BE49-F238E27FC236}">
                <a16:creationId xmlns:a16="http://schemas.microsoft.com/office/drawing/2014/main" id="{1A9E7437-7B66-4BB8-AA12-187BBA255474}"/>
              </a:ext>
            </a:extLst>
          </p:cNvPr>
          <p:cNvPicPr>
            <a:picLocks noChangeAspect="1"/>
          </p:cNvPicPr>
          <p:nvPr/>
        </p:nvPicPr>
        <p:blipFill>
          <a:blip r:embed="rId4"/>
          <a:stretch>
            <a:fillRect/>
          </a:stretch>
        </p:blipFill>
        <p:spPr>
          <a:xfrm>
            <a:off x="357612" y="1356540"/>
            <a:ext cx="2081940" cy="2315260"/>
          </a:xfrm>
          <a:prstGeom prst="rect">
            <a:avLst/>
          </a:prstGeom>
        </p:spPr>
      </p:pic>
      <p:sp>
        <p:nvSpPr>
          <p:cNvPr id="15" name="內容版面配置區 2"/>
          <p:cNvSpPr txBox="1">
            <a:spLocks/>
          </p:cNvSpPr>
          <p:nvPr/>
        </p:nvSpPr>
        <p:spPr>
          <a:xfrm>
            <a:off x="2674224" y="1069865"/>
            <a:ext cx="9188038" cy="739245"/>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nSpc>
                <a:spcPct val="150000"/>
              </a:lnSpc>
              <a:spcBef>
                <a:spcPts val="0"/>
              </a:spcBef>
              <a:buFont typeface="Wingdings" panose="05000000000000000000" pitchFamily="2" charset="2"/>
              <a:buChar char="n"/>
            </a:pPr>
            <a:r>
              <a:rPr lang="zh-TW" altLang="en-US" sz="2800" b="1" u="sng" dirty="0">
                <a:solidFill>
                  <a:srgbClr val="0070C0"/>
                </a:solidFill>
                <a:latin typeface="微軟正黑體" panose="020B0604030504040204" pitchFamily="34" charset="-120"/>
                <a:ea typeface="微軟正黑體" panose="020B0604030504040204" pitchFamily="34" charset="-120"/>
              </a:rPr>
              <a:t>幫助學生瞭解</a:t>
            </a:r>
            <a:r>
              <a:rPr lang="zh-TW" altLang="en-US" sz="2800" dirty="0">
                <a:solidFill>
                  <a:srgbClr val="0070C0"/>
                </a:solidFill>
                <a:latin typeface="微軟正黑體" panose="020B0604030504040204" pitchFamily="34" charset="-120"/>
                <a:ea typeface="微軟正黑體" panose="020B0604030504040204" pitchFamily="34" charset="-120"/>
              </a:rPr>
              <a:t>學習歷程檔案用途及學校平臺之相關操作。</a:t>
            </a:r>
            <a:endParaRPr lang="en-US" altLang="zh-TW" sz="2800" dirty="0">
              <a:solidFill>
                <a:srgbClr val="0070C0"/>
              </a:solidFill>
              <a:latin typeface="微軟正黑體" panose="020B0604030504040204" pitchFamily="34" charset="-120"/>
              <a:ea typeface="微軟正黑體" panose="020B0604030504040204" pitchFamily="34" charset="-120"/>
            </a:endParaRPr>
          </a:p>
        </p:txBody>
      </p:sp>
      <p:sp>
        <p:nvSpPr>
          <p:cNvPr id="17" name="矩形 16"/>
          <p:cNvSpPr/>
          <p:nvPr/>
        </p:nvSpPr>
        <p:spPr>
          <a:xfrm>
            <a:off x="4080564" y="1869151"/>
            <a:ext cx="7432603" cy="2031325"/>
          </a:xfrm>
          <a:prstGeom prst="rect">
            <a:avLst/>
          </a:prstGeom>
        </p:spPr>
        <p:txBody>
          <a:bodyPr wrap="square">
            <a:spAutoFit/>
          </a:bodyPr>
          <a:lstStyle/>
          <a:p>
            <a:pPr marL="457200" indent="-457200">
              <a:lnSpc>
                <a:spcPct val="150000"/>
              </a:lnSpc>
              <a:spcBef>
                <a:spcPts val="0"/>
              </a:spcBef>
              <a:buFont typeface="Wingdings" panose="05000000000000000000" pitchFamily="2" charset="2"/>
              <a:buChar char="n"/>
            </a:pPr>
            <a:r>
              <a:rPr lang="zh-TW" altLang="en-US" sz="2800" b="1" u="sng" dirty="0">
                <a:solidFill>
                  <a:srgbClr val="0070C0"/>
                </a:solidFill>
                <a:latin typeface="微軟正黑體" panose="020B0604030504040204" pitchFamily="34" charset="-120"/>
                <a:ea typeface="微軟正黑體" panose="020B0604030504040204" pitchFamily="34" charset="-120"/>
              </a:rPr>
              <a:t>鼓勵學生參與</a:t>
            </a:r>
            <a:r>
              <a:rPr lang="zh-TW" altLang="en-US" sz="2800" dirty="0">
                <a:solidFill>
                  <a:srgbClr val="0070C0"/>
                </a:solidFill>
                <a:latin typeface="微軟正黑體" panose="020B0604030504040204" pitchFamily="34" charset="-120"/>
                <a:ea typeface="微軟正黑體" panose="020B0604030504040204" pitchFamily="34" charset="-120"/>
              </a:rPr>
              <a:t>學校各項學習活動，積極</a:t>
            </a:r>
            <a:r>
              <a:rPr lang="zh-TW" altLang="en-US" sz="2800" b="1" dirty="0">
                <a:solidFill>
                  <a:srgbClr val="0070C0"/>
                </a:solidFill>
                <a:latin typeface="微軟正黑體" panose="020B0604030504040204" pitchFamily="34" charset="-120"/>
                <a:ea typeface="微軟正黑體" panose="020B0604030504040204" pitchFamily="34" charset="-120"/>
              </a:rPr>
              <a:t>探索</a:t>
            </a:r>
            <a:r>
              <a:rPr lang="zh-TW" altLang="en-US" sz="2800" dirty="0">
                <a:solidFill>
                  <a:srgbClr val="0070C0"/>
                </a:solidFill>
                <a:latin typeface="微軟正黑體" panose="020B0604030504040204" pitchFamily="34" charset="-120"/>
                <a:ea typeface="微軟正黑體" panose="020B0604030504040204" pitchFamily="34" charset="-120"/>
              </a:rPr>
              <a:t>出自己的興趣，並</a:t>
            </a:r>
            <a:r>
              <a:rPr lang="zh-TW" altLang="en-US" sz="2800" b="1" dirty="0">
                <a:solidFill>
                  <a:srgbClr val="0070C0"/>
                </a:solidFill>
                <a:latin typeface="微軟正黑體" panose="020B0604030504040204" pitchFamily="34" charset="-120"/>
                <a:ea typeface="微軟正黑體" panose="020B0604030504040204" pitchFamily="34" charset="-120"/>
              </a:rPr>
              <a:t>找到</a:t>
            </a:r>
            <a:r>
              <a:rPr lang="zh-TW" altLang="en-US" sz="2800" dirty="0">
                <a:solidFill>
                  <a:srgbClr val="0070C0"/>
                </a:solidFill>
                <a:latin typeface="微軟正黑體" panose="020B0604030504040204" pitchFamily="34" charset="-120"/>
                <a:ea typeface="微軟正黑體" panose="020B0604030504040204" pitchFamily="34" charset="-120"/>
              </a:rPr>
              <a:t>生涯定向，逐步累積自己的學習經歷。</a:t>
            </a:r>
            <a:endParaRPr lang="en-US" altLang="zh-TW" sz="2800" dirty="0">
              <a:solidFill>
                <a:srgbClr val="0070C0"/>
              </a:solidFill>
              <a:latin typeface="微軟正黑體" panose="020B0604030504040204" pitchFamily="34" charset="-120"/>
              <a:ea typeface="微軟正黑體" panose="020B0604030504040204" pitchFamily="34" charset="-120"/>
            </a:endParaRPr>
          </a:p>
        </p:txBody>
      </p:sp>
      <p:sp>
        <p:nvSpPr>
          <p:cNvPr id="18" name="矩形 17"/>
          <p:cNvSpPr/>
          <p:nvPr/>
        </p:nvSpPr>
        <p:spPr>
          <a:xfrm>
            <a:off x="4468386" y="5334823"/>
            <a:ext cx="6900975" cy="1305870"/>
          </a:xfrm>
          <a:prstGeom prst="rect">
            <a:avLst/>
          </a:prstGeom>
        </p:spPr>
        <p:txBody>
          <a:bodyPr wrap="square">
            <a:spAutoFit/>
          </a:bodyPr>
          <a:lstStyle/>
          <a:p>
            <a:pPr marL="457200" indent="-457200">
              <a:lnSpc>
                <a:spcPct val="150000"/>
              </a:lnSpc>
              <a:spcBef>
                <a:spcPts val="1200"/>
              </a:spcBef>
              <a:buFont typeface="Wingdings" panose="05000000000000000000" pitchFamily="2" charset="2"/>
              <a:buChar char="n"/>
            </a:pPr>
            <a:r>
              <a:rPr lang="zh-TW" altLang="en-US" sz="2800" b="1" u="sng" dirty="0">
                <a:solidFill>
                  <a:srgbClr val="0070C0"/>
                </a:solidFill>
                <a:latin typeface="微軟正黑體" panose="020B0604030504040204" pitchFamily="34" charset="-120"/>
                <a:ea typeface="微軟正黑體" panose="020B0604030504040204" pitchFamily="34" charset="-120"/>
              </a:rPr>
              <a:t>提醒學生配合</a:t>
            </a:r>
            <a:r>
              <a:rPr lang="zh-TW" altLang="en-US" sz="2800" dirty="0">
                <a:solidFill>
                  <a:srgbClr val="0070C0"/>
                </a:solidFill>
                <a:latin typeface="微軟正黑體" panose="020B0604030504040204" pitchFamily="34" charset="-120"/>
                <a:ea typeface="微軟正黑體" panose="020B0604030504040204" pitchFamily="34" charset="-120"/>
              </a:rPr>
              <a:t>學校規劃之時程，</a:t>
            </a:r>
            <a:r>
              <a:rPr lang="zh-TW" altLang="en-US" sz="2800" b="1" dirty="0">
                <a:solidFill>
                  <a:srgbClr val="0070C0"/>
                </a:solidFill>
                <a:latin typeface="微軟正黑體" panose="020B0604030504040204" pitchFamily="34" charset="-120"/>
                <a:ea typeface="微軟正黑體" panose="020B0604030504040204" pitchFamily="34" charset="-120"/>
              </a:rPr>
              <a:t>上傳</a:t>
            </a:r>
            <a:r>
              <a:rPr lang="zh-TW" altLang="en-US" sz="2800" dirty="0">
                <a:solidFill>
                  <a:srgbClr val="0070C0"/>
                </a:solidFill>
                <a:latin typeface="微軟正黑體" panose="020B0604030504040204" pitchFamily="34" charset="-120"/>
                <a:ea typeface="微軟正黑體" panose="020B0604030504040204" pitchFamily="34" charset="-120"/>
              </a:rPr>
              <a:t>和</a:t>
            </a:r>
            <a:r>
              <a:rPr lang="zh-TW" altLang="en-US" sz="2800" b="1" dirty="0">
                <a:solidFill>
                  <a:srgbClr val="0070C0"/>
                </a:solidFill>
                <a:latin typeface="微軟正黑體" panose="020B0604030504040204" pitchFamily="34" charset="-120"/>
                <a:ea typeface="微軟正黑體" panose="020B0604030504040204" pitchFamily="34" charset="-120"/>
              </a:rPr>
              <a:t>勾選</a:t>
            </a:r>
            <a:r>
              <a:rPr lang="zh-TW" altLang="en-US" sz="2800" dirty="0">
                <a:solidFill>
                  <a:srgbClr val="0070C0"/>
                </a:solidFill>
                <a:latin typeface="微軟正黑體" panose="020B0604030504040204" pitchFamily="34" charset="-120"/>
                <a:ea typeface="微軟正黑體" panose="020B0604030504040204" pitchFamily="34" charset="-120"/>
              </a:rPr>
              <a:t>自己的課程學習成果及多元表現。</a:t>
            </a:r>
            <a:endParaRPr lang="en-US" altLang="zh-TW" sz="2800" dirty="0">
              <a:solidFill>
                <a:srgbClr val="0070C0"/>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4468386" y="3821352"/>
            <a:ext cx="6900975" cy="1384995"/>
          </a:xfrm>
          <a:prstGeom prst="rect">
            <a:avLst/>
          </a:prstGeom>
        </p:spPr>
        <p:txBody>
          <a:bodyPr wrap="square">
            <a:spAutoFit/>
          </a:bodyPr>
          <a:lstStyle/>
          <a:p>
            <a:pPr marL="457200" indent="-457200">
              <a:lnSpc>
                <a:spcPct val="150000"/>
              </a:lnSpc>
              <a:spcBef>
                <a:spcPts val="1200"/>
              </a:spcBef>
              <a:buFont typeface="Wingdings" panose="05000000000000000000" pitchFamily="2" charset="2"/>
              <a:buChar char="n"/>
            </a:pPr>
            <a:r>
              <a:rPr lang="zh-TW" altLang="en-US" sz="2800" dirty="0">
                <a:solidFill>
                  <a:srgbClr val="0070C0"/>
                </a:solidFill>
                <a:latin typeface="微軟正黑體" panose="020B0604030504040204" pitchFamily="34" charset="-120"/>
                <a:ea typeface="微軟正黑體" panose="020B0604030504040204" pitchFamily="34" charset="-120"/>
              </a:rPr>
              <a:t>課程諮詢教師</a:t>
            </a:r>
            <a:r>
              <a:rPr lang="zh-TW" altLang="en-US" sz="2800" b="1" u="sng" dirty="0">
                <a:solidFill>
                  <a:schemeClr val="accent3">
                    <a:lumMod val="75000"/>
                  </a:schemeClr>
                </a:solidFill>
                <a:latin typeface="微軟正黑體" panose="020B0604030504040204" pitchFamily="34" charset="-120"/>
                <a:ea typeface="微軟正黑體" panose="020B0604030504040204" pitchFamily="34" charset="-120"/>
              </a:rPr>
              <a:t>登錄</a:t>
            </a:r>
            <a:r>
              <a:rPr lang="zh-TW" altLang="en-US" sz="2800" dirty="0">
                <a:solidFill>
                  <a:srgbClr val="0070C0"/>
                </a:solidFill>
                <a:latin typeface="微軟正黑體" panose="020B0604030504040204" pitchFamily="34" charset="-120"/>
                <a:ea typeface="微軟正黑體" panose="020B0604030504040204" pitchFamily="34" charset="-120"/>
              </a:rPr>
              <a:t>課程諮詢紀錄；任課教師</a:t>
            </a:r>
            <a:r>
              <a:rPr lang="zh-TW" altLang="en-US" sz="2800" b="1" u="sng" dirty="0">
                <a:solidFill>
                  <a:srgbClr val="FF0000"/>
                </a:solidFill>
                <a:latin typeface="微軟正黑體" panose="020B0604030504040204" pitchFamily="34" charset="-120"/>
                <a:ea typeface="微軟正黑體" panose="020B0604030504040204" pitchFamily="34" charset="-120"/>
              </a:rPr>
              <a:t>認證</a:t>
            </a:r>
            <a:r>
              <a:rPr lang="zh-TW" altLang="en-US" sz="2800" dirty="0">
                <a:solidFill>
                  <a:srgbClr val="0070C0"/>
                </a:solidFill>
                <a:latin typeface="微軟正黑體" panose="020B0604030504040204" pitchFamily="34" charset="-120"/>
                <a:ea typeface="微軟正黑體" panose="020B0604030504040204" pitchFamily="34" charset="-120"/>
              </a:rPr>
              <a:t>學生上傳之課程學習成果。</a:t>
            </a:r>
            <a:endParaRPr lang="en-US" altLang="zh-TW" sz="2800" dirty="0">
              <a:solidFill>
                <a:srgbClr val="0070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6731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93"/>
          <p:cNvGrpSpPr/>
          <p:nvPr/>
        </p:nvGrpSpPr>
        <p:grpSpPr>
          <a:xfrm>
            <a:off x="-2812104" y="1161305"/>
            <a:ext cx="7183120" cy="7583586"/>
            <a:chOff x="-1101640" y="1869545"/>
            <a:chExt cx="7183120" cy="7583586"/>
          </a:xfrm>
        </p:grpSpPr>
        <p:sp>
          <p:nvSpPr>
            <p:cNvPr id="93" name="橢圓 92"/>
            <p:cNvSpPr/>
            <p:nvPr/>
          </p:nvSpPr>
          <p:spPr>
            <a:xfrm>
              <a:off x="-1101640" y="1869545"/>
              <a:ext cx="7183120" cy="758358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
          <p:nvSpPr>
            <p:cNvPr id="92" name="橢圓 91"/>
            <p:cNvSpPr/>
            <p:nvPr/>
          </p:nvSpPr>
          <p:spPr>
            <a:xfrm>
              <a:off x="-979630" y="1983402"/>
              <a:ext cx="6939101" cy="73558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grpSp>
      <p:sp>
        <p:nvSpPr>
          <p:cNvPr id="5" name="文字版面配置區 4"/>
          <p:cNvSpPr>
            <a:spLocks noGrp="1"/>
          </p:cNvSpPr>
          <p:nvPr>
            <p:ph type="body" sz="quarter" idx="15"/>
          </p:nvPr>
        </p:nvSpPr>
        <p:spPr/>
        <p:txBody>
          <a:bodyPr wrap="square">
            <a:spAutoFit/>
          </a:bodyPr>
          <a:lstStyle/>
          <a:p>
            <a:r>
              <a:rPr lang="zh-TW" altLang="en-US" b="1" dirty="0"/>
              <a:t>我是學生，我要做什麼？</a:t>
            </a:r>
          </a:p>
        </p:txBody>
      </p:sp>
      <p:sp>
        <p:nvSpPr>
          <p:cNvPr id="12" name="投影片編號版面配置區 11">
            <a:extLst>
              <a:ext uri="{FF2B5EF4-FFF2-40B4-BE49-F238E27FC236}">
                <a16:creationId xmlns:a16="http://schemas.microsoft.com/office/drawing/2014/main" id="{E4BC5A5B-C1E2-47CC-BAF6-F2705264C90B}"/>
              </a:ext>
            </a:extLst>
          </p:cNvPr>
          <p:cNvSpPr>
            <a:spLocks noGrp="1"/>
          </p:cNvSpPr>
          <p:nvPr>
            <p:ph type="sldNum" sz="quarter" idx="4294967295"/>
          </p:nvPr>
        </p:nvSpPr>
        <p:spPr>
          <a:xfrm>
            <a:off x="11509375" y="6042025"/>
            <a:ext cx="682625" cy="365125"/>
          </a:xfrm>
          <a:prstGeom prst="rect">
            <a:avLst/>
          </a:prstGeom>
        </p:spPr>
        <p:txBody>
          <a:bodyPr/>
          <a:lstStyle/>
          <a:p>
            <a:fld id="{A97BCE92-EB7B-4203-B62B-3B5BA4CEB04B}" type="slidenum">
              <a:rPr lang="zh-TW" altLang="en-US" smtClean="0"/>
              <a:pPr/>
              <a:t>28</a:t>
            </a:fld>
            <a:endParaRPr lang="zh-TW" altLang="en-US" dirty="0"/>
          </a:p>
        </p:txBody>
      </p:sp>
      <p:sp>
        <p:nvSpPr>
          <p:cNvPr id="4" name="內容版面配置區 2"/>
          <p:cNvSpPr txBox="1">
            <a:spLocks/>
          </p:cNvSpPr>
          <p:nvPr/>
        </p:nvSpPr>
        <p:spPr>
          <a:xfrm>
            <a:off x="3265761" y="1061990"/>
            <a:ext cx="8568268" cy="739245"/>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nSpc>
                <a:spcPct val="150000"/>
              </a:lnSpc>
              <a:spcBef>
                <a:spcPts val="0"/>
              </a:spcBef>
              <a:buFont typeface="Wingdings" panose="05000000000000000000" pitchFamily="2" charset="2"/>
              <a:buChar char="n"/>
            </a:pPr>
            <a:r>
              <a:rPr lang="zh-TW" altLang="en-US" sz="2800" b="1" u="sng" dirty="0">
                <a:solidFill>
                  <a:schemeClr val="accent1"/>
                </a:solidFill>
                <a:latin typeface="微軟正黑體" panose="020B0604030504040204" pitchFamily="34" charset="-120"/>
                <a:ea typeface="微軟正黑體" panose="020B0604030504040204" pitchFamily="34" charset="-120"/>
              </a:rPr>
              <a:t>瞭解</a:t>
            </a:r>
            <a:r>
              <a:rPr lang="zh-TW" altLang="en-US" sz="2800" dirty="0">
                <a:solidFill>
                  <a:schemeClr val="accent1"/>
                </a:solidFill>
                <a:latin typeface="微軟正黑體" panose="020B0604030504040204" pitchFamily="34" charset="-120"/>
                <a:ea typeface="微軟正黑體" panose="020B0604030504040204" pitchFamily="34" charset="-120"/>
              </a:rPr>
              <a:t>學習歷程檔案對自己的重要性。</a:t>
            </a:r>
            <a:endParaRPr lang="en-US" altLang="zh-TW" sz="2800" dirty="0">
              <a:solidFill>
                <a:schemeClr val="accent1"/>
              </a:solidFill>
              <a:latin typeface="微軟正黑體" panose="020B0604030504040204" pitchFamily="34" charset="-120"/>
              <a:ea typeface="微軟正黑體" panose="020B0604030504040204" pitchFamily="34" charset="-120"/>
            </a:endParaRPr>
          </a:p>
        </p:txBody>
      </p:sp>
      <p:sp>
        <p:nvSpPr>
          <p:cNvPr id="8" name="橢圓 7"/>
          <p:cNvSpPr/>
          <p:nvPr/>
        </p:nvSpPr>
        <p:spPr>
          <a:xfrm>
            <a:off x="1249913" y="5334916"/>
            <a:ext cx="1150834" cy="110166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上傳</a:t>
            </a:r>
          </a:p>
        </p:txBody>
      </p:sp>
      <p:sp>
        <p:nvSpPr>
          <p:cNvPr id="10" name="橢圓 9"/>
          <p:cNvSpPr/>
          <p:nvPr/>
        </p:nvSpPr>
        <p:spPr>
          <a:xfrm>
            <a:off x="2522756" y="5334823"/>
            <a:ext cx="1150834" cy="110166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400" b="1" dirty="0">
                <a:solidFill>
                  <a:schemeClr val="tx1"/>
                </a:solidFill>
                <a:latin typeface="微軟正黑體" panose="020B0604030504040204" pitchFamily="34" charset="-120"/>
                <a:ea typeface="微軟正黑體" panose="020B0604030504040204" pitchFamily="34" charset="-120"/>
              </a:rPr>
              <a:t>勾選</a:t>
            </a:r>
          </a:p>
        </p:txBody>
      </p:sp>
      <p:sp>
        <p:nvSpPr>
          <p:cNvPr id="2" name="矩形 1"/>
          <p:cNvSpPr/>
          <p:nvPr/>
        </p:nvSpPr>
        <p:spPr>
          <a:xfrm>
            <a:off x="4312296" y="2733181"/>
            <a:ext cx="7432603" cy="1305870"/>
          </a:xfrm>
          <a:prstGeom prst="rect">
            <a:avLst/>
          </a:prstGeom>
        </p:spPr>
        <p:txBody>
          <a:bodyPr wrap="square">
            <a:spAutoFit/>
          </a:bodyPr>
          <a:lstStyle/>
          <a:p>
            <a:pPr marL="457200" indent="-457200">
              <a:lnSpc>
                <a:spcPct val="150000"/>
              </a:lnSpc>
              <a:spcBef>
                <a:spcPts val="0"/>
              </a:spcBef>
              <a:buFont typeface="Wingdings" panose="05000000000000000000" pitchFamily="2" charset="2"/>
              <a:buChar char="n"/>
            </a:pPr>
            <a:r>
              <a:rPr lang="zh-TW" altLang="en-US" sz="2800" b="1" u="sng" dirty="0">
                <a:solidFill>
                  <a:srgbClr val="FF0000"/>
                </a:solidFill>
                <a:latin typeface="微軟正黑體" panose="020B0604030504040204" pitchFamily="34" charset="-120"/>
                <a:ea typeface="微軟正黑體" panose="020B0604030504040204" pitchFamily="34" charset="-120"/>
              </a:rPr>
              <a:t>積極參與</a:t>
            </a:r>
            <a:r>
              <a:rPr lang="zh-TW" altLang="en-US" sz="2800" dirty="0">
                <a:solidFill>
                  <a:srgbClr val="FF0000"/>
                </a:solidFill>
                <a:latin typeface="微軟正黑體" panose="020B0604030504040204" pitchFamily="34" charset="-120"/>
                <a:ea typeface="微軟正黑體" panose="020B0604030504040204" pitchFamily="34" charset="-120"/>
              </a:rPr>
              <a:t>校內學習活動，</a:t>
            </a:r>
            <a:r>
              <a:rPr lang="zh-TW" altLang="en-US" sz="2800" b="1" dirty="0">
                <a:solidFill>
                  <a:srgbClr val="FF0000"/>
                </a:solidFill>
                <a:latin typeface="微軟正黑體" panose="020B0604030504040204" pitchFamily="34" charset="-120"/>
                <a:ea typeface="微軟正黑體" panose="020B0604030504040204" pitchFamily="34" charset="-120"/>
              </a:rPr>
              <a:t>探索</a:t>
            </a:r>
            <a:r>
              <a:rPr lang="zh-TW" altLang="en-US" sz="2800" dirty="0">
                <a:solidFill>
                  <a:srgbClr val="FF0000"/>
                </a:solidFill>
                <a:latin typeface="微軟正黑體" panose="020B0604030504040204" pitchFamily="34" charset="-120"/>
                <a:ea typeface="微軟正黑體" panose="020B0604030504040204" pitchFamily="34" charset="-120"/>
              </a:rPr>
              <a:t>出自己的</a:t>
            </a:r>
            <a:r>
              <a:rPr lang="zh-TW" altLang="en-US" sz="2800" b="1" dirty="0">
                <a:solidFill>
                  <a:srgbClr val="FF0000"/>
                </a:solidFill>
                <a:latin typeface="微軟正黑體" panose="020B0604030504040204" pitchFamily="34" charset="-120"/>
                <a:ea typeface="微軟正黑體" panose="020B0604030504040204" pitchFamily="34" charset="-120"/>
              </a:rPr>
              <a:t>興趣</a:t>
            </a:r>
            <a:r>
              <a:rPr lang="zh-TW" altLang="en-US" sz="2800" dirty="0">
                <a:solidFill>
                  <a:srgbClr val="FF0000"/>
                </a:solidFill>
                <a:latin typeface="微軟正黑體" panose="020B0604030504040204" pitchFamily="34" charset="-120"/>
                <a:ea typeface="微軟正黑體" panose="020B0604030504040204" pitchFamily="34" charset="-120"/>
              </a:rPr>
              <a:t>，並找到</a:t>
            </a:r>
            <a:r>
              <a:rPr lang="zh-TW" altLang="en-US" sz="2800" b="1" dirty="0">
                <a:solidFill>
                  <a:srgbClr val="FF0000"/>
                </a:solidFill>
                <a:latin typeface="微軟正黑體" panose="020B0604030504040204" pitchFamily="34" charset="-120"/>
                <a:ea typeface="微軟正黑體" panose="020B0604030504040204" pitchFamily="34" charset="-120"/>
              </a:rPr>
              <a:t>生涯定向</a:t>
            </a:r>
            <a:r>
              <a:rPr lang="zh-TW" altLang="en-US" sz="2800" dirty="0">
                <a:solidFill>
                  <a:srgbClr val="FF0000"/>
                </a:solidFill>
                <a:latin typeface="微軟正黑體" panose="020B0604030504040204" pitchFamily="34" charset="-120"/>
                <a:ea typeface="微軟正黑體" panose="020B0604030504040204" pitchFamily="34" charset="-120"/>
              </a:rPr>
              <a:t>，逐步累積自己的學習歷程。</a:t>
            </a:r>
            <a:endParaRPr lang="en-US" altLang="zh-TW" sz="2800" dirty="0">
              <a:solidFill>
                <a:srgbClr val="FF0000"/>
              </a:solidFill>
              <a:latin typeface="微軟正黑體" panose="020B0604030504040204" pitchFamily="34" charset="-120"/>
              <a:ea typeface="微軟正黑體" panose="020B0604030504040204" pitchFamily="34" charset="-120"/>
            </a:endParaRPr>
          </a:p>
        </p:txBody>
      </p:sp>
      <p:sp>
        <p:nvSpPr>
          <p:cNvPr id="3" name="矩形 2"/>
          <p:cNvSpPr/>
          <p:nvPr/>
        </p:nvSpPr>
        <p:spPr>
          <a:xfrm>
            <a:off x="3960912" y="1953917"/>
            <a:ext cx="8067959" cy="659540"/>
          </a:xfrm>
          <a:prstGeom prst="rect">
            <a:avLst/>
          </a:prstGeom>
        </p:spPr>
        <p:txBody>
          <a:bodyPr wrap="square">
            <a:spAutoFit/>
          </a:bodyPr>
          <a:lstStyle/>
          <a:p>
            <a:pPr marL="457200" indent="-457200">
              <a:lnSpc>
                <a:spcPct val="150000"/>
              </a:lnSpc>
              <a:spcBef>
                <a:spcPts val="1200"/>
              </a:spcBef>
              <a:buFont typeface="Wingdings" panose="05000000000000000000" pitchFamily="2" charset="2"/>
              <a:buChar char="n"/>
            </a:pPr>
            <a:r>
              <a:rPr lang="zh-TW" altLang="en-US" sz="2800" b="1" u="sng" dirty="0">
                <a:solidFill>
                  <a:schemeClr val="accent1"/>
                </a:solidFill>
                <a:latin typeface="微軟正黑體" panose="020B0604030504040204" pitchFamily="34" charset="-120"/>
                <a:ea typeface="微軟正黑體" panose="020B0604030504040204" pitchFamily="34" charset="-120"/>
              </a:rPr>
              <a:t>學會</a:t>
            </a:r>
            <a:r>
              <a:rPr lang="zh-TW" altLang="en-US" sz="2800" dirty="0">
                <a:solidFill>
                  <a:schemeClr val="accent1"/>
                </a:solidFill>
                <a:latin typeface="微軟正黑體" panose="020B0604030504040204" pitchFamily="34" charset="-120"/>
                <a:ea typeface="微軟正黑體" panose="020B0604030504040204" pitchFamily="34" charset="-120"/>
              </a:rPr>
              <a:t>學習歷程學校平臺之相關操作。</a:t>
            </a:r>
            <a:endParaRPr lang="en-US" altLang="zh-TW" sz="2800" dirty="0">
              <a:solidFill>
                <a:schemeClr val="accent1"/>
              </a:solidFill>
              <a:latin typeface="微軟正黑體" panose="020B0604030504040204" pitchFamily="34" charset="-120"/>
              <a:ea typeface="微軟正黑體" panose="020B0604030504040204" pitchFamily="34" charset="-120"/>
            </a:endParaRPr>
          </a:p>
        </p:txBody>
      </p:sp>
      <p:sp>
        <p:nvSpPr>
          <p:cNvPr id="6" name="矩形 5"/>
          <p:cNvSpPr/>
          <p:nvPr/>
        </p:nvSpPr>
        <p:spPr>
          <a:xfrm>
            <a:off x="4550289" y="4151591"/>
            <a:ext cx="6900975" cy="1384995"/>
          </a:xfrm>
          <a:prstGeom prst="rect">
            <a:avLst/>
          </a:prstGeom>
        </p:spPr>
        <p:txBody>
          <a:bodyPr wrap="square">
            <a:spAutoFit/>
          </a:bodyPr>
          <a:lstStyle/>
          <a:p>
            <a:pPr marL="457200" indent="-457200">
              <a:lnSpc>
                <a:spcPct val="150000"/>
              </a:lnSpc>
              <a:spcBef>
                <a:spcPts val="1200"/>
              </a:spcBef>
              <a:buFont typeface="Wingdings" panose="05000000000000000000" pitchFamily="2" charset="2"/>
              <a:buChar char="n"/>
            </a:pPr>
            <a:r>
              <a:rPr lang="zh-TW" altLang="en-US" sz="2800" b="1" u="sng" dirty="0">
                <a:solidFill>
                  <a:schemeClr val="accent1"/>
                </a:solidFill>
                <a:latin typeface="微軟正黑體" panose="020B0604030504040204" pitchFamily="34" charset="-120"/>
                <a:ea typeface="微軟正黑體" panose="020B0604030504040204" pitchFamily="34" charset="-120"/>
              </a:rPr>
              <a:t>配合</a:t>
            </a:r>
            <a:r>
              <a:rPr lang="zh-TW" altLang="en-US" sz="2800" dirty="0">
                <a:solidFill>
                  <a:schemeClr val="accent1"/>
                </a:solidFill>
                <a:latin typeface="微軟正黑體" panose="020B0604030504040204" pitchFamily="34" charset="-120"/>
                <a:ea typeface="微軟正黑體" panose="020B0604030504040204" pitchFamily="34" charset="-120"/>
              </a:rPr>
              <a:t>學校規劃之時程，</a:t>
            </a:r>
            <a:r>
              <a:rPr lang="zh-TW" altLang="en-US" sz="2800" b="1" u="sng" dirty="0">
                <a:solidFill>
                  <a:srgbClr val="3333FF"/>
                </a:solidFill>
                <a:latin typeface="微軟正黑體" panose="020B0604030504040204" pitchFamily="34" charset="-120"/>
                <a:ea typeface="微軟正黑體" panose="020B0604030504040204" pitchFamily="34" charset="-120"/>
              </a:rPr>
              <a:t>上傳</a:t>
            </a:r>
            <a:r>
              <a:rPr lang="zh-TW" altLang="en-US" sz="2800" dirty="0">
                <a:solidFill>
                  <a:schemeClr val="accent1"/>
                </a:solidFill>
                <a:latin typeface="微軟正黑體" panose="020B0604030504040204" pitchFamily="34" charset="-120"/>
                <a:ea typeface="微軟正黑體" panose="020B0604030504040204" pitchFamily="34" charset="-120"/>
              </a:rPr>
              <a:t>和</a:t>
            </a:r>
            <a:r>
              <a:rPr lang="zh-TW" altLang="en-US" sz="2800" b="1" u="sng" dirty="0">
                <a:solidFill>
                  <a:schemeClr val="accent3">
                    <a:lumMod val="75000"/>
                  </a:schemeClr>
                </a:solidFill>
                <a:latin typeface="微軟正黑體" panose="020B0604030504040204" pitchFamily="34" charset="-120"/>
                <a:ea typeface="微軟正黑體" panose="020B0604030504040204" pitchFamily="34" charset="-120"/>
              </a:rPr>
              <a:t>勾選</a:t>
            </a:r>
            <a:r>
              <a:rPr lang="zh-TW" altLang="en-US" sz="2800" dirty="0">
                <a:solidFill>
                  <a:schemeClr val="accent1"/>
                </a:solidFill>
                <a:latin typeface="微軟正黑體" panose="020B0604030504040204" pitchFamily="34" charset="-120"/>
                <a:ea typeface="微軟正黑體" panose="020B0604030504040204" pitchFamily="34" charset="-120"/>
              </a:rPr>
              <a:t>自己的課程學習成果及多元表現。</a:t>
            </a:r>
            <a:endParaRPr lang="en-US" altLang="zh-TW" sz="2800" dirty="0">
              <a:solidFill>
                <a:schemeClr val="accent1"/>
              </a:solidFill>
              <a:latin typeface="微軟正黑體" panose="020B0604030504040204" pitchFamily="34" charset="-120"/>
              <a:ea typeface="微軟正黑體" panose="020B0604030504040204" pitchFamily="34" charset="-120"/>
            </a:endParaRPr>
          </a:p>
        </p:txBody>
      </p:sp>
      <p:pic>
        <p:nvPicPr>
          <p:cNvPr id="9" name="圖片 8"/>
          <p:cNvPicPr>
            <a:picLocks noChangeAspect="1"/>
          </p:cNvPicPr>
          <p:nvPr/>
        </p:nvPicPr>
        <p:blipFill>
          <a:blip r:embed="rId2"/>
          <a:stretch>
            <a:fillRect/>
          </a:stretch>
        </p:blipFill>
        <p:spPr>
          <a:xfrm>
            <a:off x="1522604" y="2544689"/>
            <a:ext cx="2311430" cy="2605465"/>
          </a:xfrm>
          <a:prstGeom prst="rect">
            <a:avLst/>
          </a:prstGeom>
        </p:spPr>
      </p:pic>
      <p:pic>
        <p:nvPicPr>
          <p:cNvPr id="11" name="圖片 10"/>
          <p:cNvPicPr>
            <a:picLocks noChangeAspect="1"/>
          </p:cNvPicPr>
          <p:nvPr/>
        </p:nvPicPr>
        <p:blipFill>
          <a:blip r:embed="rId3"/>
          <a:stretch>
            <a:fillRect/>
          </a:stretch>
        </p:blipFill>
        <p:spPr>
          <a:xfrm>
            <a:off x="163129" y="1188955"/>
            <a:ext cx="2311430" cy="2588151"/>
          </a:xfrm>
          <a:prstGeom prst="rect">
            <a:avLst/>
          </a:prstGeom>
        </p:spPr>
      </p:pic>
      <p:sp>
        <p:nvSpPr>
          <p:cNvPr id="15" name="矩形 14">
            <a:extLst>
              <a:ext uri="{FF2B5EF4-FFF2-40B4-BE49-F238E27FC236}">
                <a16:creationId xmlns:a16="http://schemas.microsoft.com/office/drawing/2014/main" id="{15DEEC50-67F1-4F04-96B5-04515AF295AE}"/>
              </a:ext>
            </a:extLst>
          </p:cNvPr>
          <p:cNvSpPr/>
          <p:nvPr/>
        </p:nvSpPr>
        <p:spPr>
          <a:xfrm>
            <a:off x="4505592" y="5453785"/>
            <a:ext cx="7610862" cy="1305870"/>
          </a:xfrm>
          <a:prstGeom prst="rect">
            <a:avLst/>
          </a:prstGeom>
        </p:spPr>
        <p:txBody>
          <a:bodyPr wrap="square">
            <a:spAutoFit/>
          </a:bodyPr>
          <a:lstStyle/>
          <a:p>
            <a:pPr marL="457200" indent="-457200">
              <a:lnSpc>
                <a:spcPct val="150000"/>
              </a:lnSpc>
              <a:spcBef>
                <a:spcPts val="1200"/>
              </a:spcBef>
              <a:buFont typeface="Wingdings" panose="05000000000000000000" pitchFamily="2" charset="2"/>
              <a:buChar char="n"/>
            </a:pPr>
            <a:r>
              <a:rPr lang="zh-TW" altLang="en-US" sz="2800" dirty="0">
                <a:solidFill>
                  <a:schemeClr val="accent1"/>
                </a:solidFill>
                <a:latin typeface="微軟正黑體" panose="020B0604030504040204" pitchFamily="34" charset="-120"/>
                <a:ea typeface="微軟正黑體" panose="020B0604030504040204" pitchFamily="34" charset="-120"/>
              </a:rPr>
              <a:t>依學校通知</a:t>
            </a:r>
            <a:r>
              <a:rPr lang="zh-TW" altLang="zh-TW" sz="2800" b="1" u="sng" dirty="0">
                <a:solidFill>
                  <a:schemeClr val="accent1"/>
                </a:solidFill>
                <a:latin typeface="微軟正黑體" panose="020B0604030504040204" pitchFamily="34" charset="-120"/>
                <a:ea typeface="微軟正黑體" panose="020B0604030504040204" pitchFamily="34" charset="-120"/>
              </a:rPr>
              <a:t>確認</a:t>
            </a:r>
            <a:r>
              <a:rPr lang="zh-TW" altLang="zh-TW" sz="2800" dirty="0">
                <a:solidFill>
                  <a:schemeClr val="accent1"/>
                </a:solidFill>
                <a:latin typeface="微軟正黑體" panose="020B0604030504040204" pitchFamily="34" charset="-120"/>
                <a:ea typeface="微軟正黑體" panose="020B0604030504040204" pitchFamily="34" charset="-120"/>
              </a:rPr>
              <a:t>提交至學習歷程中央資料庫資料之</a:t>
            </a:r>
            <a:r>
              <a:rPr lang="zh-TW" altLang="en-US" sz="2800" b="1" u="sng" dirty="0">
                <a:solidFill>
                  <a:schemeClr val="accent1"/>
                </a:solidFill>
                <a:latin typeface="微軟正黑體" panose="020B0604030504040204" pitchFamily="34" charset="-120"/>
                <a:ea typeface="微軟正黑體" panose="020B0604030504040204" pitchFamily="34" charset="-120"/>
              </a:rPr>
              <a:t>收訖明細</a:t>
            </a:r>
            <a:endParaRPr lang="en-US" altLang="zh-TW" sz="2800" b="1" u="sng" dirty="0">
              <a:solidFill>
                <a:schemeClr val="accent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1333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93"/>
          <p:cNvGrpSpPr/>
          <p:nvPr/>
        </p:nvGrpSpPr>
        <p:grpSpPr>
          <a:xfrm>
            <a:off x="-2812104" y="1161305"/>
            <a:ext cx="7183120" cy="7583586"/>
            <a:chOff x="-1101640" y="1869545"/>
            <a:chExt cx="7183120" cy="7583586"/>
          </a:xfrm>
        </p:grpSpPr>
        <p:sp>
          <p:nvSpPr>
            <p:cNvPr id="93" name="橢圓 92"/>
            <p:cNvSpPr/>
            <p:nvPr/>
          </p:nvSpPr>
          <p:spPr>
            <a:xfrm>
              <a:off x="-1101640" y="1869545"/>
              <a:ext cx="7183120" cy="758358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
          <p:nvSpPr>
            <p:cNvPr id="92" name="橢圓 91"/>
            <p:cNvSpPr/>
            <p:nvPr/>
          </p:nvSpPr>
          <p:spPr>
            <a:xfrm>
              <a:off x="-979630" y="1983402"/>
              <a:ext cx="6939101" cy="7355873"/>
            </a:xfrm>
            <a:prstGeom prst="ellipse">
              <a:avLst/>
            </a:prstGeom>
            <a:solidFill>
              <a:srgbClr val="93B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grpSp>
      <p:sp>
        <p:nvSpPr>
          <p:cNvPr id="5" name="文字版面配置區 4"/>
          <p:cNvSpPr>
            <a:spLocks noGrp="1"/>
          </p:cNvSpPr>
          <p:nvPr>
            <p:ph type="body" sz="quarter" idx="15"/>
          </p:nvPr>
        </p:nvSpPr>
        <p:spPr/>
        <p:txBody>
          <a:bodyPr wrap="square">
            <a:spAutoFit/>
          </a:bodyPr>
          <a:lstStyle/>
          <a:p>
            <a:r>
              <a:rPr lang="zh-TW" altLang="en-US" b="1" dirty="0"/>
              <a:t>我是學生家長，我要做什麼？</a:t>
            </a:r>
          </a:p>
        </p:txBody>
      </p:sp>
      <p:sp>
        <p:nvSpPr>
          <p:cNvPr id="4" name="內容版面配置區 2"/>
          <p:cNvSpPr txBox="1">
            <a:spLocks/>
          </p:cNvSpPr>
          <p:nvPr/>
        </p:nvSpPr>
        <p:spPr>
          <a:xfrm>
            <a:off x="3532241" y="1640413"/>
            <a:ext cx="8568268" cy="739245"/>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nSpc>
                <a:spcPct val="150000"/>
              </a:lnSpc>
              <a:spcBef>
                <a:spcPts val="0"/>
              </a:spcBef>
              <a:buFont typeface="Wingdings" panose="05000000000000000000" pitchFamily="2" charset="2"/>
              <a:buChar char="n"/>
            </a:pPr>
            <a:r>
              <a:rPr lang="zh-TW" altLang="en-US" sz="2800" b="1" u="sng" dirty="0">
                <a:solidFill>
                  <a:schemeClr val="accent3">
                    <a:lumMod val="75000"/>
                  </a:schemeClr>
                </a:solidFill>
                <a:latin typeface="微軟正黑體" panose="020B0604030504040204" pitchFamily="34" charset="-120"/>
                <a:ea typeface="微軟正黑體" panose="020B0604030504040204" pitchFamily="34" charset="-120"/>
              </a:rPr>
              <a:t>瞭解</a:t>
            </a:r>
            <a:r>
              <a:rPr lang="zh-TW" altLang="en-US" sz="2800" dirty="0">
                <a:solidFill>
                  <a:schemeClr val="accent3">
                    <a:lumMod val="75000"/>
                  </a:schemeClr>
                </a:solidFill>
                <a:latin typeface="微軟正黑體" panose="020B0604030504040204" pitchFamily="34" charset="-120"/>
                <a:ea typeface="微軟正黑體" panose="020B0604030504040204" pitchFamily="34" charset="-120"/>
              </a:rPr>
              <a:t>學習歷程檔案的重要性。</a:t>
            </a:r>
            <a:endParaRPr lang="en-US" altLang="zh-TW" sz="2800" dirty="0">
              <a:solidFill>
                <a:schemeClr val="accent3">
                  <a:lumMod val="75000"/>
                </a:schemeClr>
              </a:solidFill>
              <a:latin typeface="微軟正黑體" panose="020B0604030504040204" pitchFamily="34" charset="-120"/>
              <a:ea typeface="微軟正黑體" panose="020B0604030504040204" pitchFamily="34" charset="-120"/>
            </a:endParaRPr>
          </a:p>
        </p:txBody>
      </p:sp>
      <p:sp>
        <p:nvSpPr>
          <p:cNvPr id="8" name="橢圓 7"/>
          <p:cNvSpPr/>
          <p:nvPr/>
        </p:nvSpPr>
        <p:spPr>
          <a:xfrm>
            <a:off x="1249913" y="5334916"/>
            <a:ext cx="1150834" cy="1101667"/>
          </a:xfrm>
          <a:prstGeom prst="ellipse">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關心</a:t>
            </a:r>
          </a:p>
        </p:txBody>
      </p:sp>
      <p:sp>
        <p:nvSpPr>
          <p:cNvPr id="10" name="橢圓 9"/>
          <p:cNvSpPr/>
          <p:nvPr/>
        </p:nvSpPr>
        <p:spPr>
          <a:xfrm>
            <a:off x="2522756" y="5334823"/>
            <a:ext cx="1150834" cy="110166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b="1" dirty="0">
                <a:solidFill>
                  <a:schemeClr val="tx1"/>
                </a:solidFill>
                <a:latin typeface="微軟正黑體" panose="020B0604030504040204" pitchFamily="34" charset="-120"/>
                <a:ea typeface="微軟正黑體" panose="020B0604030504040204" pitchFamily="34" charset="-120"/>
              </a:rPr>
              <a:t>鼓勵</a:t>
            </a:r>
          </a:p>
        </p:txBody>
      </p:sp>
      <p:sp>
        <p:nvSpPr>
          <p:cNvPr id="2" name="矩形 1"/>
          <p:cNvSpPr/>
          <p:nvPr/>
        </p:nvSpPr>
        <p:spPr>
          <a:xfrm>
            <a:off x="4457026" y="4035479"/>
            <a:ext cx="7432603" cy="1384995"/>
          </a:xfrm>
          <a:prstGeom prst="rect">
            <a:avLst/>
          </a:prstGeom>
        </p:spPr>
        <p:txBody>
          <a:bodyPr wrap="square">
            <a:spAutoFit/>
          </a:bodyPr>
          <a:lstStyle/>
          <a:p>
            <a:pPr marL="457200" indent="-457200">
              <a:lnSpc>
                <a:spcPct val="150000"/>
              </a:lnSpc>
              <a:spcBef>
                <a:spcPts val="0"/>
              </a:spcBef>
              <a:buFont typeface="Wingdings" panose="05000000000000000000" pitchFamily="2" charset="2"/>
              <a:buChar char="n"/>
            </a:pPr>
            <a:r>
              <a:rPr lang="zh-TW" altLang="en-US" sz="2800" b="1" u="sng" dirty="0">
                <a:solidFill>
                  <a:schemeClr val="accent2"/>
                </a:solidFill>
                <a:latin typeface="微軟正黑體" panose="020B0604030504040204" pitchFamily="34" charset="-120"/>
                <a:ea typeface="微軟正黑體" panose="020B0604030504040204" pitchFamily="34" charset="-120"/>
              </a:rPr>
              <a:t>鼓勵</a:t>
            </a:r>
            <a:r>
              <a:rPr lang="zh-TW" altLang="en-US" sz="2800" dirty="0">
                <a:solidFill>
                  <a:schemeClr val="accent3">
                    <a:lumMod val="75000"/>
                  </a:schemeClr>
                </a:solidFill>
                <a:latin typeface="微軟正黑體" panose="020B0604030504040204" pitchFamily="34" charset="-120"/>
                <a:ea typeface="微軟正黑體" panose="020B0604030504040204" pitchFamily="34" charset="-120"/>
              </a:rPr>
              <a:t>孩子多元展能，積極參與各項學習活動，</a:t>
            </a:r>
            <a:r>
              <a:rPr lang="zh-TW" altLang="en-US" sz="2800" b="1" dirty="0">
                <a:solidFill>
                  <a:schemeClr val="accent3">
                    <a:lumMod val="75000"/>
                  </a:schemeClr>
                </a:solidFill>
                <a:latin typeface="微軟正黑體" panose="020B0604030504040204" pitchFamily="34" charset="-120"/>
                <a:ea typeface="微軟正黑體" panose="020B0604030504040204" pitchFamily="34" charset="-120"/>
              </a:rPr>
              <a:t>發現</a:t>
            </a:r>
            <a:r>
              <a:rPr lang="zh-TW" altLang="en-US" sz="2800" dirty="0">
                <a:solidFill>
                  <a:schemeClr val="accent3">
                    <a:lumMod val="75000"/>
                  </a:schemeClr>
                </a:solidFill>
                <a:latin typeface="微軟正黑體" panose="020B0604030504040204" pitchFamily="34" charset="-120"/>
                <a:ea typeface="微軟正黑體" panose="020B0604030504040204" pitchFamily="34" charset="-120"/>
              </a:rPr>
              <a:t>自己的興趣，並</a:t>
            </a:r>
            <a:r>
              <a:rPr lang="zh-TW" altLang="en-US" sz="2800" b="1" dirty="0">
                <a:solidFill>
                  <a:schemeClr val="accent3">
                    <a:lumMod val="75000"/>
                  </a:schemeClr>
                </a:solidFill>
                <a:latin typeface="微軟正黑體" panose="020B0604030504040204" pitchFamily="34" charset="-120"/>
                <a:ea typeface="微軟正黑體" panose="020B0604030504040204" pitchFamily="34" charset="-120"/>
              </a:rPr>
              <a:t>找到</a:t>
            </a:r>
            <a:r>
              <a:rPr lang="zh-TW" altLang="en-US" sz="2800" dirty="0">
                <a:solidFill>
                  <a:schemeClr val="accent3">
                    <a:lumMod val="75000"/>
                  </a:schemeClr>
                </a:solidFill>
                <a:latin typeface="微軟正黑體" panose="020B0604030504040204" pitchFamily="34" charset="-120"/>
                <a:ea typeface="微軟正黑體" panose="020B0604030504040204" pitchFamily="34" charset="-120"/>
              </a:rPr>
              <a:t>生涯定向。</a:t>
            </a:r>
            <a:endParaRPr lang="en-US" altLang="zh-TW" sz="2800" dirty="0">
              <a:solidFill>
                <a:schemeClr val="accent3">
                  <a:lumMod val="75000"/>
                </a:schemeClr>
              </a:solidFill>
              <a:latin typeface="微軟正黑體" panose="020B0604030504040204" pitchFamily="34" charset="-120"/>
              <a:ea typeface="微軟正黑體" panose="020B0604030504040204" pitchFamily="34" charset="-120"/>
            </a:endParaRPr>
          </a:p>
        </p:txBody>
      </p:sp>
      <p:sp>
        <p:nvSpPr>
          <p:cNvPr id="3" name="矩形 2"/>
          <p:cNvSpPr/>
          <p:nvPr/>
        </p:nvSpPr>
        <p:spPr>
          <a:xfrm>
            <a:off x="4249007" y="2515071"/>
            <a:ext cx="7476828" cy="1384995"/>
          </a:xfrm>
          <a:prstGeom prst="rect">
            <a:avLst/>
          </a:prstGeom>
        </p:spPr>
        <p:txBody>
          <a:bodyPr wrap="square">
            <a:spAutoFit/>
          </a:bodyPr>
          <a:lstStyle/>
          <a:p>
            <a:pPr marL="457200" indent="-457200">
              <a:lnSpc>
                <a:spcPct val="150000"/>
              </a:lnSpc>
              <a:spcBef>
                <a:spcPts val="1200"/>
              </a:spcBef>
              <a:buFont typeface="Wingdings" panose="05000000000000000000" pitchFamily="2" charset="2"/>
              <a:buChar char="n"/>
            </a:pPr>
            <a:r>
              <a:rPr lang="zh-TW" altLang="en-US" sz="2800" b="1" u="sng" dirty="0">
                <a:solidFill>
                  <a:schemeClr val="accent3">
                    <a:lumMod val="75000"/>
                  </a:schemeClr>
                </a:solidFill>
                <a:latin typeface="微軟正黑體" panose="020B0604030504040204" pitchFamily="34" charset="-120"/>
                <a:ea typeface="微軟正黑體" panose="020B0604030504040204" pitchFamily="34" charset="-120"/>
              </a:rPr>
              <a:t>透過</a:t>
            </a:r>
            <a:r>
              <a:rPr lang="zh-TW" altLang="en-US" sz="2800" dirty="0">
                <a:solidFill>
                  <a:schemeClr val="accent3">
                    <a:lumMod val="75000"/>
                  </a:schemeClr>
                </a:solidFill>
                <a:latin typeface="微軟正黑體" panose="020B0604030504040204" pitchFamily="34" charset="-120"/>
                <a:ea typeface="微軟正黑體" panose="020B0604030504040204" pitchFamily="34" charset="-120"/>
              </a:rPr>
              <a:t>孩子的課程學習成果，</a:t>
            </a:r>
            <a:r>
              <a:rPr lang="zh-TW" altLang="en-US" sz="2800" b="1" dirty="0">
                <a:solidFill>
                  <a:schemeClr val="accent3">
                    <a:lumMod val="75000"/>
                  </a:schemeClr>
                </a:solidFill>
                <a:latin typeface="微軟正黑體" panose="020B0604030504040204" pitchFamily="34" charset="-120"/>
                <a:ea typeface="微軟正黑體" panose="020B0604030504040204" pitchFamily="34" charset="-120"/>
              </a:rPr>
              <a:t>瞭解</a:t>
            </a:r>
            <a:r>
              <a:rPr lang="zh-TW" altLang="en-US" sz="2800" b="1" u="sng" dirty="0">
                <a:solidFill>
                  <a:schemeClr val="accent6">
                    <a:lumMod val="75000"/>
                  </a:schemeClr>
                </a:solidFill>
                <a:latin typeface="微軟正黑體" panose="020B0604030504040204" pitchFamily="34" charset="-120"/>
                <a:ea typeface="微軟正黑體" panose="020B0604030504040204" pitchFamily="34" charset="-120"/>
              </a:rPr>
              <a:t>關心</a:t>
            </a:r>
            <a:r>
              <a:rPr lang="zh-TW" altLang="en-US" sz="2800" dirty="0">
                <a:solidFill>
                  <a:schemeClr val="accent3">
                    <a:lumMod val="75000"/>
                  </a:schemeClr>
                </a:solidFill>
                <a:latin typeface="微軟正黑體" panose="020B0604030504040204" pitchFamily="34" charset="-120"/>
                <a:ea typeface="微軟正黑體" panose="020B0604030504040204" pitchFamily="34" charset="-120"/>
              </a:rPr>
              <a:t>孩子在學校課程的學習情況。</a:t>
            </a:r>
            <a:endParaRPr lang="en-US" altLang="zh-TW" sz="2800" dirty="0">
              <a:solidFill>
                <a:schemeClr val="accent3">
                  <a:lumMod val="75000"/>
                </a:schemeClr>
              </a:solidFill>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2"/>
          <a:stretch>
            <a:fillRect/>
          </a:stretch>
        </p:blipFill>
        <p:spPr>
          <a:xfrm>
            <a:off x="218401" y="1203557"/>
            <a:ext cx="2900325" cy="2443881"/>
          </a:xfrm>
          <a:prstGeom prst="rect">
            <a:avLst/>
          </a:prstGeom>
        </p:spPr>
      </p:pic>
      <p:pic>
        <p:nvPicPr>
          <p:cNvPr id="9" name="圖片 8"/>
          <p:cNvPicPr>
            <a:picLocks noChangeAspect="1"/>
          </p:cNvPicPr>
          <p:nvPr/>
        </p:nvPicPr>
        <p:blipFill>
          <a:blip r:embed="rId3"/>
          <a:stretch>
            <a:fillRect/>
          </a:stretch>
        </p:blipFill>
        <p:spPr>
          <a:xfrm>
            <a:off x="1249913" y="2687721"/>
            <a:ext cx="2215658" cy="2443881"/>
          </a:xfrm>
          <a:prstGeom prst="rect">
            <a:avLst/>
          </a:prstGeom>
        </p:spPr>
      </p:pic>
    </p:spTree>
    <p:extLst>
      <p:ext uri="{BB962C8B-B14F-4D97-AF65-F5344CB8AC3E}">
        <p14:creationId xmlns:p14="http://schemas.microsoft.com/office/powerpoint/2010/main" val="257149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1"/>
          </p:nvPr>
        </p:nvSpPr>
        <p:spPr/>
        <p:txBody>
          <a:bodyPr/>
          <a:lstStyle/>
          <a:p>
            <a:r>
              <a:rPr lang="en-US" altLang="zh-TW" dirty="0"/>
              <a:t>PART ONE</a:t>
            </a:r>
            <a:endParaRPr lang="zh-TW" altLang="en-US" dirty="0"/>
          </a:p>
        </p:txBody>
      </p:sp>
      <p:sp>
        <p:nvSpPr>
          <p:cNvPr id="3" name="文字版面配置區 2"/>
          <p:cNvSpPr>
            <a:spLocks noGrp="1"/>
          </p:cNvSpPr>
          <p:nvPr>
            <p:ph type="body" sz="quarter" idx="12"/>
          </p:nvPr>
        </p:nvSpPr>
        <p:spPr>
          <a:xfrm>
            <a:off x="923424" y="-543227"/>
            <a:ext cx="2626040" cy="7786747"/>
          </a:xfrm>
        </p:spPr>
        <p:txBody>
          <a:bodyPr/>
          <a:lstStyle/>
          <a:p>
            <a:r>
              <a:rPr lang="en-US" altLang="zh-TW" sz="50000" dirty="0"/>
              <a:t>1</a:t>
            </a:r>
            <a:endParaRPr lang="zh-TW" altLang="en-US" sz="50000" dirty="0"/>
          </a:p>
        </p:txBody>
      </p:sp>
      <p:sp>
        <p:nvSpPr>
          <p:cNvPr id="4" name="文字版面配置區 3"/>
          <p:cNvSpPr>
            <a:spLocks noGrp="1"/>
          </p:cNvSpPr>
          <p:nvPr>
            <p:ph type="body" sz="quarter" idx="13"/>
          </p:nvPr>
        </p:nvSpPr>
        <p:spPr>
          <a:xfrm>
            <a:off x="3875314" y="2791947"/>
            <a:ext cx="7888501" cy="769441"/>
          </a:xfrm>
        </p:spPr>
        <p:txBody>
          <a:bodyPr/>
          <a:lstStyle/>
          <a:p>
            <a:r>
              <a:rPr lang="zh-TW" altLang="en-US" sz="4400" dirty="0"/>
              <a:t>學生學習歷程檔案</a:t>
            </a:r>
            <a:r>
              <a:rPr lang="en-US" altLang="zh-TW" sz="4400" dirty="0"/>
              <a:t>-</a:t>
            </a:r>
            <a:r>
              <a:rPr lang="zh-TW" altLang="en-US" sz="4400" b="1" dirty="0">
                <a:solidFill>
                  <a:srgbClr val="FFFF00"/>
                </a:solidFill>
              </a:rPr>
              <a:t>基本觀念</a:t>
            </a:r>
          </a:p>
        </p:txBody>
      </p:sp>
      <p:sp>
        <p:nvSpPr>
          <p:cNvPr id="5" name="文字版面配置區 4"/>
          <p:cNvSpPr>
            <a:spLocks noGrp="1"/>
          </p:cNvSpPr>
          <p:nvPr>
            <p:ph type="body" sz="quarter" idx="15"/>
          </p:nvPr>
        </p:nvSpPr>
        <p:spPr>
          <a:xfrm>
            <a:off x="5194570" y="3636243"/>
            <a:ext cx="6569245" cy="369332"/>
          </a:xfrm>
        </p:spPr>
        <p:txBody>
          <a:bodyPr/>
          <a:lstStyle/>
          <a:p>
            <a:r>
              <a:rPr lang="zh-TW" altLang="en-US" sz="1800" dirty="0">
                <a:solidFill>
                  <a:schemeClr val="bg1"/>
                </a:solidFill>
              </a:rPr>
              <a:t>建置學生學習歷程檔案的作用與系統運作</a:t>
            </a:r>
            <a:endParaRPr lang="en-US" altLang="zh-TW" sz="1800" dirty="0">
              <a:solidFill>
                <a:schemeClr val="bg1"/>
              </a:solidFill>
            </a:endParaRPr>
          </a:p>
        </p:txBody>
      </p:sp>
    </p:spTree>
    <p:extLst>
      <p:ext uri="{BB962C8B-B14F-4D97-AF65-F5344CB8AC3E}">
        <p14:creationId xmlns:p14="http://schemas.microsoft.com/office/powerpoint/2010/main" val="1559810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93"/>
          <p:cNvGrpSpPr/>
          <p:nvPr/>
        </p:nvGrpSpPr>
        <p:grpSpPr>
          <a:xfrm>
            <a:off x="-2908364" y="1416790"/>
            <a:ext cx="7183120" cy="7583586"/>
            <a:chOff x="-1101640" y="1869545"/>
            <a:chExt cx="7183120" cy="7583586"/>
          </a:xfrm>
          <a:solidFill>
            <a:schemeClr val="accent6">
              <a:lumMod val="75000"/>
            </a:schemeClr>
          </a:solidFill>
        </p:grpSpPr>
        <p:sp>
          <p:nvSpPr>
            <p:cNvPr id="93" name="橢圓 92"/>
            <p:cNvSpPr/>
            <p:nvPr/>
          </p:nvSpPr>
          <p:spPr>
            <a:xfrm>
              <a:off x="-1101640" y="1869545"/>
              <a:ext cx="7183120" cy="7583586"/>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
          <p:nvSpPr>
            <p:cNvPr id="92" name="橢圓 91"/>
            <p:cNvSpPr/>
            <p:nvPr/>
          </p:nvSpPr>
          <p:spPr>
            <a:xfrm>
              <a:off x="-979630" y="1983402"/>
              <a:ext cx="6939101" cy="7355873"/>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grpSp>
      <p:sp>
        <p:nvSpPr>
          <p:cNvPr id="5" name="文字版面配置區 4"/>
          <p:cNvSpPr>
            <a:spLocks noGrp="1"/>
          </p:cNvSpPr>
          <p:nvPr>
            <p:ph type="body" sz="quarter" idx="15"/>
          </p:nvPr>
        </p:nvSpPr>
        <p:spPr/>
        <p:txBody>
          <a:bodyPr wrap="square">
            <a:spAutoFit/>
          </a:bodyPr>
          <a:lstStyle/>
          <a:p>
            <a:r>
              <a:rPr lang="zh-TW" altLang="en-US" b="1" dirty="0"/>
              <a:t>學生學習歷程檔案的關鍵提醒</a:t>
            </a:r>
          </a:p>
        </p:txBody>
      </p:sp>
      <p:sp>
        <p:nvSpPr>
          <p:cNvPr id="4" name="內容版面配置區 2"/>
          <p:cNvSpPr txBox="1">
            <a:spLocks/>
          </p:cNvSpPr>
          <p:nvPr/>
        </p:nvSpPr>
        <p:spPr>
          <a:xfrm>
            <a:off x="3623732" y="1070213"/>
            <a:ext cx="8568268" cy="1354363"/>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nSpc>
                <a:spcPct val="130000"/>
              </a:lnSpc>
              <a:spcBef>
                <a:spcPts val="0"/>
              </a:spcBef>
              <a:buFont typeface="Wingdings" panose="05000000000000000000" pitchFamily="2" charset="2"/>
              <a:buChar char="n"/>
            </a:pPr>
            <a:r>
              <a:rPr lang="zh-TW" altLang="zh-TW" sz="2800" b="1" dirty="0"/>
              <a:t>學生學習歷程檔案作為備審資料是</a:t>
            </a:r>
            <a:r>
              <a:rPr lang="zh-TW" altLang="zh-TW" sz="2800" b="1" dirty="0">
                <a:solidFill>
                  <a:srgbClr val="FF0000"/>
                </a:solidFill>
              </a:rPr>
              <a:t>成果組合</a:t>
            </a:r>
            <a:r>
              <a:rPr lang="zh-TW" altLang="zh-TW" sz="2800" b="1" dirty="0"/>
              <a:t>，</a:t>
            </a:r>
            <a:br>
              <a:rPr lang="en-US" altLang="zh-TW" sz="2800" b="1" dirty="0"/>
            </a:br>
            <a:r>
              <a:rPr lang="zh-TW" altLang="zh-TW" sz="2800" b="1" dirty="0"/>
              <a:t>不包括獎懲紀錄、出缺勤紀錄</a:t>
            </a:r>
            <a:endParaRPr lang="en-US" altLang="zh-TW" sz="2800" dirty="0">
              <a:latin typeface="微軟正黑體" panose="020B0604030504040204" pitchFamily="34" charset="-120"/>
              <a:ea typeface="微軟正黑體" panose="020B0604030504040204" pitchFamily="34" charset="-120"/>
            </a:endParaRPr>
          </a:p>
        </p:txBody>
      </p:sp>
      <p:sp>
        <p:nvSpPr>
          <p:cNvPr id="3" name="矩形 2"/>
          <p:cNvSpPr/>
          <p:nvPr/>
        </p:nvSpPr>
        <p:spPr>
          <a:xfrm>
            <a:off x="4034961" y="2350259"/>
            <a:ext cx="6785439" cy="954107"/>
          </a:xfrm>
          <a:prstGeom prst="rect">
            <a:avLst/>
          </a:prstGeom>
        </p:spPr>
        <p:txBody>
          <a:bodyPr wrap="square">
            <a:spAutoFit/>
          </a:bodyPr>
          <a:lstStyle/>
          <a:p>
            <a:pPr marL="269875" indent="-269875"/>
            <a:r>
              <a:rPr lang="zh-TW" altLang="zh-TW" sz="2800" b="1" u="sng" dirty="0">
                <a:solidFill>
                  <a:srgbClr val="3333FF"/>
                </a:solidFill>
              </a:rPr>
              <a:t>★沒有鉅細靡遺記錄學生高中學習過程，重質不重量，不是軍備競賽</a:t>
            </a:r>
            <a:endParaRPr lang="zh-TW" altLang="zh-TW" sz="2800" dirty="0">
              <a:solidFill>
                <a:srgbClr val="3333FF"/>
              </a:solidFill>
            </a:endParaRPr>
          </a:p>
        </p:txBody>
      </p:sp>
      <p:sp>
        <p:nvSpPr>
          <p:cNvPr id="14" name="矩形 13"/>
          <p:cNvSpPr/>
          <p:nvPr/>
        </p:nvSpPr>
        <p:spPr>
          <a:xfrm>
            <a:off x="97381" y="2248456"/>
            <a:ext cx="3242117" cy="4338175"/>
          </a:xfrm>
          <a:prstGeom prst="rect">
            <a:avLst/>
          </a:prstGeom>
        </p:spPr>
        <p:txBody>
          <a:bodyPr wrap="square">
            <a:spAutoFit/>
          </a:bodyPr>
          <a:lstStyle/>
          <a:p>
            <a:pPr>
              <a:lnSpc>
                <a:spcPct val="120000"/>
              </a:lnSpc>
            </a:pPr>
            <a:r>
              <a:rPr lang="zh-TW" altLang="en-US" sz="12000" b="1" dirty="0">
                <a:solidFill>
                  <a:schemeClr val="bg1"/>
                </a:solidFill>
                <a:latin typeface="標楷體" panose="03000509000000000000" pitchFamily="65" charset="-120"/>
                <a:ea typeface="標楷體" panose="03000509000000000000" pitchFamily="65" charset="-120"/>
              </a:rPr>
              <a:t>打破迷思</a:t>
            </a:r>
          </a:p>
        </p:txBody>
      </p:sp>
      <p:sp>
        <p:nvSpPr>
          <p:cNvPr id="21" name="內容版面配置區 2"/>
          <p:cNvSpPr txBox="1">
            <a:spLocks/>
          </p:cNvSpPr>
          <p:nvPr/>
        </p:nvSpPr>
        <p:spPr>
          <a:xfrm>
            <a:off x="4396766" y="3845689"/>
            <a:ext cx="7192808" cy="1354363"/>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lvl="0">
              <a:lnSpc>
                <a:spcPct val="130000"/>
              </a:lnSpc>
              <a:spcBef>
                <a:spcPts val="0"/>
              </a:spcBef>
              <a:buFont typeface="Wingdings" panose="05000000000000000000" pitchFamily="2" charset="2"/>
              <a:buChar char="n"/>
            </a:pPr>
            <a:r>
              <a:rPr lang="zh-TW" altLang="zh-TW" sz="2800" b="1" dirty="0"/>
              <a:t>學生從</a:t>
            </a:r>
            <a:r>
              <a:rPr lang="zh-TW" altLang="en-US" sz="2800" b="1" dirty="0"/>
              <a:t>甄選會</a:t>
            </a:r>
            <a:r>
              <a:rPr lang="en-US" altLang="zh-TW" sz="2800" b="1" dirty="0">
                <a:latin typeface="+mn-ea"/>
              </a:rPr>
              <a:t>/</a:t>
            </a:r>
            <a:r>
              <a:rPr lang="zh-TW" altLang="en-US" sz="2800" b="1" dirty="0"/>
              <a:t>聯合會招生報名平臺</a:t>
            </a:r>
            <a:r>
              <a:rPr lang="zh-TW" altLang="zh-TW" sz="2800" b="1" dirty="0">
                <a:solidFill>
                  <a:srgbClr val="FF0000"/>
                </a:solidFill>
              </a:rPr>
              <a:t>勾選</a:t>
            </a:r>
            <a:br>
              <a:rPr lang="en-US" altLang="zh-TW" sz="2800" b="1" dirty="0">
                <a:solidFill>
                  <a:srgbClr val="FF0000"/>
                </a:solidFill>
              </a:rPr>
            </a:br>
            <a:r>
              <a:rPr lang="zh-TW" altLang="zh-TW" sz="2800" b="1" dirty="0"/>
              <a:t>學習歷程檔案</a:t>
            </a:r>
            <a:r>
              <a:rPr lang="zh-TW" altLang="en-US" sz="2800" b="1" dirty="0"/>
              <a:t>，</a:t>
            </a:r>
            <a:r>
              <a:rPr lang="zh-TW" altLang="zh-TW" sz="2800" b="1" dirty="0">
                <a:solidFill>
                  <a:srgbClr val="FF0000"/>
                </a:solidFill>
              </a:rPr>
              <a:t>上傳</a:t>
            </a:r>
            <a:r>
              <a:rPr lang="zh-TW" altLang="zh-TW" sz="2800" b="1" dirty="0"/>
              <a:t>招生單位平台</a:t>
            </a:r>
            <a:endParaRPr lang="zh-TW" altLang="zh-TW" sz="2800" dirty="0"/>
          </a:p>
          <a:p>
            <a:pPr>
              <a:lnSpc>
                <a:spcPct val="150000"/>
              </a:lnSpc>
              <a:spcBef>
                <a:spcPts val="0"/>
              </a:spcBef>
              <a:buFont typeface="Wingdings" panose="05000000000000000000" pitchFamily="2" charset="2"/>
              <a:buChar char="n"/>
            </a:pPr>
            <a:endParaRPr lang="en-US" altLang="zh-TW" sz="2800" dirty="0">
              <a:latin typeface="微軟正黑體" panose="020B0604030504040204" pitchFamily="34" charset="-120"/>
              <a:ea typeface="微軟正黑體" panose="020B0604030504040204" pitchFamily="34" charset="-120"/>
            </a:endParaRPr>
          </a:p>
        </p:txBody>
      </p:sp>
      <p:sp>
        <p:nvSpPr>
          <p:cNvPr id="22" name="矩形 21"/>
          <p:cNvSpPr/>
          <p:nvPr/>
        </p:nvSpPr>
        <p:spPr>
          <a:xfrm>
            <a:off x="4826000" y="5048877"/>
            <a:ext cx="6486212" cy="954107"/>
          </a:xfrm>
          <a:prstGeom prst="rect">
            <a:avLst/>
          </a:prstGeom>
        </p:spPr>
        <p:txBody>
          <a:bodyPr wrap="square">
            <a:spAutoFit/>
          </a:bodyPr>
          <a:lstStyle/>
          <a:p>
            <a:pPr marL="269875" indent="-269875"/>
            <a:r>
              <a:rPr lang="zh-TW" altLang="zh-TW" sz="2800" b="1" u="sng" dirty="0">
                <a:solidFill>
                  <a:srgbClr val="3333FF"/>
                </a:solidFill>
              </a:rPr>
              <a:t>★大學只能看到學生勾選的資料，不是</a:t>
            </a:r>
            <a:r>
              <a:rPr lang="zh-TW" altLang="en-US" sz="2800" b="1" u="sng" dirty="0">
                <a:solidFill>
                  <a:srgbClr val="3333FF"/>
                </a:solidFill>
              </a:rPr>
              <a:t>呈現</a:t>
            </a:r>
            <a:r>
              <a:rPr lang="zh-TW" altLang="zh-TW" sz="2800" b="1" u="sng" dirty="0">
                <a:solidFill>
                  <a:srgbClr val="3333FF"/>
                </a:solidFill>
              </a:rPr>
              <a:t>學生在校全部的表現</a:t>
            </a:r>
            <a:endParaRPr lang="zh-TW" altLang="zh-TW" sz="2800" dirty="0">
              <a:solidFill>
                <a:srgbClr val="3333FF"/>
              </a:solidFill>
            </a:endParaRPr>
          </a:p>
        </p:txBody>
      </p:sp>
    </p:spTree>
    <p:extLst>
      <p:ext uri="{BB962C8B-B14F-4D97-AF65-F5344CB8AC3E}">
        <p14:creationId xmlns:p14="http://schemas.microsoft.com/office/powerpoint/2010/main" val="831048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sz="quarter" idx="15"/>
          </p:nvPr>
        </p:nvSpPr>
        <p:spPr/>
        <p:txBody>
          <a:bodyPr wrap="square">
            <a:spAutoFit/>
          </a:bodyPr>
          <a:lstStyle/>
          <a:p>
            <a:r>
              <a:rPr lang="zh-TW" altLang="en-US" b="1" dirty="0"/>
              <a:t>學生學習歷程檔案的關鍵提醒</a:t>
            </a:r>
          </a:p>
        </p:txBody>
      </p:sp>
      <p:sp>
        <p:nvSpPr>
          <p:cNvPr id="2" name="矩形 1"/>
          <p:cNvSpPr/>
          <p:nvPr/>
        </p:nvSpPr>
        <p:spPr>
          <a:xfrm>
            <a:off x="3113360" y="890769"/>
            <a:ext cx="8198852" cy="1212640"/>
          </a:xfrm>
          <a:prstGeom prst="rect">
            <a:avLst/>
          </a:prstGeom>
        </p:spPr>
        <p:txBody>
          <a:bodyPr wrap="square">
            <a:spAutoFit/>
          </a:bodyPr>
          <a:lstStyle/>
          <a:p>
            <a:pPr marL="457200" indent="-457200">
              <a:lnSpc>
                <a:spcPct val="130000"/>
              </a:lnSpc>
              <a:spcBef>
                <a:spcPts val="0"/>
              </a:spcBef>
              <a:buFont typeface="Wingdings" panose="05000000000000000000" pitchFamily="2" charset="2"/>
              <a:buChar char="n"/>
            </a:pPr>
            <a:r>
              <a:rPr lang="zh-TW" altLang="en-US" sz="2800" b="1" dirty="0"/>
              <a:t>學生學習歷程檔案是現行大學申請入學第二階段備審資料的</a:t>
            </a:r>
            <a:r>
              <a:rPr lang="zh-TW" altLang="en-US" sz="2800" b="1" dirty="0">
                <a:solidFill>
                  <a:srgbClr val="FF0000"/>
                </a:solidFill>
              </a:rPr>
              <a:t>優化及數位化</a:t>
            </a:r>
            <a:endParaRPr lang="en-US" altLang="zh-TW" sz="2800" b="1" dirty="0">
              <a:solidFill>
                <a:srgbClr val="FF0000"/>
              </a:solidFill>
            </a:endParaRPr>
          </a:p>
        </p:txBody>
      </p:sp>
      <p:sp>
        <p:nvSpPr>
          <p:cNvPr id="6" name="矩形 5"/>
          <p:cNvSpPr/>
          <p:nvPr/>
        </p:nvSpPr>
        <p:spPr>
          <a:xfrm>
            <a:off x="3890952" y="1859688"/>
            <a:ext cx="7891974" cy="2277675"/>
          </a:xfrm>
          <a:prstGeom prst="rect">
            <a:avLst/>
          </a:prstGeom>
        </p:spPr>
        <p:txBody>
          <a:bodyPr wrap="square">
            <a:spAutoFit/>
          </a:bodyPr>
          <a:lstStyle/>
          <a:p>
            <a:pPr marL="269875" indent="-269875">
              <a:lnSpc>
                <a:spcPct val="130000"/>
              </a:lnSpc>
              <a:spcBef>
                <a:spcPts val="0"/>
              </a:spcBef>
            </a:pPr>
            <a:r>
              <a:rPr lang="zh-TW" altLang="en-US" sz="2800" b="1" u="sng" dirty="0">
                <a:solidFill>
                  <a:srgbClr val="3333FF"/>
                </a:solidFill>
              </a:rPr>
              <a:t>★不等同國中升學高中的超額比序項目</a:t>
            </a:r>
            <a:r>
              <a:rPr lang="zh-TW" altLang="zh-TW" sz="2800" b="1" u="sng" dirty="0">
                <a:solidFill>
                  <a:srgbClr val="3333FF"/>
                </a:solidFill>
              </a:rPr>
              <a:t>，</a:t>
            </a:r>
            <a:r>
              <a:rPr lang="zh-TW" altLang="en-US" sz="2800" b="1" u="sng" dirty="0">
                <a:solidFill>
                  <a:srgbClr val="3333FF"/>
                </a:solidFill>
              </a:rPr>
              <a:t>僅作為大學申請入學的參考資料之一部分 </a:t>
            </a:r>
            <a:r>
              <a:rPr lang="en-US" altLang="zh-TW" sz="2800" b="1" u="sng" dirty="0">
                <a:solidFill>
                  <a:srgbClr val="3333FF"/>
                </a:solidFill>
              </a:rPr>
              <a:t>(</a:t>
            </a:r>
            <a:r>
              <a:rPr lang="zh-TW" altLang="en-US" sz="2800" b="1" u="sng" dirty="0">
                <a:solidFill>
                  <a:srgbClr val="3333FF"/>
                </a:solidFill>
              </a:rPr>
              <a:t>各大學校系另有自訂項目</a:t>
            </a:r>
            <a:r>
              <a:rPr lang="en-US" altLang="zh-TW" sz="2800" b="1" u="sng" dirty="0">
                <a:solidFill>
                  <a:srgbClr val="3333FF"/>
                </a:solidFill>
              </a:rPr>
              <a:t>)</a:t>
            </a:r>
            <a:r>
              <a:rPr lang="zh-TW" altLang="en-US" sz="2800" b="1" u="sng" dirty="0">
                <a:solidFill>
                  <a:srgbClr val="3333FF"/>
                </a:solidFill>
              </a:rPr>
              <a:t>；不是每項都要具備，大學是綜合評量</a:t>
            </a:r>
            <a:endParaRPr lang="en-US" altLang="zh-TW" sz="2800" b="1" u="sng" dirty="0">
              <a:solidFill>
                <a:srgbClr val="3333FF"/>
              </a:solidFill>
            </a:endParaRPr>
          </a:p>
        </p:txBody>
      </p:sp>
      <p:sp>
        <p:nvSpPr>
          <p:cNvPr id="15" name="矩形 14"/>
          <p:cNvSpPr/>
          <p:nvPr/>
        </p:nvSpPr>
        <p:spPr>
          <a:xfrm>
            <a:off x="4274756" y="4162237"/>
            <a:ext cx="7432603" cy="1157368"/>
          </a:xfrm>
          <a:prstGeom prst="rect">
            <a:avLst/>
          </a:prstGeom>
        </p:spPr>
        <p:txBody>
          <a:bodyPr wrap="square">
            <a:spAutoFit/>
          </a:bodyPr>
          <a:lstStyle/>
          <a:p>
            <a:pPr marL="457189" indent="-457189" defTabSz="1219170">
              <a:lnSpc>
                <a:spcPct val="130000"/>
              </a:lnSpc>
              <a:buFont typeface="Wingdings" panose="05000000000000000000" pitchFamily="2" charset="2"/>
              <a:buChar char="n"/>
            </a:pPr>
            <a:r>
              <a:rPr lang="zh-TW" altLang="zh-TW" sz="2800" b="1" dirty="0"/>
              <a:t>學生學習歷程檔案</a:t>
            </a:r>
            <a:r>
              <a:rPr lang="zh-TW" altLang="zh-TW" sz="2800" b="1" dirty="0">
                <a:solidFill>
                  <a:srgbClr val="FF0000"/>
                </a:solidFill>
              </a:rPr>
              <a:t>著重</a:t>
            </a:r>
            <a:r>
              <a:rPr lang="zh-TW" altLang="zh-TW" sz="2800" b="1" dirty="0"/>
              <a:t>記錄學生上課作業</a:t>
            </a:r>
            <a:br>
              <a:rPr lang="en-US" altLang="zh-TW" sz="2800" b="1" dirty="0"/>
            </a:br>
            <a:r>
              <a:rPr lang="zh-TW" altLang="zh-TW" sz="2800" b="1" dirty="0"/>
              <a:t>或作品</a:t>
            </a:r>
            <a:r>
              <a:rPr lang="en-US" altLang="zh-TW" sz="2800" b="1" dirty="0"/>
              <a:t>(</a:t>
            </a:r>
            <a:r>
              <a:rPr lang="zh-TW" altLang="zh-TW" sz="2800" b="1" dirty="0"/>
              <a:t>課程學習成果</a:t>
            </a:r>
            <a:r>
              <a:rPr lang="en-US" altLang="zh-TW" sz="2800" b="1" dirty="0"/>
              <a:t>)</a:t>
            </a:r>
            <a:endParaRPr lang="en-US" altLang="zh-TW" sz="2800" dirty="0">
              <a:latin typeface="微軟正黑體" panose="020B0604030504040204" pitchFamily="34" charset="-120"/>
              <a:ea typeface="微軟正黑體" panose="020B0604030504040204" pitchFamily="34" charset="-120"/>
            </a:endParaRPr>
          </a:p>
        </p:txBody>
      </p:sp>
      <p:sp>
        <p:nvSpPr>
          <p:cNvPr id="16" name="矩形 15"/>
          <p:cNvSpPr/>
          <p:nvPr/>
        </p:nvSpPr>
        <p:spPr>
          <a:xfrm>
            <a:off x="4659819" y="5333129"/>
            <a:ext cx="6900975" cy="1157368"/>
          </a:xfrm>
          <a:prstGeom prst="rect">
            <a:avLst/>
          </a:prstGeom>
        </p:spPr>
        <p:txBody>
          <a:bodyPr wrap="square">
            <a:spAutoFit/>
          </a:bodyPr>
          <a:lstStyle/>
          <a:p>
            <a:pPr marL="269875" indent="-269875">
              <a:lnSpc>
                <a:spcPct val="130000"/>
              </a:lnSpc>
            </a:pPr>
            <a:r>
              <a:rPr lang="zh-TW" altLang="en-US" sz="2800" b="1" u="sng" dirty="0">
                <a:solidFill>
                  <a:srgbClr val="3333FF"/>
                </a:solidFill>
              </a:rPr>
              <a:t>★</a:t>
            </a:r>
            <a:r>
              <a:rPr lang="zh-TW" altLang="zh-TW" sz="2800" b="1" u="sng" dirty="0">
                <a:solidFill>
                  <a:srgbClr val="3333FF"/>
                </a:solidFill>
              </a:rPr>
              <a:t>學生上傳作業請任課教師認證，</a:t>
            </a:r>
            <a:br>
              <a:rPr lang="en-US" altLang="zh-TW" sz="2800" b="1" u="sng" dirty="0">
                <a:solidFill>
                  <a:srgbClr val="3333FF"/>
                </a:solidFill>
              </a:rPr>
            </a:br>
            <a:r>
              <a:rPr lang="zh-TW" altLang="zh-TW" sz="2800" b="1" u="sng" dirty="0">
                <a:solidFill>
                  <a:srgbClr val="3333FF"/>
                </a:solidFill>
              </a:rPr>
              <a:t>經教師專業判斷為課程產出之成果</a:t>
            </a:r>
            <a:endParaRPr lang="en-US" altLang="zh-TW" sz="2800" b="1" u="sng" dirty="0">
              <a:solidFill>
                <a:srgbClr val="3333FF"/>
              </a:solidFill>
            </a:endParaRPr>
          </a:p>
        </p:txBody>
      </p:sp>
      <p:grpSp>
        <p:nvGrpSpPr>
          <p:cNvPr id="13" name="群組 93"/>
          <p:cNvGrpSpPr/>
          <p:nvPr/>
        </p:nvGrpSpPr>
        <p:grpSpPr>
          <a:xfrm>
            <a:off x="-2959880" y="1416790"/>
            <a:ext cx="7183120" cy="7583586"/>
            <a:chOff x="-1101640" y="1869545"/>
            <a:chExt cx="7183120" cy="7583586"/>
          </a:xfrm>
          <a:solidFill>
            <a:schemeClr val="accent6">
              <a:lumMod val="75000"/>
            </a:schemeClr>
          </a:solidFill>
        </p:grpSpPr>
        <p:sp>
          <p:nvSpPr>
            <p:cNvPr id="17" name="橢圓 16"/>
            <p:cNvSpPr/>
            <p:nvPr/>
          </p:nvSpPr>
          <p:spPr>
            <a:xfrm>
              <a:off x="-1101640" y="1869545"/>
              <a:ext cx="7183120" cy="7583586"/>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
          <p:nvSpPr>
            <p:cNvPr id="18" name="橢圓 17"/>
            <p:cNvSpPr/>
            <p:nvPr/>
          </p:nvSpPr>
          <p:spPr>
            <a:xfrm>
              <a:off x="-979630" y="1983402"/>
              <a:ext cx="6939101" cy="7355873"/>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grpSp>
      <p:sp>
        <p:nvSpPr>
          <p:cNvPr id="19" name="矩形 18"/>
          <p:cNvSpPr/>
          <p:nvPr/>
        </p:nvSpPr>
        <p:spPr>
          <a:xfrm>
            <a:off x="97381" y="2248456"/>
            <a:ext cx="3242117" cy="4338175"/>
          </a:xfrm>
          <a:prstGeom prst="rect">
            <a:avLst/>
          </a:prstGeom>
        </p:spPr>
        <p:txBody>
          <a:bodyPr wrap="square">
            <a:spAutoFit/>
          </a:bodyPr>
          <a:lstStyle/>
          <a:p>
            <a:pPr>
              <a:lnSpc>
                <a:spcPct val="120000"/>
              </a:lnSpc>
            </a:pPr>
            <a:r>
              <a:rPr lang="zh-TW" altLang="en-US" sz="12000" b="1" dirty="0">
                <a:solidFill>
                  <a:schemeClr val="bg1"/>
                </a:solidFill>
                <a:latin typeface="標楷體" panose="03000509000000000000" pitchFamily="65" charset="-120"/>
                <a:ea typeface="標楷體" panose="03000509000000000000" pitchFamily="65" charset="-120"/>
              </a:rPr>
              <a:t>打破迷思</a:t>
            </a:r>
          </a:p>
        </p:txBody>
      </p:sp>
    </p:spTree>
    <p:extLst>
      <p:ext uri="{BB962C8B-B14F-4D97-AF65-F5344CB8AC3E}">
        <p14:creationId xmlns:p14="http://schemas.microsoft.com/office/powerpoint/2010/main" val="1743201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5"/>
          </p:nvPr>
        </p:nvSpPr>
        <p:spPr/>
        <p:txBody>
          <a:bodyPr/>
          <a:lstStyle/>
          <a:p>
            <a:r>
              <a:rPr lang="zh-TW" altLang="en-US" b="1" dirty="0"/>
              <a:t>相關資訊</a:t>
            </a:r>
          </a:p>
        </p:txBody>
      </p:sp>
      <p:pic>
        <p:nvPicPr>
          <p:cNvPr id="3" name="圖片 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1679" y="3670785"/>
            <a:ext cx="2748642" cy="2748642"/>
          </a:xfrm>
          <a:prstGeom prst="rect">
            <a:avLst/>
          </a:prstGeom>
        </p:spPr>
      </p:pic>
      <p:sp>
        <p:nvSpPr>
          <p:cNvPr id="4" name="矩形 3"/>
          <p:cNvSpPr/>
          <p:nvPr/>
        </p:nvSpPr>
        <p:spPr>
          <a:xfrm>
            <a:off x="1376261" y="1212252"/>
            <a:ext cx="9439478" cy="2308324"/>
          </a:xfrm>
          <a:prstGeom prst="rect">
            <a:avLst/>
          </a:prstGeom>
        </p:spPr>
        <p:txBody>
          <a:bodyPr wrap="square">
            <a:spAutoFit/>
          </a:bodyPr>
          <a:lstStyle/>
          <a:p>
            <a:pPr>
              <a:lnSpc>
                <a:spcPct val="150000"/>
              </a:lnSpc>
            </a:pPr>
            <a:r>
              <a:rPr lang="zh-TW" altLang="en-US" sz="3200" b="1" dirty="0">
                <a:ln w="0"/>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學生學習歷程檔案相關法規、簡報及其他參考資料，</a:t>
            </a:r>
            <a:r>
              <a:rPr lang="zh-TW" altLang="en-US" sz="3200" b="1" dirty="0">
                <a:ln w="0"/>
                <a:solidFill>
                  <a:srgbClr val="FF0000"/>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以公文、公告為準</a:t>
            </a:r>
            <a:r>
              <a:rPr lang="zh-TW" altLang="en-US" sz="3200" b="1" dirty="0">
                <a:ln w="0"/>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，相關資訊公告於</a:t>
            </a:r>
            <a:r>
              <a:rPr lang="zh-TW" altLang="en-US" sz="3200" b="1" dirty="0">
                <a:ln w="0"/>
                <a:solidFill>
                  <a:schemeClr val="accent4"/>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國立草屯商工網站</a:t>
            </a:r>
            <a:r>
              <a:rPr lang="en-US" altLang="zh-TW" sz="3200" b="1" dirty="0">
                <a:ln w="0"/>
                <a:solidFill>
                  <a:schemeClr val="accent4"/>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a:t>
            </a:r>
            <a:r>
              <a:rPr lang="zh-TW" altLang="en-US" sz="3200" b="1" dirty="0">
                <a:ln w="0"/>
                <a:solidFill>
                  <a:schemeClr val="accent4"/>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學生學習歷程檔案</a:t>
            </a:r>
            <a:r>
              <a:rPr lang="en-US" altLang="zh-TW" sz="3200" b="1" dirty="0">
                <a:ln w="0"/>
                <a:solidFill>
                  <a:schemeClr val="accent4"/>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a:t>
            </a:r>
            <a:r>
              <a:rPr lang="zh-TW" altLang="en-US" sz="3200" b="1" dirty="0">
                <a:ln w="0"/>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，敬請善加利用！</a:t>
            </a:r>
          </a:p>
        </p:txBody>
      </p:sp>
    </p:spTree>
    <p:extLst>
      <p:ext uri="{BB962C8B-B14F-4D97-AF65-F5344CB8AC3E}">
        <p14:creationId xmlns:p14="http://schemas.microsoft.com/office/powerpoint/2010/main" val="1903970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3257792" y="-7642582"/>
            <a:ext cx="5675952" cy="92165"/>
            <a:chOff x="566555" y="877035"/>
            <a:chExt cx="2340260" cy="164545"/>
          </a:xfrm>
        </p:grpSpPr>
        <p:sp>
          <p:nvSpPr>
            <p:cNvPr id="20" name="矩形 19"/>
            <p:cNvSpPr/>
            <p:nvPr/>
          </p:nvSpPr>
          <p:spPr>
            <a:xfrm>
              <a:off x="566555" y="877035"/>
              <a:ext cx="585065" cy="164545"/>
            </a:xfrm>
            <a:prstGeom prst="rect">
              <a:avLst/>
            </a:pr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21" name="矩形 20"/>
            <p:cNvSpPr/>
            <p:nvPr/>
          </p:nvSpPr>
          <p:spPr>
            <a:xfrm>
              <a:off x="1151620" y="877035"/>
              <a:ext cx="585065" cy="164545"/>
            </a:xfrm>
            <a:prstGeom prst="rect">
              <a:avLst/>
            </a:prstGeom>
            <a:solidFill>
              <a:srgbClr val="95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22" name="矩形 21"/>
            <p:cNvSpPr/>
            <p:nvPr/>
          </p:nvSpPr>
          <p:spPr>
            <a:xfrm>
              <a:off x="1736685" y="877035"/>
              <a:ext cx="585065" cy="164545"/>
            </a:xfrm>
            <a:prstGeom prst="rect">
              <a:avLst/>
            </a:prstGeom>
            <a:solidFill>
              <a:srgbClr val="FDA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23" name="矩形 22"/>
            <p:cNvSpPr/>
            <p:nvPr/>
          </p:nvSpPr>
          <p:spPr>
            <a:xfrm>
              <a:off x="2321750" y="877035"/>
              <a:ext cx="585065" cy="164545"/>
            </a:xfrm>
            <a:prstGeom prst="rect">
              <a:avLst/>
            </a:prstGeom>
            <a:solidFill>
              <a:srgbClr val="BF3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grpSp>
      <p:sp>
        <p:nvSpPr>
          <p:cNvPr id="28" name="TextBox 27"/>
          <p:cNvSpPr txBox="1"/>
          <p:nvPr/>
        </p:nvSpPr>
        <p:spPr>
          <a:xfrm>
            <a:off x="2165333" y="-8371200"/>
            <a:ext cx="7860873" cy="666786"/>
          </a:xfrm>
          <a:prstGeom prst="rect">
            <a:avLst/>
          </a:prstGeom>
          <a:noFill/>
          <a:effectLst/>
        </p:spPr>
        <p:txBody>
          <a:bodyPr wrap="square" rtlCol="0">
            <a:spAutoFit/>
          </a:bodyPr>
          <a:lstStyle/>
          <a:p>
            <a:pPr algn="ctr" defTabSz="1219170"/>
            <a:r>
              <a:rPr lang="en-US" altLang="zh-CN" sz="3733" kern="0">
                <a:solidFill>
                  <a:srgbClr val="1A7BAE"/>
                </a:solidFill>
              </a:rPr>
              <a:t>THANKS</a:t>
            </a:r>
            <a:r>
              <a:rPr lang="en-US" altLang="zh-CN" sz="3733" kern="0">
                <a:solidFill>
                  <a:srgbClr val="BF3420"/>
                </a:solidFill>
              </a:rPr>
              <a:t> </a:t>
            </a:r>
            <a:r>
              <a:rPr lang="en-US" altLang="zh-CN" sz="3733" kern="0">
                <a:solidFill>
                  <a:srgbClr val="95BC49"/>
                </a:solidFill>
              </a:rPr>
              <a:t>FOR</a:t>
            </a:r>
            <a:r>
              <a:rPr lang="zh-CN" altLang="en-US" sz="3733" kern="0">
                <a:solidFill>
                  <a:srgbClr val="1A7BAE"/>
                </a:solidFill>
              </a:rPr>
              <a:t> </a:t>
            </a:r>
            <a:r>
              <a:rPr lang="en-US" altLang="zh-CN" sz="3733" kern="0">
                <a:solidFill>
                  <a:srgbClr val="FDA907"/>
                </a:solidFill>
              </a:rPr>
              <a:t>YOUR</a:t>
            </a:r>
            <a:r>
              <a:rPr lang="en-US" altLang="zh-CN" sz="3733" kern="0">
                <a:solidFill>
                  <a:srgbClr val="1A7BAE"/>
                </a:solidFill>
              </a:rPr>
              <a:t> </a:t>
            </a:r>
            <a:r>
              <a:rPr lang="en-US" altLang="zh-CN" sz="3733" kern="0">
                <a:solidFill>
                  <a:srgbClr val="BF3420"/>
                </a:solidFill>
              </a:rPr>
              <a:t>WATCHING</a:t>
            </a:r>
          </a:p>
        </p:txBody>
      </p:sp>
      <p:sp>
        <p:nvSpPr>
          <p:cNvPr id="29" name="矩形 28"/>
          <p:cNvSpPr/>
          <p:nvPr/>
        </p:nvSpPr>
        <p:spPr>
          <a:xfrm>
            <a:off x="2705391" y="-7503108"/>
            <a:ext cx="6780755" cy="707758"/>
          </a:xfrm>
          <a:prstGeom prst="rect">
            <a:avLst/>
          </a:prstGeom>
        </p:spPr>
        <p:txBody>
          <a:bodyPr wrap="square">
            <a:spAutoFit/>
          </a:bodyPr>
          <a:lstStyle/>
          <a:p>
            <a:pPr algn="ctr" defTabSz="1219170">
              <a:lnSpc>
                <a:spcPct val="150000"/>
              </a:lnSpc>
            </a:pPr>
            <a:r>
              <a:rPr lang="en-US" altLang="zh-CN" sz="1333" kern="0" dirty="0">
                <a:solidFill>
                  <a:schemeClr val="tx1">
                    <a:lumMod val="50000"/>
                    <a:lumOff val="50000"/>
                  </a:schemeClr>
                </a:solidFill>
              </a:rPr>
              <a:t>Lorem Ipsum Dolor Sit </a:t>
            </a:r>
            <a:r>
              <a:rPr lang="en-US" altLang="zh-CN" sz="1333" kern="0" dirty="0" err="1">
                <a:solidFill>
                  <a:schemeClr val="tx1">
                    <a:lumMod val="50000"/>
                    <a:lumOff val="50000"/>
                  </a:schemeClr>
                </a:solidFill>
              </a:rPr>
              <a:t>Er</a:t>
            </a:r>
            <a:r>
              <a:rPr lang="en-US" altLang="zh-CN" sz="1333" kern="0" dirty="0">
                <a:solidFill>
                  <a:schemeClr val="tx1">
                    <a:lumMod val="50000"/>
                    <a:lumOff val="50000"/>
                  </a:schemeClr>
                </a:solidFill>
              </a:rPr>
              <a:t> </a:t>
            </a:r>
            <a:r>
              <a:rPr lang="en-US" altLang="zh-CN" sz="1333" kern="0" dirty="0" err="1">
                <a:solidFill>
                  <a:schemeClr val="tx1">
                    <a:lumMod val="50000"/>
                    <a:lumOff val="50000"/>
                  </a:schemeClr>
                </a:solidFill>
              </a:rPr>
              <a:t>Elit</a:t>
            </a:r>
            <a:r>
              <a:rPr lang="en-US" altLang="zh-CN" sz="1333" kern="0" dirty="0">
                <a:solidFill>
                  <a:schemeClr val="tx1">
                    <a:lumMod val="50000"/>
                    <a:lumOff val="50000"/>
                  </a:schemeClr>
                </a:solidFill>
              </a:rPr>
              <a:t> </a:t>
            </a:r>
            <a:r>
              <a:rPr lang="en-US" altLang="zh-CN" sz="1333" kern="0" dirty="0" err="1">
                <a:solidFill>
                  <a:schemeClr val="tx1">
                    <a:lumMod val="50000"/>
                    <a:lumOff val="50000"/>
                  </a:schemeClr>
                </a:solidFill>
              </a:rPr>
              <a:t>Lamet</a:t>
            </a:r>
            <a:r>
              <a:rPr lang="en-US" altLang="zh-CN" sz="1333" kern="0" dirty="0">
                <a:solidFill>
                  <a:schemeClr val="tx1">
                    <a:lumMod val="50000"/>
                    <a:lumOff val="50000"/>
                  </a:schemeClr>
                </a:solidFill>
              </a:rPr>
              <a:t>, Consectetaur </a:t>
            </a:r>
            <a:r>
              <a:rPr lang="en-US" altLang="zh-CN" sz="1333" kern="0" dirty="0" err="1">
                <a:solidFill>
                  <a:schemeClr val="tx1">
                    <a:lumMod val="50000"/>
                    <a:lumOff val="50000"/>
                  </a:schemeClr>
                </a:solidFill>
              </a:rPr>
              <a:t>Cillium</a:t>
            </a:r>
            <a:r>
              <a:rPr lang="en-US" altLang="zh-CN" sz="1333" kern="0" dirty="0">
                <a:solidFill>
                  <a:schemeClr val="tx1">
                    <a:lumMod val="50000"/>
                    <a:lumOff val="50000"/>
                  </a:schemeClr>
                </a:solidFill>
              </a:rPr>
              <a:t> </a:t>
            </a:r>
            <a:r>
              <a:rPr lang="en-US" altLang="zh-CN" sz="1333" kern="0" dirty="0" err="1">
                <a:solidFill>
                  <a:schemeClr val="tx1">
                    <a:lumMod val="50000"/>
                    <a:lumOff val="50000"/>
                  </a:schemeClr>
                </a:solidFill>
              </a:rPr>
              <a:t>Adipisicing</a:t>
            </a:r>
            <a:r>
              <a:rPr lang="en-US" altLang="zh-CN" sz="1333" kern="0" dirty="0">
                <a:solidFill>
                  <a:schemeClr val="tx1">
                    <a:lumMod val="50000"/>
                    <a:lumOff val="50000"/>
                  </a:schemeClr>
                </a:solidFill>
              </a:rPr>
              <a:t> </a:t>
            </a:r>
            <a:r>
              <a:rPr lang="en-US" altLang="zh-CN" sz="1333" kern="0" dirty="0" err="1">
                <a:solidFill>
                  <a:schemeClr val="tx1">
                    <a:lumMod val="50000"/>
                    <a:lumOff val="50000"/>
                  </a:schemeClr>
                </a:solidFill>
              </a:rPr>
              <a:t>Pecu</a:t>
            </a:r>
            <a:r>
              <a:rPr lang="en-US" altLang="zh-CN" sz="1333" kern="0" dirty="0">
                <a:solidFill>
                  <a:schemeClr val="tx1">
                    <a:lumMod val="50000"/>
                    <a:lumOff val="50000"/>
                  </a:schemeClr>
                </a:solidFill>
              </a:rPr>
              <a:t>, </a:t>
            </a:r>
            <a:r>
              <a:rPr lang="en-US" altLang="zh-CN" sz="1333" kern="0" dirty="0" err="1">
                <a:solidFill>
                  <a:schemeClr val="tx1">
                    <a:lumMod val="50000"/>
                    <a:lumOff val="50000"/>
                  </a:schemeClr>
                </a:solidFill>
              </a:rPr>
              <a:t>Sed</a:t>
            </a:r>
            <a:r>
              <a:rPr lang="en-US" altLang="zh-CN" sz="1333" kern="0" dirty="0">
                <a:solidFill>
                  <a:schemeClr val="tx1">
                    <a:lumMod val="50000"/>
                    <a:lumOff val="50000"/>
                  </a:schemeClr>
                </a:solidFill>
              </a:rPr>
              <a:t> Do </a:t>
            </a:r>
            <a:r>
              <a:rPr lang="en-US" altLang="zh-CN" sz="1333" kern="0" dirty="0" err="1">
                <a:solidFill>
                  <a:schemeClr val="tx1">
                    <a:lumMod val="50000"/>
                    <a:lumOff val="50000"/>
                  </a:schemeClr>
                </a:solidFill>
              </a:rPr>
              <a:t>Eiusmod</a:t>
            </a:r>
            <a:r>
              <a:rPr lang="en-US" altLang="zh-CN" sz="1333" kern="0" dirty="0">
                <a:solidFill>
                  <a:schemeClr val="tx1">
                    <a:lumMod val="50000"/>
                    <a:lumOff val="50000"/>
                  </a:schemeClr>
                </a:solidFill>
              </a:rPr>
              <a:t> </a:t>
            </a:r>
            <a:r>
              <a:rPr lang="en-US" altLang="zh-CN" sz="1333" kern="0" dirty="0" err="1">
                <a:solidFill>
                  <a:schemeClr val="tx1">
                    <a:lumMod val="50000"/>
                    <a:lumOff val="50000"/>
                  </a:schemeClr>
                </a:solidFill>
              </a:rPr>
              <a:t>Tempor</a:t>
            </a:r>
            <a:r>
              <a:rPr lang="en-US" altLang="zh-CN" sz="1333" kern="0" dirty="0">
                <a:solidFill>
                  <a:schemeClr val="tx1">
                    <a:lumMod val="50000"/>
                    <a:lumOff val="50000"/>
                  </a:schemeClr>
                </a:solidFill>
              </a:rPr>
              <a:t> </a:t>
            </a:r>
            <a:r>
              <a:rPr lang="en-US" altLang="zh-CN" sz="1333" kern="0" dirty="0" err="1">
                <a:solidFill>
                  <a:schemeClr val="tx1">
                    <a:lumMod val="50000"/>
                    <a:lumOff val="50000"/>
                  </a:schemeClr>
                </a:solidFill>
              </a:rPr>
              <a:t>Incididunt</a:t>
            </a:r>
            <a:r>
              <a:rPr lang="en-US" altLang="zh-CN" sz="1333" kern="0" dirty="0">
                <a:solidFill>
                  <a:schemeClr val="tx1">
                    <a:lumMod val="50000"/>
                    <a:lumOff val="50000"/>
                  </a:schemeClr>
                </a:solidFill>
              </a:rPr>
              <a:t> </a:t>
            </a:r>
            <a:r>
              <a:rPr lang="en-US" altLang="zh-CN" sz="1333" kern="0" dirty="0" err="1">
                <a:solidFill>
                  <a:schemeClr val="tx1">
                    <a:lumMod val="50000"/>
                    <a:lumOff val="50000"/>
                  </a:schemeClr>
                </a:solidFill>
              </a:rPr>
              <a:t>Ut</a:t>
            </a:r>
            <a:r>
              <a:rPr lang="en-US" altLang="zh-CN" sz="1333" kern="0" dirty="0">
                <a:solidFill>
                  <a:schemeClr val="tx1">
                    <a:lumMod val="50000"/>
                    <a:lumOff val="50000"/>
                  </a:schemeClr>
                </a:solidFill>
              </a:rPr>
              <a:t> </a:t>
            </a:r>
            <a:r>
              <a:rPr lang="en-US" altLang="zh-CN" sz="1333" kern="0" dirty="0" err="1">
                <a:solidFill>
                  <a:schemeClr val="tx1">
                    <a:lumMod val="50000"/>
                    <a:lumOff val="50000"/>
                  </a:schemeClr>
                </a:solidFill>
              </a:rPr>
              <a:t>Labore</a:t>
            </a:r>
            <a:r>
              <a:rPr lang="en-US" altLang="zh-CN" sz="1333" kern="0" dirty="0">
                <a:solidFill>
                  <a:schemeClr val="tx1">
                    <a:lumMod val="50000"/>
                    <a:lumOff val="50000"/>
                  </a:schemeClr>
                </a:solidFill>
              </a:rPr>
              <a:t> Et </a:t>
            </a:r>
            <a:r>
              <a:rPr lang="en-US" altLang="zh-CN" sz="1333" kern="0" dirty="0" err="1">
                <a:solidFill>
                  <a:schemeClr val="tx1">
                    <a:lumMod val="50000"/>
                    <a:lumOff val="50000"/>
                  </a:schemeClr>
                </a:solidFill>
              </a:rPr>
              <a:t>Dolore</a:t>
            </a:r>
            <a:r>
              <a:rPr lang="en-US" altLang="zh-CN" sz="1333" kern="0" dirty="0">
                <a:solidFill>
                  <a:schemeClr val="tx1">
                    <a:lumMod val="50000"/>
                    <a:lumOff val="50000"/>
                  </a:schemeClr>
                </a:solidFill>
              </a:rPr>
              <a:t> Magna </a:t>
            </a:r>
            <a:r>
              <a:rPr lang="en-US" altLang="zh-CN" sz="1333" kern="0" dirty="0" err="1">
                <a:solidFill>
                  <a:schemeClr val="tx1">
                    <a:lumMod val="50000"/>
                    <a:lumOff val="50000"/>
                  </a:schemeClr>
                </a:solidFill>
              </a:rPr>
              <a:t>Aliqua</a:t>
            </a:r>
            <a:r>
              <a:rPr lang="en-US" altLang="zh-CN" sz="1333" kern="0" dirty="0">
                <a:solidFill>
                  <a:schemeClr val="tx1">
                    <a:lumMod val="50000"/>
                    <a:lumOff val="50000"/>
                  </a:schemeClr>
                </a:solidFill>
              </a:rPr>
              <a:t>. </a:t>
            </a:r>
          </a:p>
        </p:txBody>
      </p:sp>
      <p:sp>
        <p:nvSpPr>
          <p:cNvPr id="2" name="文本占位符 1"/>
          <p:cNvSpPr>
            <a:spLocks noGrp="1"/>
          </p:cNvSpPr>
          <p:nvPr>
            <p:ph type="body" sz="quarter" idx="10"/>
          </p:nvPr>
        </p:nvSpPr>
        <p:spPr>
          <a:xfrm>
            <a:off x="1893887" y="2076141"/>
            <a:ext cx="8404225" cy="1200329"/>
          </a:xfrm>
        </p:spPr>
        <p:txBody>
          <a:bodyPr/>
          <a:lstStyle/>
          <a:p>
            <a:r>
              <a:rPr lang="zh-TW" altLang="en-US" sz="7200" dirty="0">
                <a:effectLst>
                  <a:outerShdw blurRad="38100" dist="38100" dir="2700000" algn="tl">
                    <a:srgbClr val="000000">
                      <a:alpha val="43137"/>
                    </a:srgbClr>
                  </a:outerShdw>
                </a:effectLst>
              </a:rPr>
              <a:t>成就每一個孩子</a:t>
            </a:r>
            <a:endParaRPr lang="zh-CN" altLang="en-US" sz="7200" dirty="0">
              <a:effectLst>
                <a:outerShdw blurRad="38100" dist="38100" dir="2700000" algn="tl">
                  <a:srgbClr val="000000">
                    <a:alpha val="43137"/>
                  </a:srgbClr>
                </a:outerShdw>
              </a:effectLst>
            </a:endParaRPr>
          </a:p>
        </p:txBody>
      </p:sp>
      <p:sp>
        <p:nvSpPr>
          <p:cNvPr id="3" name="文本占位符 2"/>
          <p:cNvSpPr>
            <a:spLocks noGrp="1"/>
          </p:cNvSpPr>
          <p:nvPr>
            <p:ph type="body" sz="quarter" idx="12"/>
          </p:nvPr>
        </p:nvSpPr>
        <p:spPr>
          <a:xfrm>
            <a:off x="2570480" y="3431373"/>
            <a:ext cx="6915666" cy="580415"/>
          </a:xfrm>
        </p:spPr>
        <p:txBody>
          <a:bodyPr/>
          <a:lstStyle/>
          <a:p>
            <a:pPr lvl="0"/>
            <a:r>
              <a:rPr kumimoji="1" lang="zh-TW" altLang="en-US" sz="2400" dirty="0"/>
              <a:t>高級中等教育階段學生學習歷程檔案</a:t>
            </a:r>
            <a:endParaRPr kumimoji="1" lang="zh-CN" altLang="en-US" sz="2400" dirty="0"/>
          </a:p>
        </p:txBody>
      </p:sp>
      <p:pic>
        <p:nvPicPr>
          <p:cNvPr id="1026" name="Picture 2" descr="ãåæ°åå­¸åæè²ç½²ãçåçæå°çµæ"/>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3744" y="5745369"/>
            <a:ext cx="3099254" cy="94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300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6647494" y="1152049"/>
            <a:ext cx="5109077" cy="5328000"/>
          </a:xfrm>
          <a:prstGeom prst="rect">
            <a:avLst/>
          </a:prstGeom>
          <a:ln>
            <a:solidFill>
              <a:schemeClr val="bg1">
                <a:lumMod val="8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grpSp>
        <p:nvGrpSpPr>
          <p:cNvPr id="51" name="群組 50"/>
          <p:cNvGrpSpPr/>
          <p:nvPr/>
        </p:nvGrpSpPr>
        <p:grpSpPr>
          <a:xfrm>
            <a:off x="10261274" y="5756627"/>
            <a:ext cx="1504431" cy="761073"/>
            <a:chOff x="1914765" y="6902997"/>
            <a:chExt cx="2955252" cy="1396535"/>
          </a:xfrm>
        </p:grpSpPr>
        <p:sp>
          <p:nvSpPr>
            <p:cNvPr id="47" name="Rectangle 1"/>
            <p:cNvSpPr/>
            <p:nvPr/>
          </p:nvSpPr>
          <p:spPr>
            <a:xfrm>
              <a:off x="2651831" y="7409034"/>
              <a:ext cx="744054" cy="890498"/>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8" name="Rectangle 6"/>
            <p:cNvSpPr/>
            <p:nvPr/>
          </p:nvSpPr>
          <p:spPr>
            <a:xfrm>
              <a:off x="3388897" y="7142551"/>
              <a:ext cx="744054" cy="1156981"/>
            </a:xfrm>
            <a:prstGeom prst="rect">
              <a:avLst/>
            </a:prstGeom>
            <a:solidFill>
              <a:srgbClr val="5EC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9" name="Rectangle 7"/>
            <p:cNvSpPr/>
            <p:nvPr/>
          </p:nvSpPr>
          <p:spPr>
            <a:xfrm>
              <a:off x="4125963" y="6902997"/>
              <a:ext cx="744054" cy="1387481"/>
            </a:xfrm>
            <a:prstGeom prst="rect">
              <a:avLst/>
            </a:prstGeom>
            <a:solidFill>
              <a:srgbClr val="F26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0" name="Rectangle 1"/>
            <p:cNvSpPr/>
            <p:nvPr/>
          </p:nvSpPr>
          <p:spPr>
            <a:xfrm>
              <a:off x="1914765" y="7629044"/>
              <a:ext cx="744054" cy="67048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2" name="向右箭號 11"/>
          <p:cNvSpPr/>
          <p:nvPr/>
        </p:nvSpPr>
        <p:spPr>
          <a:xfrm>
            <a:off x="4872790" y="2124673"/>
            <a:ext cx="1774704" cy="3805701"/>
          </a:xfrm>
          <a:prstGeom prst="rightArrow">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3500000" scaled="1"/>
            <a:tileRect/>
          </a:gradFill>
          <a:ln/>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endParaRPr lang="zh-TW" altLang="en-US" sz="20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 name="文字版面配置區 2"/>
          <p:cNvSpPr>
            <a:spLocks noGrp="1"/>
          </p:cNvSpPr>
          <p:nvPr>
            <p:ph type="body" sz="quarter" idx="15"/>
          </p:nvPr>
        </p:nvSpPr>
        <p:spPr>
          <a:xfrm>
            <a:off x="673390" y="232957"/>
            <a:ext cx="7928834" cy="584775"/>
          </a:xfrm>
        </p:spPr>
        <p:txBody>
          <a:bodyPr/>
          <a:lstStyle/>
          <a:p>
            <a:r>
              <a:rPr lang="zh-TW" altLang="en-US" b="1" dirty="0">
                <a:latin typeface="微軟正黑體" panose="020B0604030504040204" pitchFamily="34" charset="-120"/>
              </a:rPr>
              <a:t>學生學習歷程檔案的服務特色</a:t>
            </a:r>
          </a:p>
        </p:txBody>
      </p:sp>
      <p:sp>
        <p:nvSpPr>
          <p:cNvPr id="4" name="矩形 3"/>
          <p:cNvSpPr/>
          <p:nvPr/>
        </p:nvSpPr>
        <p:spPr>
          <a:xfrm>
            <a:off x="457200" y="1152049"/>
            <a:ext cx="4837471" cy="5328000"/>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grpSp>
        <p:nvGrpSpPr>
          <p:cNvPr id="14" name="群組 13"/>
          <p:cNvGrpSpPr/>
          <p:nvPr/>
        </p:nvGrpSpPr>
        <p:grpSpPr>
          <a:xfrm>
            <a:off x="691678" y="4358953"/>
            <a:ext cx="1980029" cy="2009285"/>
            <a:chOff x="1658940" y="5806137"/>
            <a:chExt cx="1980029" cy="2009285"/>
          </a:xfrm>
        </p:grpSpPr>
        <p:pic>
          <p:nvPicPr>
            <p:cNvPr id="5" name="圖片 4"/>
            <p:cNvPicPr>
              <a:picLocks noChangeAspect="1"/>
            </p:cNvPicPr>
            <p:nvPr/>
          </p:nvPicPr>
          <p:blipFill>
            <a:blip r:embed="rId3"/>
            <a:stretch>
              <a:fillRect/>
            </a:stretch>
          </p:blipFill>
          <p:spPr>
            <a:xfrm>
              <a:off x="1912676" y="5806137"/>
              <a:ext cx="1472556" cy="1116734"/>
            </a:xfrm>
            <a:prstGeom prst="rect">
              <a:avLst/>
            </a:prstGeom>
          </p:spPr>
        </p:pic>
        <p:sp>
          <p:nvSpPr>
            <p:cNvPr id="9" name="文字方塊 8"/>
            <p:cNvSpPr txBox="1"/>
            <p:nvPr/>
          </p:nvSpPr>
          <p:spPr>
            <a:xfrm>
              <a:off x="1658940" y="6922870"/>
              <a:ext cx="1980029" cy="892552"/>
            </a:xfrm>
            <a:prstGeom prst="rect">
              <a:avLst/>
            </a:prstGeom>
            <a:noFill/>
          </p:spPr>
          <p:txBody>
            <a:bodyPr wrap="none" rtlCol="0">
              <a:spAutoFit/>
            </a:bodyPr>
            <a:lstStyle/>
            <a:p>
              <a:pPr algn="ctr">
                <a:lnSpc>
                  <a:spcPct val="130000"/>
                </a:lnSpc>
              </a:pPr>
              <a:r>
                <a:rPr lang="zh-TW" altLang="en-US" sz="2000" b="1" kern="0" dirty="0">
                  <a:solidFill>
                    <a:schemeClr val="accent4">
                      <a:lumMod val="75000"/>
                    </a:schemeClr>
                  </a:solidFill>
                  <a:latin typeface="微軟正黑體" panose="020B0604030504040204" pitchFamily="34" charset="-120"/>
                  <a:ea typeface="微軟正黑體" panose="020B0604030504040204" pitchFamily="34" charset="-120"/>
                  <a:cs typeface="+mn-ea"/>
                  <a:sym typeface="+mn-lt"/>
                </a:rPr>
                <a:t>展現個人特色</a:t>
              </a:r>
              <a:endParaRPr lang="en-US" altLang="zh-TW" sz="2000" b="1" kern="0" dirty="0">
                <a:solidFill>
                  <a:schemeClr val="accent4">
                    <a:lumMod val="75000"/>
                  </a:schemeClr>
                </a:solidFill>
                <a:latin typeface="微軟正黑體" panose="020B0604030504040204" pitchFamily="34" charset="-120"/>
                <a:ea typeface="微軟正黑體" panose="020B0604030504040204" pitchFamily="34" charset="-120"/>
                <a:cs typeface="+mn-ea"/>
                <a:sym typeface="+mn-lt"/>
              </a:endParaRPr>
            </a:p>
            <a:p>
              <a:pPr algn="ctr">
                <a:lnSpc>
                  <a:spcPct val="130000"/>
                </a:lnSpc>
              </a:pPr>
              <a:r>
                <a:rPr lang="zh-TW" altLang="en-US" sz="2000" b="1" kern="0" dirty="0">
                  <a:solidFill>
                    <a:schemeClr val="accent4">
                      <a:lumMod val="75000"/>
                    </a:schemeClr>
                  </a:solidFill>
                  <a:latin typeface="微軟正黑體" panose="020B0604030504040204" pitchFamily="34" charset="-120"/>
                  <a:ea typeface="微軟正黑體" panose="020B0604030504040204" pitchFamily="34" charset="-120"/>
                  <a:cs typeface="+mn-ea"/>
                  <a:sym typeface="+mn-lt"/>
                </a:rPr>
                <a:t>和適性學習軌跡</a:t>
              </a:r>
            </a:p>
          </p:txBody>
        </p:sp>
      </p:grpSp>
      <p:grpSp>
        <p:nvGrpSpPr>
          <p:cNvPr id="11" name="群組 10"/>
          <p:cNvGrpSpPr/>
          <p:nvPr/>
        </p:nvGrpSpPr>
        <p:grpSpPr>
          <a:xfrm>
            <a:off x="844701" y="1370538"/>
            <a:ext cx="1723549" cy="1994476"/>
            <a:chOff x="3149477" y="1281975"/>
            <a:chExt cx="1723549" cy="1994476"/>
          </a:xfrm>
        </p:grpSpPr>
        <p:pic>
          <p:nvPicPr>
            <p:cNvPr id="10" name="圖片 9"/>
            <p:cNvPicPr>
              <a:picLocks noChangeAspect="1"/>
            </p:cNvPicPr>
            <p:nvPr/>
          </p:nvPicPr>
          <p:blipFill>
            <a:blip r:embed="rId4"/>
            <a:stretch>
              <a:fillRect/>
            </a:stretch>
          </p:blipFill>
          <p:spPr>
            <a:xfrm>
              <a:off x="3333264" y="1281975"/>
              <a:ext cx="1334129" cy="1116000"/>
            </a:xfrm>
            <a:prstGeom prst="rect">
              <a:avLst/>
            </a:prstGeom>
          </p:spPr>
        </p:pic>
        <p:sp>
          <p:nvSpPr>
            <p:cNvPr id="13" name="文字方塊 12"/>
            <p:cNvSpPr txBox="1"/>
            <p:nvPr/>
          </p:nvSpPr>
          <p:spPr>
            <a:xfrm>
              <a:off x="3149477" y="2425128"/>
              <a:ext cx="1723549" cy="851323"/>
            </a:xfrm>
            <a:prstGeom prst="rect">
              <a:avLst/>
            </a:prstGeom>
            <a:noFill/>
          </p:spPr>
          <p:txBody>
            <a:bodyPr wrap="none" rtlCol="0">
              <a:spAutoFit/>
            </a:bodyPr>
            <a:lstStyle/>
            <a:p>
              <a:pPr algn="ctr">
                <a:lnSpc>
                  <a:spcPct val="130000"/>
                </a:lnSpc>
              </a:pPr>
              <a:r>
                <a:rPr lang="zh-TW" altLang="en-US" sz="2000" b="1" dirty="0">
                  <a:solidFill>
                    <a:schemeClr val="accent6">
                      <a:lumMod val="75000"/>
                    </a:schemeClr>
                  </a:solidFill>
                  <a:ea typeface="微軟正黑體" panose="020B0604030504040204" pitchFamily="34" charset="-120"/>
                </a:rPr>
                <a:t>提升</a:t>
              </a:r>
              <a:endParaRPr lang="en-US" altLang="zh-TW" sz="2000" b="1" dirty="0">
                <a:solidFill>
                  <a:schemeClr val="accent6">
                    <a:lumMod val="75000"/>
                  </a:schemeClr>
                </a:solidFill>
                <a:ea typeface="微軟正黑體" panose="020B0604030504040204" pitchFamily="34" charset="-120"/>
              </a:endParaRPr>
            </a:p>
            <a:p>
              <a:pPr algn="ctr">
                <a:lnSpc>
                  <a:spcPct val="130000"/>
                </a:lnSpc>
              </a:pPr>
              <a:r>
                <a:rPr lang="zh-TW" altLang="en-US" sz="2000" b="1" dirty="0">
                  <a:solidFill>
                    <a:schemeClr val="accent6">
                      <a:lumMod val="75000"/>
                    </a:schemeClr>
                  </a:solidFill>
                  <a:ea typeface="微軟正黑體" panose="020B0604030504040204" pitchFamily="34" charset="-120"/>
                </a:rPr>
                <a:t>備審資料品質</a:t>
              </a:r>
            </a:p>
          </p:txBody>
        </p:sp>
      </p:grpSp>
      <p:grpSp>
        <p:nvGrpSpPr>
          <p:cNvPr id="17" name="群組 16"/>
          <p:cNvGrpSpPr/>
          <p:nvPr/>
        </p:nvGrpSpPr>
        <p:grpSpPr>
          <a:xfrm>
            <a:off x="2995771" y="1297971"/>
            <a:ext cx="1980030" cy="2103869"/>
            <a:chOff x="783600" y="3867670"/>
            <a:chExt cx="1980030" cy="2103869"/>
          </a:xfrm>
        </p:grpSpPr>
        <p:pic>
          <p:nvPicPr>
            <p:cNvPr id="15" name="圖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5615" y="3867670"/>
              <a:ext cx="1116000" cy="1116000"/>
            </a:xfrm>
            <a:prstGeom prst="rect">
              <a:avLst/>
            </a:prstGeom>
          </p:spPr>
        </p:pic>
        <p:sp>
          <p:nvSpPr>
            <p:cNvPr id="16" name="文字方塊 15"/>
            <p:cNvSpPr txBox="1"/>
            <p:nvPr/>
          </p:nvSpPr>
          <p:spPr>
            <a:xfrm>
              <a:off x="783600" y="5078987"/>
              <a:ext cx="1980030" cy="892552"/>
            </a:xfrm>
            <a:prstGeom prst="rect">
              <a:avLst/>
            </a:prstGeom>
            <a:noFill/>
          </p:spPr>
          <p:txBody>
            <a:bodyPr wrap="none" rtlCol="0">
              <a:spAutoFit/>
            </a:bodyPr>
            <a:lstStyle/>
            <a:p>
              <a:pPr algn="ctr">
                <a:lnSpc>
                  <a:spcPct val="130000"/>
                </a:lnSpc>
              </a:pPr>
              <a:r>
                <a:rPr lang="zh-TW" altLang="en-US" sz="2000" b="1" kern="0" dirty="0">
                  <a:solidFill>
                    <a:schemeClr val="accent4">
                      <a:lumMod val="75000"/>
                    </a:schemeClr>
                  </a:solidFill>
                  <a:latin typeface="微軟正黑體" panose="020B0604030504040204" pitchFamily="34" charset="-120"/>
                  <a:ea typeface="微軟正黑體" panose="020B0604030504040204" pitchFamily="34" charset="-120"/>
                  <a:cs typeface="+mn-ea"/>
                  <a:sym typeface="+mn-lt"/>
                </a:rPr>
                <a:t>呈現考試難以</a:t>
              </a:r>
              <a:endParaRPr lang="en-US" altLang="zh-TW" sz="2000" b="1" kern="0" dirty="0">
                <a:solidFill>
                  <a:schemeClr val="accent4">
                    <a:lumMod val="75000"/>
                  </a:schemeClr>
                </a:solidFill>
                <a:latin typeface="微軟正黑體" panose="020B0604030504040204" pitchFamily="34" charset="-120"/>
                <a:ea typeface="微軟正黑體" panose="020B0604030504040204" pitchFamily="34" charset="-120"/>
                <a:cs typeface="+mn-ea"/>
                <a:sym typeface="+mn-lt"/>
              </a:endParaRPr>
            </a:p>
            <a:p>
              <a:pPr algn="ctr">
                <a:lnSpc>
                  <a:spcPct val="130000"/>
                </a:lnSpc>
              </a:pPr>
              <a:r>
                <a:rPr lang="zh-TW" altLang="en-US" sz="2000" b="1" kern="0" dirty="0">
                  <a:solidFill>
                    <a:schemeClr val="accent4">
                      <a:lumMod val="75000"/>
                    </a:schemeClr>
                  </a:solidFill>
                  <a:latin typeface="微軟正黑體" panose="020B0604030504040204" pitchFamily="34" charset="-120"/>
                  <a:ea typeface="微軟正黑體" panose="020B0604030504040204" pitchFamily="34" charset="-120"/>
                  <a:cs typeface="+mn-ea"/>
                  <a:sym typeface="+mn-lt"/>
                </a:rPr>
                <a:t>評量的學習成果</a:t>
              </a:r>
            </a:p>
          </p:txBody>
        </p:sp>
      </p:grpSp>
      <p:grpSp>
        <p:nvGrpSpPr>
          <p:cNvPr id="34" name="群組 33"/>
          <p:cNvGrpSpPr/>
          <p:nvPr/>
        </p:nvGrpSpPr>
        <p:grpSpPr>
          <a:xfrm>
            <a:off x="2995772" y="4292538"/>
            <a:ext cx="1980029" cy="2075700"/>
            <a:chOff x="3001041" y="3873634"/>
            <a:chExt cx="1980029" cy="2075700"/>
          </a:xfrm>
        </p:grpSpPr>
        <p:grpSp>
          <p:nvGrpSpPr>
            <p:cNvPr id="32" name="群組 31"/>
            <p:cNvGrpSpPr/>
            <p:nvPr/>
          </p:nvGrpSpPr>
          <p:grpSpPr>
            <a:xfrm>
              <a:off x="3339035" y="3873634"/>
              <a:ext cx="1304041" cy="1116000"/>
              <a:chOff x="3273091" y="4061985"/>
              <a:chExt cx="1304041" cy="1111687"/>
            </a:xfrm>
          </p:grpSpPr>
          <p:pic>
            <p:nvPicPr>
              <p:cNvPr id="31" name="圖片 30"/>
              <p:cNvPicPr>
                <a:picLocks noChangeAspect="1"/>
              </p:cNvPicPr>
              <p:nvPr/>
            </p:nvPicPr>
            <p:blipFill>
              <a:blip r:embed="rId6"/>
              <a:stretch>
                <a:fillRect/>
              </a:stretch>
            </p:blipFill>
            <p:spPr>
              <a:xfrm>
                <a:off x="3273091" y="4061985"/>
                <a:ext cx="445775" cy="1111687"/>
              </a:xfrm>
              <a:prstGeom prst="rect">
                <a:avLst/>
              </a:prstGeom>
            </p:spPr>
          </p:pic>
          <p:grpSp>
            <p:nvGrpSpPr>
              <p:cNvPr id="19" name="群組 18"/>
              <p:cNvGrpSpPr/>
              <p:nvPr/>
            </p:nvGrpSpPr>
            <p:grpSpPr>
              <a:xfrm>
                <a:off x="3706675" y="4266874"/>
                <a:ext cx="870457" cy="841256"/>
                <a:chOff x="8359533" y="2143082"/>
                <a:chExt cx="870457" cy="841256"/>
              </a:xfrm>
            </p:grpSpPr>
            <p:sp>
              <p:nvSpPr>
                <p:cNvPr id="20" name="Rounded Rectangle 12"/>
                <p:cNvSpPr/>
                <p:nvPr/>
              </p:nvSpPr>
              <p:spPr>
                <a:xfrm>
                  <a:off x="8359533" y="2143082"/>
                  <a:ext cx="870457" cy="841256"/>
                </a:xfrm>
                <a:prstGeom prst="roundRect">
                  <a:avLst/>
                </a:prstGeom>
                <a:solidFill>
                  <a:srgbClr val="F88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21" name="Group 18"/>
                <p:cNvGrpSpPr/>
                <p:nvPr/>
              </p:nvGrpSpPr>
              <p:grpSpPr>
                <a:xfrm>
                  <a:off x="8495890" y="2268611"/>
                  <a:ext cx="597740" cy="593647"/>
                  <a:chOff x="1979613" y="3067051"/>
                  <a:chExt cx="231775" cy="230188"/>
                </a:xfrm>
                <a:solidFill>
                  <a:schemeClr val="bg1"/>
                </a:solidFill>
              </p:grpSpPr>
              <p:sp>
                <p:nvSpPr>
                  <p:cNvPr id="22"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3"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4"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sp>
          <p:nvSpPr>
            <p:cNvPr id="33" name="文字方塊 32"/>
            <p:cNvSpPr txBox="1"/>
            <p:nvPr/>
          </p:nvSpPr>
          <p:spPr>
            <a:xfrm>
              <a:off x="3001041" y="5097947"/>
              <a:ext cx="1980029" cy="851387"/>
            </a:xfrm>
            <a:prstGeom prst="rect">
              <a:avLst/>
            </a:prstGeom>
            <a:noFill/>
          </p:spPr>
          <p:txBody>
            <a:bodyPr wrap="none" rtlCol="0">
              <a:spAutoFit/>
            </a:bodyPr>
            <a:lstStyle/>
            <a:p>
              <a:pPr algn="ctr">
                <a:lnSpc>
                  <a:spcPct val="130000"/>
                </a:lnSpc>
              </a:pPr>
              <a:r>
                <a:rPr lang="zh-TW" altLang="en-US" sz="2000" b="1" kern="0" dirty="0">
                  <a:latin typeface="微軟正黑體" panose="020B0604030504040204" pitchFamily="34" charset="-120"/>
                  <a:ea typeface="微軟正黑體" panose="020B0604030504040204" pitchFamily="34" charset="-120"/>
                  <a:cs typeface="+mn-ea"/>
                  <a:sym typeface="+mn-lt"/>
                </a:rPr>
                <a:t>協助學生生涯</a:t>
              </a:r>
              <a:endParaRPr lang="en-US" altLang="zh-TW" sz="2000" b="1" kern="0" dirty="0">
                <a:latin typeface="微軟正黑體" panose="020B0604030504040204" pitchFamily="34" charset="-120"/>
                <a:ea typeface="微軟正黑體" panose="020B0604030504040204" pitchFamily="34" charset="-120"/>
                <a:cs typeface="+mn-ea"/>
                <a:sym typeface="+mn-lt"/>
              </a:endParaRPr>
            </a:p>
            <a:p>
              <a:pPr algn="ctr">
                <a:lnSpc>
                  <a:spcPct val="130000"/>
                </a:lnSpc>
              </a:pPr>
              <a:r>
                <a:rPr lang="zh-TW" altLang="en-US" sz="2000" b="1" kern="0" dirty="0">
                  <a:latin typeface="微軟正黑體" panose="020B0604030504040204" pitchFamily="34" charset="-120"/>
                  <a:ea typeface="微軟正黑體" panose="020B0604030504040204" pitchFamily="34" charset="-120"/>
                  <a:cs typeface="+mn-ea"/>
                  <a:sym typeface="+mn-lt"/>
                </a:rPr>
                <a:t>探索及定向參考</a:t>
              </a:r>
            </a:p>
          </p:txBody>
        </p:sp>
      </p:grpSp>
      <p:grpSp>
        <p:nvGrpSpPr>
          <p:cNvPr id="59" name="群組 58"/>
          <p:cNvGrpSpPr/>
          <p:nvPr/>
        </p:nvGrpSpPr>
        <p:grpSpPr>
          <a:xfrm>
            <a:off x="6821150" y="1886621"/>
            <a:ext cx="4834224" cy="3887070"/>
            <a:chOff x="6919124" y="1886621"/>
            <a:chExt cx="4834224" cy="3887070"/>
          </a:xfrm>
        </p:grpSpPr>
        <p:grpSp>
          <p:nvGrpSpPr>
            <p:cNvPr id="57" name="群組 56"/>
            <p:cNvGrpSpPr/>
            <p:nvPr/>
          </p:nvGrpSpPr>
          <p:grpSpPr>
            <a:xfrm>
              <a:off x="6919124" y="1886621"/>
              <a:ext cx="508372" cy="3484208"/>
              <a:chOff x="6919124" y="1886621"/>
              <a:chExt cx="508372" cy="3484208"/>
            </a:xfrm>
          </p:grpSpPr>
          <p:sp>
            <p:nvSpPr>
              <p:cNvPr id="38" name="橢圓 37"/>
              <p:cNvSpPr/>
              <p:nvPr/>
            </p:nvSpPr>
            <p:spPr>
              <a:xfrm>
                <a:off x="6923497" y="1886621"/>
                <a:ext cx="503999" cy="540000"/>
              </a:xfrm>
              <a:prstGeom prst="ellipse">
                <a:avLst/>
              </a:prstGeom>
              <a:solidFill>
                <a:srgbClr val="FF0000"/>
              </a:solidFill>
              <a:ln/>
            </p:spPr>
            <p:style>
              <a:lnRef idx="3">
                <a:schemeClr val="lt1"/>
              </a:lnRef>
              <a:fillRef idx="1">
                <a:schemeClr val="accent3"/>
              </a:fillRef>
              <a:effectRef idx="1">
                <a:schemeClr val="accent3"/>
              </a:effectRef>
              <a:fontRef idx="minor">
                <a:schemeClr val="lt1"/>
              </a:fontRef>
            </p:style>
            <p:txBody>
              <a:bodyPr rtlCol="0" anchor="ctr" anchorCtr="1"/>
              <a:lstStyle/>
              <a:p>
                <a:pPr algn="ctr"/>
                <a:r>
                  <a:rPr lang="zh-TW" altLang="en-US" sz="2000" b="1" dirty="0">
                    <a:latin typeface="Kozuka Gothic Pro B" pitchFamily="34" charset="-128"/>
                    <a:ea typeface="Kozuka Gothic Pro B" pitchFamily="34" charset="-128"/>
                  </a:rPr>
                  <a:t>１</a:t>
                </a:r>
              </a:p>
            </p:txBody>
          </p:sp>
          <p:sp>
            <p:nvSpPr>
              <p:cNvPr id="39" name="橢圓 38"/>
              <p:cNvSpPr/>
              <p:nvPr/>
            </p:nvSpPr>
            <p:spPr>
              <a:xfrm>
                <a:off x="6923440" y="2940320"/>
                <a:ext cx="504056" cy="540000"/>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nchorCtr="1"/>
              <a:lstStyle/>
              <a:p>
                <a:pPr algn="ctr"/>
                <a:r>
                  <a:rPr lang="zh-TW" altLang="en-US" sz="2000" b="1" dirty="0">
                    <a:latin typeface="Kozuka Gothic Pro B" pitchFamily="34" charset="-128"/>
                    <a:ea typeface="Kozuka Gothic Pro B" pitchFamily="34" charset="-128"/>
                  </a:rPr>
                  <a:t>２</a:t>
                </a:r>
              </a:p>
            </p:txBody>
          </p:sp>
          <p:sp>
            <p:nvSpPr>
              <p:cNvPr id="40" name="橢圓 39"/>
              <p:cNvSpPr/>
              <p:nvPr/>
            </p:nvSpPr>
            <p:spPr>
              <a:xfrm>
                <a:off x="6919180" y="3755232"/>
                <a:ext cx="504000" cy="540000"/>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nchorCtr="1"/>
              <a:lstStyle/>
              <a:p>
                <a:pPr algn="ctr"/>
                <a:r>
                  <a:rPr lang="zh-TW" altLang="en-US" sz="2000" b="1" dirty="0">
                    <a:latin typeface="Kozuka Gothic Pro B" pitchFamily="34" charset="-128"/>
                    <a:ea typeface="Kozuka Gothic Pro B" pitchFamily="34" charset="-128"/>
                  </a:rPr>
                  <a:t>３</a:t>
                </a:r>
              </a:p>
            </p:txBody>
          </p:sp>
          <p:sp>
            <p:nvSpPr>
              <p:cNvPr id="41" name="橢圓 40"/>
              <p:cNvSpPr/>
              <p:nvPr/>
            </p:nvSpPr>
            <p:spPr>
              <a:xfrm>
                <a:off x="6919124" y="4830829"/>
                <a:ext cx="504056" cy="540000"/>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nchorCtr="1"/>
              <a:lstStyle/>
              <a:p>
                <a:pPr algn="ctr"/>
                <a:r>
                  <a:rPr lang="zh-TW" altLang="en-US" sz="2000" b="1" dirty="0">
                    <a:latin typeface="Kozuka Gothic Pro B" pitchFamily="34" charset="-128"/>
                    <a:ea typeface="Kozuka Gothic Pro B" pitchFamily="34" charset="-128"/>
                  </a:rPr>
                  <a:t>４</a:t>
                </a:r>
              </a:p>
            </p:txBody>
          </p:sp>
        </p:grpSp>
        <p:grpSp>
          <p:nvGrpSpPr>
            <p:cNvPr id="58" name="群組 57"/>
            <p:cNvGrpSpPr/>
            <p:nvPr/>
          </p:nvGrpSpPr>
          <p:grpSpPr>
            <a:xfrm>
              <a:off x="7372945" y="1955290"/>
              <a:ext cx="4380403" cy="3818401"/>
              <a:chOff x="7372945" y="1955290"/>
              <a:chExt cx="4380403" cy="3818401"/>
            </a:xfrm>
          </p:grpSpPr>
          <p:sp>
            <p:nvSpPr>
              <p:cNvPr id="42" name="文字方塊 41"/>
              <p:cNvSpPr txBox="1"/>
              <p:nvPr/>
            </p:nvSpPr>
            <p:spPr>
              <a:xfrm>
                <a:off x="7373845" y="1955290"/>
                <a:ext cx="4231039" cy="1138773"/>
              </a:xfrm>
              <a:prstGeom prst="rect">
                <a:avLst/>
              </a:prstGeom>
              <a:noFill/>
            </p:spPr>
            <p:txBody>
              <a:bodyPr wrap="square" rtlCol="0">
                <a:spAutoFit/>
              </a:bodyPr>
              <a:lstStyle/>
              <a:p>
                <a:r>
                  <a:rPr lang="zh-TW" altLang="en-US" sz="2000" b="1" dirty="0">
                    <a:solidFill>
                      <a:schemeClr val="accent3">
                        <a:lumMod val="50000"/>
                      </a:schemeClr>
                    </a:solidFill>
                    <a:ea typeface="微軟正黑體" panose="020B0604030504040204" pitchFamily="34" charset="-120"/>
                  </a:rPr>
                  <a:t>提升備審資料品質</a:t>
                </a:r>
              </a:p>
              <a:p>
                <a:pPr marL="90488"/>
                <a:r>
                  <a:rPr lang="zh-TW" altLang="en-US" sz="1600" dirty="0">
                    <a:ea typeface="微軟正黑體" panose="020B0604030504040204" pitchFamily="34" charset="-120"/>
                  </a:rPr>
                  <a:t>過去學生通常在高三學測後。才開始準備備審資料，鑑於時間匆促與資料佚失，許多備審資料往往失去真實性與準確性。</a:t>
                </a:r>
              </a:p>
            </p:txBody>
          </p:sp>
          <p:sp>
            <p:nvSpPr>
              <p:cNvPr id="43" name="文字方塊 42"/>
              <p:cNvSpPr txBox="1"/>
              <p:nvPr/>
            </p:nvSpPr>
            <p:spPr>
              <a:xfrm>
                <a:off x="7372945" y="3007176"/>
                <a:ext cx="4380403" cy="892552"/>
              </a:xfrm>
              <a:prstGeom prst="rect">
                <a:avLst/>
              </a:prstGeom>
              <a:noFill/>
            </p:spPr>
            <p:txBody>
              <a:bodyPr wrap="square" rtlCol="0">
                <a:spAutoFit/>
              </a:bodyPr>
              <a:lstStyle/>
              <a:p>
                <a:r>
                  <a:rPr lang="zh-TW" altLang="en-US" sz="2000" b="1" dirty="0">
                    <a:solidFill>
                      <a:schemeClr val="accent6">
                        <a:lumMod val="75000"/>
                      </a:schemeClr>
                    </a:solidFill>
                    <a:ea typeface="微軟正黑體" panose="020B0604030504040204" pitchFamily="34" charset="-120"/>
                  </a:rPr>
                  <a:t>呈現考試難以評量的學習成果</a:t>
                </a:r>
              </a:p>
              <a:p>
                <a:pPr marL="90488"/>
                <a:r>
                  <a:rPr lang="zh-TW" altLang="en-US" sz="1600" dirty="0">
                    <a:ea typeface="微軟正黑體" panose="020B0604030504040204" pitchFamily="34" charset="-120"/>
                  </a:rPr>
                  <a:t>尊重個別差異，重視考試成績以外的學習歷程，</a:t>
                </a:r>
                <a:r>
                  <a:rPr lang="zh-TW" altLang="en-US" sz="1600">
                    <a:ea typeface="微軟正黑體" panose="020B0604030504040204" pitchFamily="34" charset="-120"/>
                  </a:rPr>
                  <a:t>呈現學生個人特色。</a:t>
                </a:r>
                <a:endParaRPr lang="zh-TW" altLang="en-US" sz="1600" dirty="0">
                  <a:ea typeface="微軟正黑體" panose="020B0604030504040204" pitchFamily="34" charset="-120"/>
                </a:endParaRPr>
              </a:p>
            </p:txBody>
          </p:sp>
          <p:sp>
            <p:nvSpPr>
              <p:cNvPr id="44" name="文字方塊 43"/>
              <p:cNvSpPr txBox="1"/>
              <p:nvPr/>
            </p:nvSpPr>
            <p:spPr>
              <a:xfrm>
                <a:off x="7385301" y="3821724"/>
                <a:ext cx="4245959" cy="1138773"/>
              </a:xfrm>
              <a:prstGeom prst="rect">
                <a:avLst/>
              </a:prstGeom>
              <a:noFill/>
            </p:spPr>
            <p:txBody>
              <a:bodyPr wrap="square" rtlCol="0">
                <a:spAutoFit/>
              </a:bodyPr>
              <a:lstStyle/>
              <a:p>
                <a:r>
                  <a:rPr lang="zh-TW" altLang="en-US" sz="2000" b="1" dirty="0">
                    <a:solidFill>
                      <a:srgbClr val="C00000"/>
                    </a:solidFill>
                    <a:ea typeface="微軟正黑體" panose="020B0604030504040204" pitchFamily="34" charset="-120"/>
                  </a:rPr>
                  <a:t>展現個人特色和適性學習軌跡</a:t>
                </a:r>
              </a:p>
              <a:p>
                <a:pPr marL="90488" lvl="1"/>
                <a:r>
                  <a:rPr lang="zh-TW" altLang="en-US" sz="1600" dirty="0">
                    <a:ea typeface="微軟正黑體" panose="020B0604030504040204" pitchFamily="34" charset="-120"/>
                  </a:rPr>
                  <a:t>鼓勵學生定期記錄並整理自己的學習表現，重質不重量，展現個人學習表現的特色亮點與學習軌跡。</a:t>
                </a:r>
              </a:p>
            </p:txBody>
          </p:sp>
          <p:sp>
            <p:nvSpPr>
              <p:cNvPr id="45" name="文字方塊 44"/>
              <p:cNvSpPr txBox="1"/>
              <p:nvPr/>
            </p:nvSpPr>
            <p:spPr>
              <a:xfrm>
                <a:off x="7385303" y="4881139"/>
                <a:ext cx="4258314" cy="892552"/>
              </a:xfrm>
              <a:prstGeom prst="rect">
                <a:avLst/>
              </a:prstGeom>
              <a:noFill/>
            </p:spPr>
            <p:txBody>
              <a:bodyPr wrap="square" rtlCol="0">
                <a:spAutoFit/>
              </a:bodyPr>
              <a:lstStyle/>
              <a:p>
                <a:r>
                  <a:rPr lang="zh-TW" altLang="en-US" sz="2000" b="1" dirty="0">
                    <a:solidFill>
                      <a:srgbClr val="0000FF"/>
                    </a:solidFill>
                    <a:ea typeface="微軟正黑體" panose="020B0604030504040204" pitchFamily="34" charset="-120"/>
                  </a:rPr>
                  <a:t>協助學生生涯探索及定向參考</a:t>
                </a:r>
                <a:endParaRPr lang="en-US" altLang="zh-TW" sz="2000" b="1" dirty="0">
                  <a:solidFill>
                    <a:srgbClr val="0000FF"/>
                  </a:solidFill>
                  <a:ea typeface="微軟正黑體" panose="020B0604030504040204" pitchFamily="34" charset="-120"/>
                </a:endParaRPr>
              </a:p>
              <a:p>
                <a:pPr marL="90488"/>
                <a:r>
                  <a:rPr lang="zh-TW" altLang="en-US" sz="1600" dirty="0">
                    <a:ea typeface="微軟正黑體" panose="020B0604030504040204" pitchFamily="34" charset="-120"/>
                  </a:rPr>
                  <a:t>學生透過整理學習歷程檔案的過程中，可以及早思索自我興趣性向，逐步釐清生涯定向。</a:t>
                </a:r>
                <a:endParaRPr lang="zh-TW" altLang="en-US" sz="1400" dirty="0">
                  <a:ea typeface="微軟正黑體" panose="020B0604030504040204" pitchFamily="34" charset="-120"/>
                </a:endParaRPr>
              </a:p>
            </p:txBody>
          </p:sp>
        </p:grpSp>
      </p:grpSp>
      <p:sp>
        <p:nvSpPr>
          <p:cNvPr id="46" name="矩形 45"/>
          <p:cNvSpPr/>
          <p:nvPr/>
        </p:nvSpPr>
        <p:spPr>
          <a:xfrm>
            <a:off x="6919472" y="1263081"/>
            <a:ext cx="4613814" cy="521721"/>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一步一腳印，累積學習成果</a:t>
            </a:r>
          </a:p>
        </p:txBody>
      </p:sp>
    </p:spTree>
    <p:extLst>
      <p:ext uri="{BB962C8B-B14F-4D97-AF65-F5344CB8AC3E}">
        <p14:creationId xmlns:p14="http://schemas.microsoft.com/office/powerpoint/2010/main" val="945172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sz="quarter" idx="15"/>
          </p:nvPr>
        </p:nvSpPr>
        <p:spPr/>
        <p:txBody>
          <a:bodyPr/>
          <a:lstStyle/>
          <a:p>
            <a:r>
              <a:rPr lang="zh-TW" altLang="en-US" b="1" dirty="0"/>
              <a:t>學生學習歷程檔案</a:t>
            </a:r>
            <a:r>
              <a:rPr lang="zh-TW" altLang="en-US" b="1" dirty="0">
                <a:solidFill>
                  <a:schemeClr val="accent4"/>
                </a:solidFill>
              </a:rPr>
              <a:t>蒐集的資料</a:t>
            </a:r>
          </a:p>
        </p:txBody>
      </p:sp>
      <p:sp>
        <p:nvSpPr>
          <p:cNvPr id="11" name="文字方塊 10"/>
          <p:cNvSpPr txBox="1"/>
          <p:nvPr/>
        </p:nvSpPr>
        <p:spPr>
          <a:xfrm>
            <a:off x="9779482" y="3312767"/>
            <a:ext cx="1941557" cy="345094"/>
          </a:xfrm>
          <a:prstGeom prst="rect">
            <a:avLst/>
          </a:prstGeom>
          <a:noFill/>
        </p:spPr>
        <p:txBody>
          <a:bodyPr wrap="none" rtlCol="0">
            <a:spAutoFit/>
          </a:bodyPr>
          <a:lstStyle/>
          <a:p>
            <a:pPr>
              <a:lnSpc>
                <a:spcPct val="130000"/>
              </a:lnSpc>
              <a:spcBef>
                <a:spcPts val="600"/>
              </a:spcBef>
            </a:pPr>
            <a:r>
              <a:rPr lang="en-US" altLang="zh-TW" sz="1400" b="1" kern="0" dirty="0">
                <a:solidFill>
                  <a:schemeClr val="accent5">
                    <a:lumMod val="50000"/>
                  </a:schemeClr>
                </a:solidFill>
                <a:latin typeface="微软雅黑" panose="020B0503020204020204" pitchFamily="34" charset="-122"/>
                <a:ea typeface="微软雅黑" panose="020B0503020204020204" pitchFamily="34" charset="-122"/>
                <a:cs typeface="+mn-ea"/>
                <a:sym typeface="+mn-lt"/>
              </a:rPr>
              <a:t>(</a:t>
            </a:r>
            <a:r>
              <a:rPr lang="zh-TW" altLang="en-US" sz="1400" b="1" kern="0" dirty="0">
                <a:solidFill>
                  <a:schemeClr val="accent5">
                    <a:lumMod val="50000"/>
                  </a:schemeClr>
                </a:solidFill>
                <a:latin typeface="微软雅黑" panose="020B0503020204020204" pitchFamily="34" charset="-122"/>
                <a:ea typeface="微软雅黑" panose="020B0503020204020204" pitchFamily="34" charset="-122"/>
                <a:cs typeface="+mn-ea"/>
                <a:sym typeface="+mn-lt"/>
              </a:rPr>
              <a:t>不包含課程諮詢紀錄</a:t>
            </a:r>
            <a:r>
              <a:rPr lang="en-US" altLang="zh-TW" sz="1400" b="1" kern="0" dirty="0">
                <a:solidFill>
                  <a:schemeClr val="accent5">
                    <a:lumMod val="50000"/>
                  </a:schemeClr>
                </a:solidFill>
                <a:latin typeface="微软雅黑" panose="020B0503020204020204" pitchFamily="34" charset="-122"/>
                <a:ea typeface="微软雅黑" panose="020B0503020204020204" pitchFamily="34" charset="-122"/>
                <a:cs typeface="+mn-ea"/>
                <a:sym typeface="+mn-lt"/>
              </a:rPr>
              <a:t>)</a:t>
            </a:r>
            <a:endParaRPr lang="zh-TW" altLang="en-US" sz="1400" b="1" kern="0" dirty="0">
              <a:solidFill>
                <a:schemeClr val="accent5">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9" name="向右箭號 8"/>
          <p:cNvSpPr/>
          <p:nvPr/>
        </p:nvSpPr>
        <p:spPr>
          <a:xfrm>
            <a:off x="5522985" y="2933059"/>
            <a:ext cx="1172438" cy="1305225"/>
          </a:xfrm>
          <a:prstGeom prst="rightArrow">
            <a:avLst>
              <a:gd name="adj1" fmla="val 50000"/>
              <a:gd name="adj2" fmla="val 50491"/>
            </a:avLst>
          </a:prstGeom>
          <a:gradFill flip="none" rotWithShape="1">
            <a:gsLst>
              <a:gs pos="0">
                <a:srgbClr val="C00000"/>
              </a:gs>
              <a:gs pos="99000">
                <a:schemeClr val="accent6"/>
              </a:gs>
            </a:gsLst>
            <a:lin ang="2700000" scaled="1"/>
            <a:tileRect/>
          </a:gradFill>
          <a:ln/>
        </p:spPr>
        <p:style>
          <a:lnRef idx="3">
            <a:schemeClr val="lt1"/>
          </a:lnRef>
          <a:fillRef idx="1">
            <a:schemeClr val="accent6"/>
          </a:fillRef>
          <a:effectRef idx="1">
            <a:schemeClr val="accent6"/>
          </a:effectRef>
          <a:fontRef idx="minor">
            <a:schemeClr val="lt1"/>
          </a:fontRef>
        </p:style>
        <p:txBody>
          <a:bodyPr rtlCol="0" anchor="ctr"/>
          <a:lstStyle/>
          <a:p>
            <a:pPr>
              <a:lnSpc>
                <a:spcPct val="130000"/>
              </a:lnSpc>
            </a:pPr>
            <a:endParaRPr lang="zh-TW" altLang="en-US" sz="1600" dirty="0">
              <a:solidFill>
                <a:schemeClr val="bg1"/>
              </a:solidFill>
              <a:latin typeface="微软雅黑" panose="020B0503020204020204" pitchFamily="34" charset="-122"/>
              <a:ea typeface="微软雅黑" panose="020B0503020204020204" pitchFamily="34" charset="-122"/>
            </a:endParaRPr>
          </a:p>
        </p:txBody>
      </p:sp>
      <p:grpSp>
        <p:nvGrpSpPr>
          <p:cNvPr id="16" name="群組 15"/>
          <p:cNvGrpSpPr/>
          <p:nvPr/>
        </p:nvGrpSpPr>
        <p:grpSpPr>
          <a:xfrm>
            <a:off x="422119" y="1278653"/>
            <a:ext cx="4978082" cy="4564286"/>
            <a:chOff x="422119" y="1278653"/>
            <a:chExt cx="4978082" cy="4564286"/>
          </a:xfrm>
        </p:grpSpPr>
        <p:grpSp>
          <p:nvGrpSpPr>
            <p:cNvPr id="17" name="群組 16"/>
            <p:cNvGrpSpPr/>
            <p:nvPr/>
          </p:nvGrpSpPr>
          <p:grpSpPr>
            <a:xfrm>
              <a:off x="422119" y="1278653"/>
              <a:ext cx="4978082" cy="4564286"/>
              <a:chOff x="422119" y="1278653"/>
              <a:chExt cx="4978082" cy="4564286"/>
            </a:xfrm>
          </p:grpSpPr>
          <p:grpSp>
            <p:nvGrpSpPr>
              <p:cNvPr id="6" name="群組 5"/>
              <p:cNvGrpSpPr/>
              <p:nvPr/>
            </p:nvGrpSpPr>
            <p:grpSpPr>
              <a:xfrm>
                <a:off x="422119" y="1278653"/>
                <a:ext cx="4855299" cy="4221436"/>
                <a:chOff x="695401" y="1115419"/>
                <a:chExt cx="5149725" cy="3744969"/>
              </a:xfrm>
            </p:grpSpPr>
            <p:pic>
              <p:nvPicPr>
                <p:cNvPr id="10" name="圖片 9"/>
                <p:cNvPicPr>
                  <a:picLocks noChangeAspect="1"/>
                </p:cNvPicPr>
                <p:nvPr/>
              </p:nvPicPr>
              <p:blipFill rotWithShape="1">
                <a:blip r:embed="rId4"/>
                <a:srcRect r="49988" b="33735"/>
                <a:stretch/>
              </p:blipFill>
              <p:spPr>
                <a:xfrm>
                  <a:off x="695401" y="1115419"/>
                  <a:ext cx="5149725" cy="3744969"/>
                </a:xfrm>
                <a:prstGeom prst="rect">
                  <a:avLst/>
                </a:prstGeom>
              </p:spPr>
            </p:pic>
            <p:sp>
              <p:nvSpPr>
                <p:cNvPr id="7" name="右大括弧 6"/>
                <p:cNvSpPr/>
                <p:nvPr/>
              </p:nvSpPr>
              <p:spPr>
                <a:xfrm>
                  <a:off x="3801491" y="1328158"/>
                  <a:ext cx="499858" cy="3532230"/>
                </a:xfrm>
                <a:prstGeom prst="rightBrace">
                  <a:avLst>
                    <a:gd name="adj1" fmla="val 14455"/>
                    <a:gd name="adj2" fmla="val 62127"/>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8" name="文字方塊 7"/>
              <p:cNvSpPr txBox="1"/>
              <p:nvPr/>
            </p:nvSpPr>
            <p:spPr>
              <a:xfrm>
                <a:off x="1010372" y="3140529"/>
                <a:ext cx="2657806" cy="343556"/>
              </a:xfrm>
              <a:prstGeom prst="rect">
                <a:avLst/>
              </a:prstGeom>
              <a:noFill/>
            </p:spPr>
            <p:txBody>
              <a:bodyPr wrap="square" rtlCol="0">
                <a:spAutoFit/>
              </a:bodyPr>
              <a:lstStyle/>
              <a:p>
                <a:pPr>
                  <a:lnSpc>
                    <a:spcPct val="130000"/>
                  </a:lnSpc>
                  <a:spcBef>
                    <a:spcPts val="600"/>
                  </a:spcBef>
                </a:pPr>
                <a:r>
                  <a:rPr lang="en-US" altLang="zh-TW" sz="1400" b="1" kern="0" dirty="0">
                    <a:solidFill>
                      <a:srgbClr val="C00000"/>
                    </a:solidFill>
                    <a:latin typeface="微軟正黑體" panose="020B0604030504040204" pitchFamily="34" charset="-120"/>
                    <a:ea typeface="微軟正黑體" panose="020B0604030504040204" pitchFamily="34" charset="-120"/>
                    <a:cs typeface="+mn-ea"/>
                    <a:sym typeface="+mn-lt"/>
                  </a:rPr>
                  <a:t>(</a:t>
                </a:r>
                <a:r>
                  <a:rPr lang="zh-TW" altLang="en-US" sz="1400" b="1" kern="0" dirty="0">
                    <a:solidFill>
                      <a:srgbClr val="C00000"/>
                    </a:solidFill>
                    <a:latin typeface="微軟正黑體" panose="020B0604030504040204" pitchFamily="34" charset="-120"/>
                    <a:ea typeface="微軟正黑體" panose="020B0604030504040204" pitchFamily="34" charset="-120"/>
                    <a:cs typeface="+mn-ea"/>
                    <a:sym typeface="+mn-lt"/>
                  </a:rPr>
                  <a:t>包含學業成績、課程諮詢紀錄</a:t>
                </a:r>
                <a:r>
                  <a:rPr lang="en-US" altLang="zh-TW" sz="1400" b="1" kern="0" dirty="0">
                    <a:solidFill>
                      <a:srgbClr val="C00000"/>
                    </a:solidFill>
                    <a:latin typeface="微軟正黑體" panose="020B0604030504040204" pitchFamily="34" charset="-120"/>
                    <a:ea typeface="微軟正黑體" panose="020B0604030504040204" pitchFamily="34" charset="-120"/>
                    <a:cs typeface="+mn-ea"/>
                    <a:sym typeface="+mn-lt"/>
                  </a:rPr>
                  <a:t>)</a:t>
                </a:r>
                <a:endParaRPr lang="zh-TW" altLang="en-US" sz="1400" b="1" kern="0" dirty="0">
                  <a:solidFill>
                    <a:srgbClr val="C00000"/>
                  </a:solidFill>
                  <a:latin typeface="微軟正黑體" panose="020B0604030504040204" pitchFamily="34" charset="-120"/>
                  <a:ea typeface="微軟正黑體" panose="020B0604030504040204" pitchFamily="34" charset="-120"/>
                  <a:cs typeface="+mn-ea"/>
                  <a:sym typeface="+mn-lt"/>
                </a:endParaRPr>
              </a:p>
            </p:txBody>
          </p:sp>
          <p:sp>
            <p:nvSpPr>
              <p:cNvPr id="12" name="矩形 11"/>
              <p:cNvSpPr/>
              <p:nvPr/>
            </p:nvSpPr>
            <p:spPr>
              <a:xfrm>
                <a:off x="1202953" y="2101774"/>
                <a:ext cx="2284600" cy="372410"/>
              </a:xfrm>
              <a:prstGeom prst="rect">
                <a:avLst/>
              </a:prstGeom>
            </p:spPr>
            <p:txBody>
              <a:bodyPr wrap="none">
                <a:spAutoFit/>
              </a:bodyPr>
              <a:lstStyle/>
              <a:p>
                <a:pPr lvl="0">
                  <a:lnSpc>
                    <a:spcPct val="130000"/>
                  </a:lnSpc>
                  <a:spcBef>
                    <a:spcPts val="600"/>
                  </a:spcBef>
                </a:pPr>
                <a:r>
                  <a:rPr lang="en-US" altLang="zh-TW" sz="1400" b="1" kern="0" dirty="0">
                    <a:solidFill>
                      <a:srgbClr val="C00000"/>
                    </a:solidFill>
                    <a:latin typeface="微軟正黑體" panose="020B0604030504040204" pitchFamily="34" charset="-120"/>
                    <a:ea typeface="微軟正黑體" panose="020B0604030504040204" pitchFamily="34" charset="-120"/>
                    <a:cs typeface="+mn-ea"/>
                    <a:sym typeface="+mn-lt"/>
                  </a:rPr>
                  <a:t>(</a:t>
                </a:r>
                <a:r>
                  <a:rPr lang="zh-TW" altLang="en-US" sz="1400" b="1" kern="0" dirty="0">
                    <a:solidFill>
                      <a:srgbClr val="C00000"/>
                    </a:solidFill>
                    <a:latin typeface="微軟正黑體" panose="020B0604030504040204" pitchFamily="34" charset="-120"/>
                    <a:ea typeface="微軟正黑體" panose="020B0604030504040204" pitchFamily="34" charset="-120"/>
                    <a:cs typeface="+mn-ea"/>
                    <a:sym typeface="+mn-lt"/>
                  </a:rPr>
                  <a:t>包含學籍資料、幹部紀錄</a:t>
                </a:r>
                <a:r>
                  <a:rPr lang="en-US" altLang="zh-TW" sz="1400" b="1" kern="0" dirty="0">
                    <a:solidFill>
                      <a:srgbClr val="C00000"/>
                    </a:solidFill>
                    <a:latin typeface="微軟正黑體" panose="020B0604030504040204" pitchFamily="34" charset="-120"/>
                    <a:ea typeface="微軟正黑體" panose="020B0604030504040204" pitchFamily="34" charset="-120"/>
                    <a:cs typeface="+mn-ea"/>
                    <a:sym typeface="+mn-lt"/>
                  </a:rPr>
                  <a:t>)</a:t>
                </a:r>
                <a:endParaRPr lang="zh-TW" altLang="en-US" sz="1400" b="1" kern="0" dirty="0">
                  <a:solidFill>
                    <a:srgbClr val="C00000"/>
                  </a:solidFill>
                  <a:latin typeface="微軟正黑體" panose="020B0604030504040204" pitchFamily="34" charset="-120"/>
                  <a:ea typeface="微軟正黑體" panose="020B0604030504040204" pitchFamily="34" charset="-120"/>
                  <a:cs typeface="+mn-ea"/>
                  <a:sym typeface="+mn-lt"/>
                </a:endParaRPr>
              </a:p>
            </p:txBody>
          </p:sp>
          <p:sp>
            <p:nvSpPr>
              <p:cNvPr id="14" name="文字方塊 13"/>
              <p:cNvSpPr txBox="1"/>
              <p:nvPr/>
            </p:nvSpPr>
            <p:spPr>
              <a:xfrm>
                <a:off x="1024506" y="4135048"/>
                <a:ext cx="2643672" cy="343556"/>
              </a:xfrm>
              <a:prstGeom prst="rect">
                <a:avLst/>
              </a:prstGeom>
              <a:noFill/>
            </p:spPr>
            <p:txBody>
              <a:bodyPr wrap="none" rtlCol="0">
                <a:spAutoFit/>
              </a:bodyPr>
              <a:lstStyle/>
              <a:p>
                <a:pPr>
                  <a:lnSpc>
                    <a:spcPct val="130000"/>
                  </a:lnSpc>
                  <a:spcBef>
                    <a:spcPts val="600"/>
                  </a:spcBef>
                </a:pPr>
                <a:r>
                  <a:rPr lang="en-US" altLang="zh-TW" sz="1400" b="1" kern="0" dirty="0">
                    <a:solidFill>
                      <a:srgbClr val="C00000"/>
                    </a:solidFill>
                    <a:latin typeface="微軟正黑體" panose="020B0604030504040204" pitchFamily="34" charset="-120"/>
                    <a:ea typeface="微軟正黑體" panose="020B0604030504040204" pitchFamily="34" charset="-120"/>
                    <a:cs typeface="+mn-ea"/>
                    <a:sym typeface="+mn-lt"/>
                  </a:rPr>
                  <a:t>(</a:t>
                </a:r>
                <a:r>
                  <a:rPr lang="zh-TW" altLang="en-US" sz="1400" b="1" kern="0" dirty="0">
                    <a:solidFill>
                      <a:srgbClr val="C00000"/>
                    </a:solidFill>
                    <a:latin typeface="微軟正黑體" panose="020B0604030504040204" pitchFamily="34" charset="-120"/>
                    <a:ea typeface="微軟正黑體" panose="020B0604030504040204" pitchFamily="34" charset="-120"/>
                    <a:cs typeface="+mn-ea"/>
                    <a:sym typeface="+mn-lt"/>
                  </a:rPr>
                  <a:t>包含修課產出之作業、作品等</a:t>
                </a:r>
                <a:r>
                  <a:rPr lang="en-US" altLang="zh-TW" sz="1400" b="1" kern="0" dirty="0">
                    <a:solidFill>
                      <a:srgbClr val="C00000"/>
                    </a:solidFill>
                    <a:latin typeface="微軟正黑體" panose="020B0604030504040204" pitchFamily="34" charset="-120"/>
                    <a:ea typeface="微軟正黑體" panose="020B0604030504040204" pitchFamily="34" charset="-120"/>
                    <a:cs typeface="+mn-ea"/>
                    <a:sym typeface="+mn-lt"/>
                  </a:rPr>
                  <a:t>)</a:t>
                </a:r>
                <a:endParaRPr lang="zh-TW" altLang="en-US" sz="1400" b="1" kern="0" dirty="0">
                  <a:solidFill>
                    <a:srgbClr val="C00000"/>
                  </a:solidFill>
                  <a:latin typeface="微軟正黑體" panose="020B0604030504040204" pitchFamily="34" charset="-120"/>
                  <a:ea typeface="微軟正黑體" panose="020B0604030504040204" pitchFamily="34" charset="-120"/>
                  <a:cs typeface="+mn-ea"/>
                  <a:sym typeface="+mn-lt"/>
                </a:endParaRPr>
              </a:p>
            </p:txBody>
          </p:sp>
          <p:sp>
            <p:nvSpPr>
              <p:cNvPr id="15" name="文字方塊 14"/>
              <p:cNvSpPr txBox="1"/>
              <p:nvPr/>
            </p:nvSpPr>
            <p:spPr>
              <a:xfrm>
                <a:off x="1202953" y="5190453"/>
                <a:ext cx="2293782" cy="652486"/>
              </a:xfrm>
              <a:prstGeom prst="rect">
                <a:avLst/>
              </a:prstGeom>
              <a:noFill/>
            </p:spPr>
            <p:txBody>
              <a:bodyPr wrap="square" rtlCol="0">
                <a:spAutoFit/>
              </a:bodyPr>
              <a:lstStyle/>
              <a:p>
                <a:pPr marL="87313" indent="-87313">
                  <a:lnSpc>
                    <a:spcPct val="130000"/>
                  </a:lnSpc>
                  <a:spcBef>
                    <a:spcPts val="600"/>
                  </a:spcBef>
                </a:pPr>
                <a:r>
                  <a:rPr lang="en-US" altLang="zh-TW" sz="1400" b="1" kern="0" dirty="0">
                    <a:solidFill>
                      <a:srgbClr val="C00000"/>
                    </a:solidFill>
                    <a:latin typeface="微軟正黑體" panose="020B0604030504040204" pitchFamily="34" charset="-120"/>
                    <a:ea typeface="微軟正黑體" panose="020B0604030504040204" pitchFamily="34" charset="-120"/>
                    <a:cs typeface="+mn-ea"/>
                    <a:sym typeface="+mn-lt"/>
                  </a:rPr>
                  <a:t>(</a:t>
                </a:r>
                <a:r>
                  <a:rPr lang="zh-TW" altLang="en-US" sz="1400" b="1" kern="0" dirty="0">
                    <a:solidFill>
                      <a:srgbClr val="C00000"/>
                    </a:solidFill>
                    <a:latin typeface="微軟正黑體" panose="020B0604030504040204" pitchFamily="34" charset="-120"/>
                    <a:ea typeface="微軟正黑體" panose="020B0604030504040204" pitchFamily="34" charset="-120"/>
                    <a:cs typeface="+mn-ea"/>
                    <a:sym typeface="+mn-lt"/>
                  </a:rPr>
                  <a:t>包含彈性學習時間、團體活動時間及其他表現</a:t>
                </a:r>
                <a:r>
                  <a:rPr lang="en-US" altLang="zh-TW" sz="1400" b="1" kern="0" dirty="0">
                    <a:solidFill>
                      <a:srgbClr val="C00000"/>
                    </a:solidFill>
                    <a:latin typeface="微軟正黑體" panose="020B0604030504040204" pitchFamily="34" charset="-120"/>
                    <a:ea typeface="微軟正黑體" panose="020B0604030504040204" pitchFamily="34" charset="-120"/>
                    <a:cs typeface="+mn-ea"/>
                    <a:sym typeface="+mn-lt"/>
                  </a:rPr>
                  <a:t>)</a:t>
                </a:r>
                <a:endParaRPr lang="zh-TW" altLang="en-US" sz="1400" b="1" kern="0" dirty="0">
                  <a:solidFill>
                    <a:srgbClr val="C00000"/>
                  </a:solidFill>
                  <a:latin typeface="微軟正黑體" panose="020B0604030504040204" pitchFamily="34" charset="-120"/>
                  <a:ea typeface="微軟正黑體" panose="020B0604030504040204" pitchFamily="34" charset="-120"/>
                  <a:cs typeface="+mn-ea"/>
                  <a:sym typeface="+mn-lt"/>
                </a:endParaRPr>
              </a:p>
            </p:txBody>
          </p:sp>
          <p:graphicFrame>
            <p:nvGraphicFramePr>
              <p:cNvPr id="13" name="物件 12"/>
              <p:cNvGraphicFramePr>
                <a:graphicFrameLocks noChangeAspect="1"/>
              </p:cNvGraphicFramePr>
              <p:nvPr>
                <p:extLst>
                  <p:ext uri="{D42A27DB-BD31-4B8C-83A1-F6EECF244321}">
                    <p14:modId xmlns:p14="http://schemas.microsoft.com/office/powerpoint/2010/main" val="52811386"/>
                  </p:ext>
                </p:extLst>
              </p:nvPr>
            </p:nvGraphicFramePr>
            <p:xfrm>
              <a:off x="3864724" y="1278653"/>
              <a:ext cx="1535477" cy="3802662"/>
            </p:xfrm>
            <a:graphic>
              <a:graphicData uri="http://schemas.openxmlformats.org/presentationml/2006/ole">
                <mc:AlternateContent xmlns:mc="http://schemas.openxmlformats.org/markup-compatibility/2006">
                  <mc:Choice xmlns:v="urn:schemas-microsoft-com:vml" Requires="v">
                    <p:oleObj spid="_x0000_s1347" name="PhotoImpact" r:id="rId5" imgW="1075680" imgH="2862000" progId="PI3.Image">
                      <p:embed/>
                    </p:oleObj>
                  </mc:Choice>
                  <mc:Fallback>
                    <p:oleObj name="PhotoImpact" r:id="rId5" imgW="1075680" imgH="2862000" progId="PI3.Image">
                      <p:embed/>
                      <p:pic>
                        <p:nvPicPr>
                          <p:cNvPr id="0" name=""/>
                          <p:cNvPicPr/>
                          <p:nvPr/>
                        </p:nvPicPr>
                        <p:blipFill>
                          <a:blip r:embed="rId6"/>
                          <a:stretch>
                            <a:fillRect/>
                          </a:stretch>
                        </p:blipFill>
                        <p:spPr>
                          <a:xfrm>
                            <a:off x="3864724" y="1278653"/>
                            <a:ext cx="1535477" cy="3802662"/>
                          </a:xfrm>
                          <a:prstGeom prst="rect">
                            <a:avLst/>
                          </a:prstGeom>
                        </p:spPr>
                      </p:pic>
                    </p:oleObj>
                  </mc:Fallback>
                </mc:AlternateContent>
              </a:graphicData>
            </a:graphic>
          </p:graphicFrame>
        </p:grpSp>
        <p:sp>
          <p:nvSpPr>
            <p:cNvPr id="18" name="矩形 17"/>
            <p:cNvSpPr/>
            <p:nvPr/>
          </p:nvSpPr>
          <p:spPr>
            <a:xfrm>
              <a:off x="3931930" y="3407542"/>
              <a:ext cx="1387062" cy="1246495"/>
            </a:xfrm>
            <a:prstGeom prst="rect">
              <a:avLst/>
            </a:prstGeom>
          </p:spPr>
          <p:txBody>
            <a:bodyPr wrap="square" lIns="0" tIns="0" rIns="0" bIns="0">
              <a:spAutoFit/>
            </a:bodyPr>
            <a:lstStyle/>
            <a:p>
              <a:pPr algn="ctr"/>
              <a:r>
                <a:rPr lang="zh-TW" altLang="en-US" b="1" dirty="0">
                  <a:solidFill>
                    <a:srgbClr val="FFFF00"/>
                  </a:solidFill>
                  <a:latin typeface="微軟正黑體" panose="020B0604030504040204" pitchFamily="34" charset="-120"/>
                  <a:ea typeface="微軟正黑體" panose="020B0604030504040204" pitchFamily="34" charset="-120"/>
                </a:rPr>
                <a:t>學生學習歷程檔案數位平臺</a:t>
              </a:r>
              <a:endParaRPr lang="en-US" altLang="zh-TW" b="1" dirty="0">
                <a:solidFill>
                  <a:srgbClr val="FFFF00"/>
                </a:solidFill>
                <a:latin typeface="微軟正黑體" panose="020B0604030504040204" pitchFamily="34" charset="-120"/>
                <a:ea typeface="微軟正黑體" panose="020B0604030504040204" pitchFamily="34" charset="-120"/>
              </a:endParaRPr>
            </a:p>
            <a:p>
              <a:pPr algn="ctr">
                <a:spcBef>
                  <a:spcPts val="600"/>
                </a:spcBef>
              </a:pPr>
              <a:r>
                <a:rPr lang="en-US" altLang="zh-TW" sz="2000" b="1" dirty="0">
                  <a:solidFill>
                    <a:schemeClr val="bg1"/>
                  </a:solidFill>
                  <a:latin typeface="微软雅黑" panose="020B0503020204020204" pitchFamily="34" charset="-122"/>
                  <a:ea typeface="微软雅黑" panose="020B0503020204020204" pitchFamily="34" charset="-122"/>
                </a:rPr>
                <a:t>(</a:t>
              </a:r>
              <a:r>
                <a:rPr lang="zh-TW" altLang="en-US" sz="2000" b="1" dirty="0">
                  <a:solidFill>
                    <a:schemeClr val="bg1"/>
                  </a:solidFill>
                  <a:latin typeface="微软雅黑" panose="020B0503020204020204" pitchFamily="34" charset="-122"/>
                  <a:ea typeface="微软雅黑" panose="020B0503020204020204" pitchFamily="34" charset="-122"/>
                </a:rPr>
                <a:t>學習歷程</a:t>
              </a:r>
              <a:br>
                <a:rPr lang="en-US" altLang="zh-TW" sz="2000" b="1" dirty="0">
                  <a:solidFill>
                    <a:schemeClr val="bg1"/>
                  </a:solidFill>
                  <a:latin typeface="微软雅黑" panose="020B0503020204020204" pitchFamily="34" charset="-122"/>
                  <a:ea typeface="微软雅黑" panose="020B0503020204020204" pitchFamily="34" charset="-122"/>
                </a:rPr>
              </a:br>
              <a:r>
                <a:rPr lang="zh-TW" altLang="en-US" sz="2000" b="1" dirty="0">
                  <a:solidFill>
                    <a:schemeClr val="bg1"/>
                  </a:solidFill>
                  <a:latin typeface="微软雅黑" panose="020B0503020204020204" pitchFamily="34" charset="-122"/>
                  <a:ea typeface="微软雅黑" panose="020B0503020204020204" pitchFamily="34" charset="-122"/>
                </a:rPr>
                <a:t>  學校平臺</a:t>
              </a:r>
              <a:r>
                <a:rPr lang="en-US" altLang="zh-TW" sz="2000" b="1" dirty="0">
                  <a:solidFill>
                    <a:schemeClr val="bg1"/>
                  </a:solidFill>
                  <a:latin typeface="微软雅黑" panose="020B0503020204020204" pitchFamily="34" charset="-122"/>
                  <a:ea typeface="微软雅黑" panose="020B0503020204020204" pitchFamily="34" charset="-122"/>
                </a:rPr>
                <a:t>)</a:t>
              </a:r>
            </a:p>
          </p:txBody>
        </p:sp>
      </p:grpSp>
      <p:grpSp>
        <p:nvGrpSpPr>
          <p:cNvPr id="5" name="群組 4"/>
          <p:cNvGrpSpPr/>
          <p:nvPr/>
        </p:nvGrpSpPr>
        <p:grpSpPr>
          <a:xfrm>
            <a:off x="6828119" y="270331"/>
            <a:ext cx="5146260" cy="5623642"/>
            <a:chOff x="6818207" y="80920"/>
            <a:chExt cx="5146260" cy="5623642"/>
          </a:xfrm>
        </p:grpSpPr>
        <p:grpSp>
          <p:nvGrpSpPr>
            <p:cNvPr id="22" name="群組 21"/>
            <p:cNvGrpSpPr/>
            <p:nvPr/>
          </p:nvGrpSpPr>
          <p:grpSpPr>
            <a:xfrm>
              <a:off x="6818207" y="80920"/>
              <a:ext cx="5146260" cy="5623642"/>
              <a:chOff x="6818207" y="80920"/>
              <a:chExt cx="5146260" cy="5623642"/>
            </a:xfrm>
          </p:grpSpPr>
          <p:pic>
            <p:nvPicPr>
              <p:cNvPr id="4" name="圖片 3"/>
              <p:cNvPicPr>
                <a:picLocks noChangeAspect="1"/>
              </p:cNvPicPr>
              <p:nvPr/>
            </p:nvPicPr>
            <p:blipFill rotWithShape="1">
              <a:blip r:embed="rId4"/>
              <a:srcRect l="50485"/>
              <a:stretch/>
            </p:blipFill>
            <p:spPr>
              <a:xfrm>
                <a:off x="6895577" y="80920"/>
                <a:ext cx="5068890" cy="5623642"/>
              </a:xfrm>
              <a:prstGeom prst="rect">
                <a:avLst/>
              </a:prstGeom>
            </p:spPr>
          </p:pic>
          <p:graphicFrame>
            <p:nvGraphicFramePr>
              <p:cNvPr id="20" name="物件 19"/>
              <p:cNvGraphicFramePr>
                <a:graphicFrameLocks noChangeAspect="1"/>
              </p:cNvGraphicFramePr>
              <p:nvPr>
                <p:extLst>
                  <p:ext uri="{D42A27DB-BD31-4B8C-83A1-F6EECF244321}">
                    <p14:modId xmlns:p14="http://schemas.microsoft.com/office/powerpoint/2010/main" val="60022879"/>
                  </p:ext>
                </p:extLst>
              </p:nvPr>
            </p:nvGraphicFramePr>
            <p:xfrm>
              <a:off x="6818207" y="1756506"/>
              <a:ext cx="1523562" cy="3818009"/>
            </p:xfrm>
            <a:graphic>
              <a:graphicData uri="http://schemas.openxmlformats.org/presentationml/2006/ole">
                <mc:AlternateContent xmlns:mc="http://schemas.openxmlformats.org/markup-compatibility/2006">
                  <mc:Choice xmlns:v="urn:schemas-microsoft-com:vml" Requires="v">
                    <p:oleObj spid="_x0000_s1348" name="PhotoImpact" r:id="rId7" imgW="1069560" imgH="2862000" progId="PI3.Image">
                      <p:embed/>
                    </p:oleObj>
                  </mc:Choice>
                  <mc:Fallback>
                    <p:oleObj name="PhotoImpact" r:id="rId7" imgW="1069560" imgH="2862000" progId="PI3.Image">
                      <p:embed/>
                      <p:pic>
                        <p:nvPicPr>
                          <p:cNvPr id="0" name=""/>
                          <p:cNvPicPr/>
                          <p:nvPr/>
                        </p:nvPicPr>
                        <p:blipFill>
                          <a:blip r:embed="rId8"/>
                          <a:stretch>
                            <a:fillRect/>
                          </a:stretch>
                        </p:blipFill>
                        <p:spPr>
                          <a:xfrm>
                            <a:off x="6818207" y="1756506"/>
                            <a:ext cx="1523562" cy="3818009"/>
                          </a:xfrm>
                          <a:prstGeom prst="rect">
                            <a:avLst/>
                          </a:prstGeom>
                        </p:spPr>
                      </p:pic>
                    </p:oleObj>
                  </mc:Fallback>
                </mc:AlternateContent>
              </a:graphicData>
            </a:graphic>
          </p:graphicFrame>
          <p:sp>
            <p:nvSpPr>
              <p:cNvPr id="21" name="矩形 20"/>
              <p:cNvSpPr/>
              <p:nvPr/>
            </p:nvSpPr>
            <p:spPr>
              <a:xfrm>
                <a:off x="6835467" y="3533758"/>
                <a:ext cx="1506301" cy="1523494"/>
              </a:xfrm>
              <a:prstGeom prst="rect">
                <a:avLst/>
              </a:prstGeom>
            </p:spPr>
            <p:txBody>
              <a:bodyPr wrap="square" lIns="0" tIns="0" rIns="0" bIns="0">
                <a:spAutoFit/>
              </a:bodyPr>
              <a:lstStyle/>
              <a:p>
                <a:pPr algn="ctr"/>
                <a:r>
                  <a:rPr lang="zh-TW" altLang="en-US" b="1" dirty="0">
                    <a:latin typeface="微軟正黑體" panose="020B0604030504040204" pitchFamily="34" charset="-120"/>
                    <a:ea typeface="微軟正黑體" panose="020B0604030504040204" pitchFamily="34" charset="-120"/>
                  </a:rPr>
                  <a:t>高級中等教育階段學生學習</a:t>
                </a:r>
                <a:endParaRPr lang="en-US" altLang="zh-TW" b="1" dirty="0">
                  <a:latin typeface="微軟正黑體" panose="020B0604030504040204" pitchFamily="34" charset="-120"/>
                  <a:ea typeface="微軟正黑體" panose="020B0604030504040204" pitchFamily="34" charset="-120"/>
                </a:endParaRPr>
              </a:p>
              <a:p>
                <a:pPr algn="ctr"/>
                <a:r>
                  <a:rPr lang="zh-TW" altLang="en-US" b="1" dirty="0">
                    <a:latin typeface="微軟正黑體" panose="020B0604030504040204" pitchFamily="34" charset="-120"/>
                    <a:ea typeface="微軟正黑體" panose="020B0604030504040204" pitchFamily="34" charset="-120"/>
                  </a:rPr>
                  <a:t> 歷程資料庫</a:t>
                </a:r>
                <a:endParaRPr lang="en-US" altLang="zh-TW" b="1" dirty="0">
                  <a:latin typeface="微軟正黑體" panose="020B0604030504040204" pitchFamily="34" charset="-120"/>
                  <a:ea typeface="微軟正黑體" panose="020B0604030504040204" pitchFamily="34" charset="-120"/>
                </a:endParaRPr>
              </a:p>
              <a:p>
                <a:pPr algn="ctr">
                  <a:spcBef>
                    <a:spcPts val="600"/>
                  </a:spcBef>
                </a:pPr>
                <a:r>
                  <a:rPr lang="en-US" altLang="zh-TW" sz="2000" b="1" dirty="0">
                    <a:solidFill>
                      <a:schemeClr val="bg1"/>
                    </a:solidFill>
                    <a:latin typeface="微软雅黑" panose="020B0503020204020204" pitchFamily="34" charset="-122"/>
                    <a:ea typeface="微软雅黑" panose="020B0503020204020204" pitchFamily="34" charset="-122"/>
                  </a:rPr>
                  <a:t>(</a:t>
                </a:r>
                <a:r>
                  <a:rPr lang="zh-TW" altLang="en-US" sz="2000" b="1" dirty="0">
                    <a:solidFill>
                      <a:schemeClr val="bg1"/>
                    </a:solidFill>
                    <a:latin typeface="微软雅黑" panose="020B0503020204020204" pitchFamily="34" charset="-122"/>
                    <a:ea typeface="微软雅黑" panose="020B0503020204020204" pitchFamily="34" charset="-122"/>
                  </a:rPr>
                  <a:t>學習歷程</a:t>
                </a:r>
                <a:br>
                  <a:rPr lang="en-US" altLang="zh-TW" sz="2000" b="1" dirty="0">
                    <a:solidFill>
                      <a:schemeClr val="bg1"/>
                    </a:solidFill>
                    <a:latin typeface="微软雅黑" panose="020B0503020204020204" pitchFamily="34" charset="-122"/>
                    <a:ea typeface="微软雅黑" panose="020B0503020204020204" pitchFamily="34" charset="-122"/>
                  </a:rPr>
                </a:br>
                <a:r>
                  <a:rPr lang="zh-TW" altLang="en-US" sz="2000" b="1" dirty="0">
                    <a:solidFill>
                      <a:schemeClr val="bg1"/>
                    </a:solidFill>
                    <a:latin typeface="微软雅黑" panose="020B0503020204020204" pitchFamily="34" charset="-122"/>
                    <a:ea typeface="微软雅黑" panose="020B0503020204020204" pitchFamily="34" charset="-122"/>
                  </a:rPr>
                  <a:t> 中央資料庫</a:t>
                </a:r>
                <a:r>
                  <a:rPr lang="en-US" altLang="zh-TW" sz="2000" b="1" dirty="0">
                    <a:solidFill>
                      <a:schemeClr val="bg1"/>
                    </a:solidFill>
                    <a:latin typeface="微软雅黑" panose="020B0503020204020204" pitchFamily="34" charset="-122"/>
                    <a:ea typeface="微软雅黑" panose="020B0503020204020204" pitchFamily="34" charset="-122"/>
                  </a:rPr>
                  <a:t>)</a:t>
                </a:r>
                <a:endParaRPr lang="en-US" altLang="zh-TW" sz="2400" b="1" dirty="0">
                  <a:solidFill>
                    <a:schemeClr val="bg1"/>
                  </a:solidFill>
                  <a:latin typeface="微软雅黑" panose="020B0503020204020204" pitchFamily="34" charset="-122"/>
                  <a:ea typeface="微软雅黑" panose="020B0503020204020204" pitchFamily="34" charset="-122"/>
                </a:endParaRPr>
              </a:p>
            </p:txBody>
          </p:sp>
          <p:pic>
            <p:nvPicPr>
              <p:cNvPr id="1032" name="Picture 8" descr="ãæè²é¨ãçåçæå°çµæ"/>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8623" y="1990027"/>
                <a:ext cx="1257300" cy="12573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左大括弧 1"/>
            <p:cNvSpPr/>
            <p:nvPr/>
          </p:nvSpPr>
          <p:spPr>
            <a:xfrm>
              <a:off x="8328707" y="1557644"/>
              <a:ext cx="501784" cy="4056057"/>
            </a:xfrm>
            <a:prstGeom prst="leftBrace">
              <a:avLst/>
            </a:prstGeom>
            <a:ln w="38100">
              <a:solidFill>
                <a:srgbClr val="E46C0A"/>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zh-TW" altLang="en-US"/>
            </a:p>
          </p:txBody>
        </p:sp>
      </p:grpSp>
    </p:spTree>
    <p:extLst>
      <p:ext uri="{BB962C8B-B14F-4D97-AF65-F5344CB8AC3E}">
        <p14:creationId xmlns:p14="http://schemas.microsoft.com/office/powerpoint/2010/main" val="2372448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sz="quarter" idx="15"/>
          </p:nvPr>
        </p:nvSpPr>
        <p:spPr>
          <a:xfrm>
            <a:off x="695402" y="254698"/>
            <a:ext cx="10909576" cy="584775"/>
          </a:xfrm>
        </p:spPr>
        <p:txBody>
          <a:bodyPr/>
          <a:lstStyle/>
          <a:p>
            <a:r>
              <a:rPr lang="zh-TW" altLang="en-US" b="1" dirty="0"/>
              <a:t>學生學習歷程檔案</a:t>
            </a:r>
            <a:r>
              <a:rPr lang="zh-TW" altLang="en-US" b="1" dirty="0">
                <a:solidFill>
                  <a:schemeClr val="accent4"/>
                </a:solidFill>
              </a:rPr>
              <a:t>蒐集項目詳細內容</a:t>
            </a:r>
          </a:p>
        </p:txBody>
      </p:sp>
      <p:graphicFrame>
        <p:nvGraphicFramePr>
          <p:cNvPr id="5" name="表格 4"/>
          <p:cNvGraphicFramePr>
            <a:graphicFrameLocks noGrp="1"/>
          </p:cNvGraphicFramePr>
          <p:nvPr>
            <p:extLst>
              <p:ext uri="{D42A27DB-BD31-4B8C-83A1-F6EECF244321}">
                <p14:modId xmlns:p14="http://schemas.microsoft.com/office/powerpoint/2010/main" val="2862977882"/>
              </p:ext>
            </p:extLst>
          </p:nvPr>
        </p:nvGraphicFramePr>
        <p:xfrm>
          <a:off x="307825" y="1025718"/>
          <a:ext cx="11684729" cy="5738339"/>
        </p:xfrm>
        <a:graphic>
          <a:graphicData uri="http://schemas.openxmlformats.org/drawingml/2006/table">
            <a:tbl>
              <a:tblPr firstRow="1" bandRow="1">
                <a:tableStyleId>{5C22544A-7EE6-4342-B048-85BDC9FD1C3A}</a:tableStyleId>
              </a:tblPr>
              <a:tblGrid>
                <a:gridCol w="1209586">
                  <a:extLst>
                    <a:ext uri="{9D8B030D-6E8A-4147-A177-3AD203B41FA5}">
                      <a16:colId xmlns:a16="http://schemas.microsoft.com/office/drawing/2014/main" val="20000"/>
                    </a:ext>
                  </a:extLst>
                </a:gridCol>
                <a:gridCol w="4770081">
                  <a:extLst>
                    <a:ext uri="{9D8B030D-6E8A-4147-A177-3AD203B41FA5}">
                      <a16:colId xmlns:a16="http://schemas.microsoft.com/office/drawing/2014/main" val="20001"/>
                    </a:ext>
                  </a:extLst>
                </a:gridCol>
                <a:gridCol w="568520">
                  <a:extLst>
                    <a:ext uri="{9D8B030D-6E8A-4147-A177-3AD203B41FA5}">
                      <a16:colId xmlns:a16="http://schemas.microsoft.com/office/drawing/2014/main" val="3881552413"/>
                    </a:ext>
                  </a:extLst>
                </a:gridCol>
                <a:gridCol w="1232452">
                  <a:extLst>
                    <a:ext uri="{9D8B030D-6E8A-4147-A177-3AD203B41FA5}">
                      <a16:colId xmlns:a16="http://schemas.microsoft.com/office/drawing/2014/main" val="20002"/>
                    </a:ext>
                  </a:extLst>
                </a:gridCol>
                <a:gridCol w="3904090">
                  <a:extLst>
                    <a:ext uri="{9D8B030D-6E8A-4147-A177-3AD203B41FA5}">
                      <a16:colId xmlns:a16="http://schemas.microsoft.com/office/drawing/2014/main" val="20003"/>
                    </a:ext>
                  </a:extLst>
                </a:gridCol>
              </a:tblGrid>
              <a:tr h="449093">
                <a:tc gridSpan="2">
                  <a:txBody>
                    <a:bodyPr/>
                    <a:lstStyle/>
                    <a:p>
                      <a:pPr algn="ctr"/>
                      <a:r>
                        <a:rPr lang="zh-TW" altLang="en-US" sz="2400" dirty="0"/>
                        <a:t>學習歷程學校平臺</a:t>
                      </a:r>
                    </a:p>
                  </a:txBody>
                  <a:tcPr/>
                </a:tc>
                <a:tc hMerge="1">
                  <a:txBody>
                    <a:bodyPr/>
                    <a:lstStyle/>
                    <a:p>
                      <a:endParaRPr lang="zh-TW" altLang="en-US" dirty="0"/>
                    </a:p>
                  </a:txBody>
                  <a:tcPr/>
                </a:tc>
                <a:tc>
                  <a:txBody>
                    <a:bodyPr/>
                    <a:lstStyle/>
                    <a:p>
                      <a:pPr algn="ctr"/>
                      <a:endParaRPr lang="zh-TW" altLang="en-US" sz="1400" dirty="0">
                        <a:solidFill>
                          <a:srgbClr val="3333FF"/>
                        </a:solidFill>
                      </a:endParaRPr>
                    </a:p>
                  </a:txBody>
                  <a:tcPr>
                    <a:solidFill>
                      <a:srgbClr val="E8F4F8"/>
                    </a:solidFill>
                  </a:tcPr>
                </a:tc>
                <a:tc gridSpan="2">
                  <a:txBody>
                    <a:bodyPr/>
                    <a:lstStyle/>
                    <a:p>
                      <a:pPr algn="ctr"/>
                      <a:r>
                        <a:rPr lang="zh-TW" altLang="en-US" sz="2400" dirty="0">
                          <a:solidFill>
                            <a:schemeClr val="bg1"/>
                          </a:solidFill>
                        </a:rPr>
                        <a:t>學習歷程中央資料庫</a:t>
                      </a:r>
                    </a:p>
                  </a:txBody>
                  <a:tcPr>
                    <a:solidFill>
                      <a:srgbClr val="E46C0A"/>
                    </a:solidFill>
                  </a:tcPr>
                </a:tc>
                <a:tc hMerge="1">
                  <a:txBody>
                    <a:bodyPr/>
                    <a:lstStyle/>
                    <a:p>
                      <a:endParaRPr lang="zh-TW" altLang="en-US" dirty="0"/>
                    </a:p>
                  </a:txBody>
                  <a:tcPr/>
                </a:tc>
                <a:extLst>
                  <a:ext uri="{0D108BD9-81ED-4DB2-BD59-A6C34878D82A}">
                    <a16:rowId xmlns:a16="http://schemas.microsoft.com/office/drawing/2014/main" val="10000"/>
                  </a:ext>
                </a:extLst>
              </a:tr>
              <a:tr h="389214">
                <a:tc>
                  <a:txBody>
                    <a:bodyPr/>
                    <a:lstStyle/>
                    <a:p>
                      <a:pPr algn="ctr"/>
                      <a:r>
                        <a:rPr lang="zh-TW" altLang="en-US" sz="2000" dirty="0"/>
                        <a:t>項目</a:t>
                      </a:r>
                    </a:p>
                  </a:txBody>
                  <a:tcPr>
                    <a:solidFill>
                      <a:schemeClr val="accent2">
                        <a:lumMod val="40000"/>
                        <a:lumOff val="60000"/>
                      </a:schemeClr>
                    </a:solidFill>
                  </a:tcPr>
                </a:tc>
                <a:tc>
                  <a:txBody>
                    <a:bodyPr/>
                    <a:lstStyle/>
                    <a:p>
                      <a:pPr algn="ctr"/>
                      <a:r>
                        <a:rPr lang="zh-TW" altLang="en-US" sz="2000" dirty="0"/>
                        <a:t>內容</a:t>
                      </a:r>
                    </a:p>
                  </a:txBody>
                  <a:tcPr>
                    <a:solidFill>
                      <a:schemeClr val="accent2">
                        <a:lumMod val="40000"/>
                        <a:lumOff val="60000"/>
                      </a:schemeClr>
                    </a:solidFill>
                  </a:tcPr>
                </a:tc>
                <a:tc>
                  <a:txBody>
                    <a:bodyPr/>
                    <a:lstStyle/>
                    <a:p>
                      <a:pPr marL="0" algn="ctr" defTabSz="1219170" rtl="0" eaLnBrk="1" latinLnBrk="0" hangingPunct="1"/>
                      <a:endParaRPr lang="zh-TW" altLang="en-US" sz="1200" kern="1200" dirty="0">
                        <a:solidFill>
                          <a:schemeClr val="dk1"/>
                        </a:solidFill>
                        <a:latin typeface="+mn-lt"/>
                        <a:ea typeface="+mn-ea"/>
                        <a:cs typeface="+mn-cs"/>
                      </a:endParaRPr>
                    </a:p>
                  </a:txBody>
                  <a:tcPr>
                    <a:solidFill>
                      <a:srgbClr val="E8F4F8"/>
                    </a:solidFill>
                  </a:tcPr>
                </a:tc>
                <a:tc>
                  <a:txBody>
                    <a:bodyPr/>
                    <a:lstStyle/>
                    <a:p>
                      <a:pPr marL="0" algn="ctr" defTabSz="1219170" rtl="0" eaLnBrk="1" latinLnBrk="0" hangingPunct="1"/>
                      <a:r>
                        <a:rPr lang="zh-TW" altLang="en-US" sz="2000" kern="1200" dirty="0">
                          <a:solidFill>
                            <a:schemeClr val="dk1"/>
                          </a:solidFill>
                          <a:latin typeface="+mn-lt"/>
                          <a:ea typeface="+mn-ea"/>
                          <a:cs typeface="+mn-cs"/>
                        </a:rPr>
                        <a:t>項目</a:t>
                      </a:r>
                    </a:p>
                  </a:txBody>
                  <a:tcPr>
                    <a:solidFill>
                      <a:schemeClr val="accent2">
                        <a:lumMod val="40000"/>
                        <a:lumOff val="60000"/>
                      </a:schemeClr>
                    </a:solidFill>
                  </a:tcPr>
                </a:tc>
                <a:tc>
                  <a:txBody>
                    <a:bodyPr/>
                    <a:lstStyle/>
                    <a:p>
                      <a:pPr algn="ctr"/>
                      <a:r>
                        <a:rPr lang="zh-TW" altLang="en-US" sz="2000" dirty="0"/>
                        <a:t>內容</a:t>
                      </a:r>
                    </a:p>
                  </a:txBody>
                  <a:tcPr>
                    <a:solidFill>
                      <a:schemeClr val="accent2">
                        <a:lumMod val="40000"/>
                        <a:lumOff val="60000"/>
                      </a:schemeClr>
                    </a:solidFill>
                  </a:tcPr>
                </a:tc>
                <a:extLst>
                  <a:ext uri="{0D108BD9-81ED-4DB2-BD59-A6C34878D82A}">
                    <a16:rowId xmlns:a16="http://schemas.microsoft.com/office/drawing/2014/main" val="10001"/>
                  </a:ext>
                </a:extLst>
              </a:tr>
              <a:tr h="71891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zh-TW" altLang="en-US" sz="2000" b="1" dirty="0">
                          <a:solidFill>
                            <a:schemeClr val="accent1"/>
                          </a:solidFill>
                          <a:latin typeface="Times New Roman" panose="02020603050405020304" pitchFamily="18" charset="0"/>
                          <a:ea typeface="微軟正黑體" panose="020B0604030504040204" pitchFamily="34" charset="-120"/>
                        </a:rPr>
                        <a:t>基本資料</a:t>
                      </a:r>
                      <a:endParaRPr lang="zh-TW" altLang="en-US" sz="2000" dirty="0">
                        <a:solidFill>
                          <a:schemeClr val="accent1"/>
                        </a:solidFill>
                        <a:latin typeface="Times New Roman" panose="02020603050405020304" pitchFamily="18" charset="0"/>
                        <a:ea typeface="微軟正黑體" panose="020B0604030504040204" pitchFamily="34" charset="-120"/>
                      </a:endParaRPr>
                    </a:p>
                  </a:txBody>
                  <a:tcPr anchor="ctr">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學生學籍資料</a:t>
                      </a:r>
                      <a:r>
                        <a:rPr lang="en-US" altLang="zh-TW" sz="2000" dirty="0">
                          <a:latin typeface="微軟正黑體" panose="020B0604030504040204" pitchFamily="34" charset="-120"/>
                          <a:ea typeface="微軟正黑體" panose="020B0604030504040204" pitchFamily="34" charset="-120"/>
                        </a:rPr>
                        <a:t> </a:t>
                      </a:r>
                      <a:br>
                        <a:rPr lang="en-US" altLang="zh-TW" sz="2000" dirty="0">
                          <a:latin typeface="微軟正黑體" panose="020B0604030504040204" pitchFamily="34" charset="-120"/>
                          <a:ea typeface="微軟正黑體" panose="020B0604030504040204" pitchFamily="34" charset="-120"/>
                        </a:rPr>
                      </a:br>
                      <a:r>
                        <a:rPr lang="en-US" altLang="zh-TW" sz="2000" kern="1200" dirty="0">
                          <a:solidFill>
                            <a:schemeClr val="dk1"/>
                          </a:solidFill>
                          <a:latin typeface="微軟正黑體" panose="020B0604030504040204" pitchFamily="34" charset="-120"/>
                          <a:ea typeface="微軟正黑體" panose="020B0604030504040204" pitchFamily="34" charset="-120"/>
                          <a:cs typeface="+mn-cs"/>
                        </a:rPr>
                        <a:t>(</a:t>
                      </a:r>
                      <a:r>
                        <a:rPr lang="zh-TW" altLang="en-US" sz="2000" kern="1200" dirty="0">
                          <a:solidFill>
                            <a:schemeClr val="dk1"/>
                          </a:solidFill>
                          <a:latin typeface="微軟正黑體" panose="020B0604030504040204" pitchFamily="34" charset="-120"/>
                          <a:ea typeface="微軟正黑體" panose="020B0604030504040204" pitchFamily="34" charset="-120"/>
                          <a:cs typeface="+mn-cs"/>
                        </a:rPr>
                        <a:t>含校級、班級及社團幹部紀錄</a:t>
                      </a:r>
                      <a:r>
                        <a:rPr lang="en-US" altLang="zh-TW" sz="2000" kern="1200" dirty="0">
                          <a:solidFill>
                            <a:schemeClr val="dk1"/>
                          </a:solidFill>
                          <a:latin typeface="微軟正黑體" panose="020B0604030504040204" pitchFamily="34" charset="-120"/>
                          <a:ea typeface="微軟正黑體" panose="020B0604030504040204" pitchFamily="34" charset="-120"/>
                          <a:cs typeface="+mn-cs"/>
                        </a:rPr>
                        <a:t>)</a:t>
                      </a:r>
                      <a:endParaRPr lang="zh-TW" altLang="en-US" sz="2000" dirty="0">
                        <a:latin typeface="微軟正黑體" panose="020B0604030504040204" pitchFamily="34" charset="-120"/>
                        <a:ea typeface="微軟正黑體" panose="020B0604030504040204" pitchFamily="34" charset="-120"/>
                      </a:endParaRPr>
                    </a:p>
                  </a:txBody>
                  <a:tcPr>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TW" altLang="en-US" sz="1200" dirty="0">
                        <a:solidFill>
                          <a:srgbClr val="3333FF"/>
                        </a:solidFill>
                        <a:latin typeface="Times New Roman" panose="02020603050405020304" pitchFamily="18" charset="0"/>
                        <a:ea typeface="微軟正黑體" panose="020B0604030504040204" pitchFamily="34" charset="-120"/>
                      </a:endParaRPr>
                    </a:p>
                  </a:txBody>
                  <a:tcPr>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zh-TW" altLang="en-US" sz="2000" b="1" dirty="0">
                          <a:solidFill>
                            <a:schemeClr val="accent6">
                              <a:lumMod val="75000"/>
                            </a:schemeClr>
                          </a:solidFill>
                          <a:effectLst/>
                          <a:latin typeface="Times New Roman" panose="02020603050405020304" pitchFamily="18" charset="0"/>
                          <a:ea typeface="微軟正黑體" panose="020B0604030504040204" pitchFamily="34" charset="-120"/>
                        </a:rPr>
                        <a:t>基本資料</a:t>
                      </a:r>
                      <a:endParaRPr lang="zh-TW" altLang="en-US" sz="2000" dirty="0">
                        <a:solidFill>
                          <a:schemeClr val="accent6">
                            <a:lumMod val="75000"/>
                          </a:schemeClr>
                        </a:solidFill>
                        <a:effectLst/>
                        <a:latin typeface="Times New Roman" panose="02020603050405020304" pitchFamily="18" charset="0"/>
                        <a:ea typeface="微軟正黑體" panose="020B0604030504040204" pitchFamily="34" charset="-120"/>
                      </a:endParaRPr>
                    </a:p>
                  </a:txBody>
                  <a:tcPr anchor="ctr">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zh-TW" altLang="en-US" sz="2000" dirty="0">
                          <a:latin typeface="Times New Roman" panose="02020603050405020304" pitchFamily="18" charset="0"/>
                          <a:ea typeface="微軟正黑體" panose="020B0604030504040204" pitchFamily="34" charset="-120"/>
                        </a:rPr>
                        <a:t>同學習歷程學校平臺之資料</a:t>
                      </a:r>
                      <a:endParaRPr lang="en-US" altLang="zh-TW" sz="2000" dirty="0">
                        <a:latin typeface="Times New Roman" panose="02020603050405020304" pitchFamily="18" charset="0"/>
                        <a:ea typeface="微軟正黑體" panose="020B0604030504040204" pitchFamily="34" charset="-12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TW" sz="2000" dirty="0">
                          <a:latin typeface="Times New Roman" panose="02020603050405020304" pitchFamily="18" charset="0"/>
                          <a:ea typeface="微軟正黑體" panose="020B0604030504040204" pitchFamily="34" charset="-120"/>
                        </a:rPr>
                        <a:t>●</a:t>
                      </a:r>
                      <a:r>
                        <a:rPr lang="zh-TW" altLang="en-US" sz="2000" b="0" dirty="0">
                          <a:solidFill>
                            <a:srgbClr val="3333FF"/>
                          </a:solidFill>
                          <a:latin typeface="Times New Roman" panose="02020603050405020304" pitchFamily="18" charset="0"/>
                          <a:ea typeface="微軟正黑體" panose="020B0604030504040204" pitchFamily="34" charset="-120"/>
                        </a:rPr>
                        <a:t>學校</a:t>
                      </a:r>
                      <a:r>
                        <a:rPr lang="zh-TW" altLang="en-US" sz="2000" b="1" dirty="0">
                          <a:solidFill>
                            <a:srgbClr val="3333FF"/>
                          </a:solidFill>
                          <a:latin typeface="Times New Roman" panose="02020603050405020304" pitchFamily="18" charset="0"/>
                          <a:ea typeface="微軟正黑體" panose="020B0604030504040204" pitchFamily="34" charset="-120"/>
                        </a:rPr>
                        <a:t>每</a:t>
                      </a:r>
                      <a:r>
                        <a:rPr lang="zh-TW" altLang="en-US" sz="2000" b="1" kern="1200" dirty="0">
                          <a:solidFill>
                            <a:srgbClr val="3333FF"/>
                          </a:solidFill>
                          <a:latin typeface="Times New Roman" panose="02020603050405020304" pitchFamily="18" charset="0"/>
                          <a:ea typeface="微軟正黑體" panose="020B0604030504040204" pitchFamily="34" charset="-120"/>
                          <a:cs typeface="+mn-cs"/>
                        </a:rPr>
                        <a:t>學期提交</a:t>
                      </a:r>
                    </a:p>
                  </a:txBody>
                  <a:tcPr>
                    <a:solidFill>
                      <a:schemeClr val="accent3">
                        <a:lumMod val="20000"/>
                        <a:lumOff val="80000"/>
                      </a:schemeClr>
                    </a:solidFill>
                  </a:tcPr>
                </a:tc>
                <a:extLst>
                  <a:ext uri="{0D108BD9-81ED-4DB2-BD59-A6C34878D82A}">
                    <a16:rowId xmlns:a16="http://schemas.microsoft.com/office/drawing/2014/main" val="10002"/>
                  </a:ext>
                </a:extLst>
              </a:tr>
              <a:tr h="105791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zh-TW" altLang="en-US" sz="2000" b="1" dirty="0">
                          <a:solidFill>
                            <a:schemeClr val="accent1"/>
                          </a:solidFill>
                          <a:latin typeface="Times New Roman" panose="02020603050405020304" pitchFamily="18" charset="0"/>
                          <a:ea typeface="微軟正黑體" panose="020B0604030504040204" pitchFamily="34" charset="-120"/>
                        </a:rPr>
                        <a:t>修課紀錄</a:t>
                      </a:r>
                    </a:p>
                  </a:txBody>
                  <a:tcPr anchor="ctr">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zh-TW" altLang="zh-TW" sz="2000" kern="1200" spc="100" baseline="0" dirty="0">
                          <a:solidFill>
                            <a:schemeClr val="dk1"/>
                          </a:solidFill>
                          <a:latin typeface="微軟正黑體" panose="020B0604030504040204" pitchFamily="34" charset="-120"/>
                          <a:ea typeface="微軟正黑體" panose="020B0604030504040204" pitchFamily="34" charset="-120"/>
                          <a:cs typeface="+mn-cs"/>
                        </a:rPr>
                        <a:t>學校報經各該主管機關備查之課程計畫所開設</a:t>
                      </a:r>
                      <a:r>
                        <a:rPr lang="zh-TW" altLang="en-US" sz="2000" kern="1200" spc="100" baseline="0" dirty="0">
                          <a:solidFill>
                            <a:schemeClr val="dk1"/>
                          </a:solidFill>
                          <a:latin typeface="微軟正黑體" panose="020B0604030504040204" pitchFamily="34" charset="-120"/>
                          <a:ea typeface="微軟正黑體" panose="020B0604030504040204" pitchFamily="34" charset="-120"/>
                          <a:cs typeface="+mn-cs"/>
                        </a:rPr>
                        <a:t>、有採計學分之</a:t>
                      </a:r>
                      <a:r>
                        <a:rPr lang="zh-TW" altLang="zh-TW" sz="2000" kern="1200" spc="100" baseline="0" dirty="0">
                          <a:solidFill>
                            <a:schemeClr val="dk1"/>
                          </a:solidFill>
                          <a:latin typeface="微軟正黑體" panose="020B0604030504040204" pitchFamily="34" charset="-120"/>
                          <a:ea typeface="微軟正黑體" panose="020B0604030504040204" pitchFamily="34" charset="-120"/>
                          <a:cs typeface="+mn-cs"/>
                        </a:rPr>
                        <a:t>科目</a:t>
                      </a:r>
                      <a:r>
                        <a:rPr lang="en-US" altLang="zh-TW" sz="2000" kern="1200" spc="1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2000" kern="1200" spc="100" baseline="0" dirty="0">
                          <a:solidFill>
                            <a:schemeClr val="dk1"/>
                          </a:solidFill>
                          <a:latin typeface="微軟正黑體" panose="020B0604030504040204" pitchFamily="34" charset="-120"/>
                          <a:ea typeface="微軟正黑體" panose="020B0604030504040204" pitchFamily="34" charset="-120"/>
                          <a:cs typeface="+mn-cs"/>
                        </a:rPr>
                        <a:t>課程</a:t>
                      </a:r>
                      <a:r>
                        <a:rPr lang="zh-TW" altLang="zh-TW" sz="2000" kern="1200" spc="100" baseline="0" dirty="0">
                          <a:solidFill>
                            <a:schemeClr val="dk1"/>
                          </a:solidFill>
                          <a:latin typeface="微軟正黑體" panose="020B0604030504040204" pitchFamily="34" charset="-120"/>
                          <a:ea typeface="微軟正黑體" panose="020B0604030504040204" pitchFamily="34" charset="-120"/>
                          <a:cs typeface="+mn-cs"/>
                        </a:rPr>
                        <a:t>學業成績及</a:t>
                      </a:r>
                      <a:r>
                        <a:rPr lang="zh-TW" altLang="en-US" sz="2000" b="1" spc="100" baseline="0" dirty="0">
                          <a:solidFill>
                            <a:srgbClr val="7030A0"/>
                          </a:solidFill>
                          <a:latin typeface="微軟正黑體" panose="020B0604030504040204" pitchFamily="34" charset="-120"/>
                          <a:ea typeface="微軟正黑體" panose="020B0604030504040204" pitchFamily="34" charset="-120"/>
                        </a:rPr>
                        <a:t>課程諮詢紀錄</a:t>
                      </a:r>
                    </a:p>
                  </a:txBody>
                  <a:tcPr>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TW" altLang="en-US" sz="1200" b="1" dirty="0">
                        <a:solidFill>
                          <a:srgbClr val="3333FF"/>
                        </a:solidFill>
                        <a:latin typeface="Times New Roman" panose="02020603050405020304" pitchFamily="18" charset="0"/>
                        <a:ea typeface="微軟正黑體" panose="020B0604030504040204" pitchFamily="34" charset="-120"/>
                      </a:endParaRPr>
                    </a:p>
                  </a:txBody>
                  <a:tcPr>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zh-TW" altLang="en-US" sz="2000" b="1" dirty="0">
                          <a:solidFill>
                            <a:schemeClr val="accent6">
                              <a:lumMod val="75000"/>
                            </a:schemeClr>
                          </a:solidFill>
                          <a:effectLst/>
                          <a:latin typeface="Times New Roman" panose="02020603050405020304" pitchFamily="18" charset="0"/>
                          <a:ea typeface="微軟正黑體" panose="020B0604030504040204" pitchFamily="34" charset="-120"/>
                        </a:rPr>
                        <a:t>修課紀錄</a:t>
                      </a:r>
                    </a:p>
                  </a:txBody>
                  <a:tcPr anchor="ctr">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zh-TW" altLang="en-US" sz="2000" dirty="0">
                          <a:latin typeface="Times New Roman" panose="02020603050405020304" pitchFamily="18" charset="0"/>
                          <a:ea typeface="微軟正黑體" panose="020B0604030504040204" pitchFamily="34" charset="-120"/>
                        </a:rPr>
                        <a:t>同學習歷程學校平臺之資料；</a:t>
                      </a:r>
                      <a:br>
                        <a:rPr lang="en-US" altLang="zh-TW" sz="2000" dirty="0">
                          <a:latin typeface="Times New Roman" panose="02020603050405020304" pitchFamily="18" charset="0"/>
                          <a:ea typeface="微軟正黑體" panose="020B0604030504040204" pitchFamily="34" charset="-120"/>
                        </a:rPr>
                      </a:br>
                      <a:r>
                        <a:rPr lang="zh-TW" altLang="en-US" sz="2000" dirty="0">
                          <a:latin typeface="Times New Roman" panose="02020603050405020304" pitchFamily="18" charset="0"/>
                          <a:ea typeface="微軟正黑體" panose="020B0604030504040204" pitchFamily="34" charset="-120"/>
                        </a:rPr>
                        <a:t>不包括</a:t>
                      </a:r>
                      <a:r>
                        <a:rPr lang="zh-TW" altLang="en-US" sz="2000" b="1" dirty="0">
                          <a:solidFill>
                            <a:srgbClr val="7030A0"/>
                          </a:solidFill>
                          <a:latin typeface="Times New Roman" panose="02020603050405020304" pitchFamily="18" charset="0"/>
                          <a:ea typeface="微軟正黑體" panose="020B0604030504040204" pitchFamily="34" charset="-120"/>
                        </a:rPr>
                        <a:t>課程諮詢紀錄</a:t>
                      </a:r>
                      <a:endParaRPr lang="en-US" altLang="zh-TW" sz="2000" b="1" dirty="0">
                        <a:solidFill>
                          <a:srgbClr val="7030A0"/>
                        </a:solidFill>
                        <a:latin typeface="Times New Roman" panose="02020603050405020304" pitchFamily="18" charset="0"/>
                        <a:ea typeface="微軟正黑體" panose="020B0604030504040204" pitchFamily="34" charset="-12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TW" sz="2000" dirty="0">
                          <a:latin typeface="Times New Roman" panose="02020603050405020304" pitchFamily="18" charset="0"/>
                          <a:ea typeface="微軟正黑體" panose="020B0604030504040204" pitchFamily="34" charset="-120"/>
                        </a:rPr>
                        <a:t>●</a:t>
                      </a:r>
                      <a:r>
                        <a:rPr lang="zh-TW" altLang="en-US" sz="2000" b="0" dirty="0">
                          <a:solidFill>
                            <a:srgbClr val="3333FF"/>
                          </a:solidFill>
                          <a:latin typeface="Times New Roman" panose="02020603050405020304" pitchFamily="18" charset="0"/>
                          <a:ea typeface="微軟正黑體" panose="020B0604030504040204" pitchFamily="34" charset="-120"/>
                        </a:rPr>
                        <a:t>學校</a:t>
                      </a:r>
                      <a:r>
                        <a:rPr lang="zh-TW" altLang="en-US" sz="2000" b="1" dirty="0">
                          <a:solidFill>
                            <a:srgbClr val="3333FF"/>
                          </a:solidFill>
                          <a:latin typeface="Times New Roman" panose="02020603050405020304" pitchFamily="18" charset="0"/>
                          <a:ea typeface="微軟正黑體" panose="020B0604030504040204" pitchFamily="34" charset="-120"/>
                        </a:rPr>
                        <a:t>每學期</a:t>
                      </a:r>
                      <a:r>
                        <a:rPr lang="zh-TW" altLang="en-US" sz="2000" b="1" kern="1200" dirty="0">
                          <a:solidFill>
                            <a:srgbClr val="3333FF"/>
                          </a:solidFill>
                          <a:latin typeface="Times New Roman" panose="02020603050405020304" pitchFamily="18" charset="0"/>
                          <a:ea typeface="微軟正黑體" panose="020B0604030504040204" pitchFamily="34" charset="-120"/>
                          <a:cs typeface="+mn-cs"/>
                        </a:rPr>
                        <a:t>提交</a:t>
                      </a:r>
                    </a:p>
                  </a:txBody>
                  <a:tcPr>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3"/>
                  </a:ext>
                </a:extLst>
              </a:tr>
              <a:tr h="1654067">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zh-TW" altLang="en-US" sz="2000" b="1" dirty="0">
                          <a:solidFill>
                            <a:schemeClr val="accent1"/>
                          </a:solidFill>
                          <a:latin typeface="Times New Roman" panose="02020603050405020304" pitchFamily="18" charset="0"/>
                          <a:ea typeface="微軟正黑體" panose="020B0604030504040204" pitchFamily="34" charset="-120"/>
                        </a:rPr>
                        <a:t>課程學習成果</a:t>
                      </a:r>
                      <a:endParaRPr lang="en-US" altLang="zh-TW" sz="2000" b="1" dirty="0">
                        <a:solidFill>
                          <a:schemeClr val="accent1"/>
                        </a:solidFill>
                        <a:latin typeface="Times New Roman" panose="02020603050405020304" pitchFamily="18" charset="0"/>
                        <a:ea typeface="微軟正黑體" panose="020B0604030504040204" pitchFamily="34" charset="-120"/>
                      </a:endParaRPr>
                    </a:p>
                  </a:txBody>
                  <a:tcPr anchor="ctr">
                    <a:lnT w="12700" cap="flat" cmpd="sng" algn="ctr">
                      <a:solidFill>
                        <a:schemeClr val="tx1"/>
                      </a:solidFill>
                      <a:prstDash val="solid"/>
                      <a:round/>
                      <a:headEnd type="none" w="med" len="med"/>
                      <a:tailEnd type="none" w="med" len="med"/>
                    </a:lnT>
                  </a:tcPr>
                </a:tc>
                <a:tc>
                  <a:txBody>
                    <a:bodyPr/>
                    <a:lstStyle/>
                    <a:p>
                      <a:r>
                        <a:rPr lang="en-US" altLang="zh-TW" sz="2000" b="1" dirty="0">
                          <a:solidFill>
                            <a:srgbClr val="002060"/>
                          </a:solidFill>
                          <a:latin typeface="微軟正黑體" panose="020B0604030504040204" pitchFamily="34" charset="-120"/>
                          <a:ea typeface="微軟正黑體" panose="020B0604030504040204" pitchFamily="34" charset="-120"/>
                        </a:rPr>
                        <a:t>(</a:t>
                      </a:r>
                      <a:r>
                        <a:rPr lang="zh-TW" altLang="en-US" sz="2000" b="1" dirty="0">
                          <a:solidFill>
                            <a:srgbClr val="002060"/>
                          </a:solidFill>
                          <a:latin typeface="微軟正黑體" panose="020B0604030504040204" pitchFamily="34" charset="-120"/>
                          <a:ea typeface="微軟正黑體" panose="020B0604030504040204" pitchFamily="34" charset="-120"/>
                          <a:hlinkClick r:id="rId3" action="ppaction://hlinkfile"/>
                        </a:rPr>
                        <a:t>需任課教師認證</a:t>
                      </a:r>
                      <a:r>
                        <a:rPr lang="en-US" altLang="zh-TW" sz="2000" b="1" dirty="0">
                          <a:solidFill>
                            <a:srgbClr val="002060"/>
                          </a:solidFill>
                          <a:latin typeface="微軟正黑體" panose="020B0604030504040204" pitchFamily="34" charset="-120"/>
                          <a:ea typeface="微軟正黑體" panose="020B0604030504040204" pitchFamily="34" charset="-120"/>
                        </a:rPr>
                        <a:t>)</a:t>
                      </a:r>
                      <a:endParaRPr lang="zh-TW" altLang="en-US" sz="2000" b="1" dirty="0">
                        <a:solidFill>
                          <a:srgbClr val="002060"/>
                        </a:solidFill>
                        <a:latin typeface="微軟正黑體" panose="020B0604030504040204" pitchFamily="34" charset="-120"/>
                        <a:ea typeface="微軟正黑體" panose="020B0604030504040204" pitchFamily="34" charset="-120"/>
                      </a:endParaRPr>
                    </a:p>
                    <a:p>
                      <a:r>
                        <a:rPr lang="zh-TW" altLang="zh-TW" sz="2000" kern="1200" spc="100" baseline="0" dirty="0">
                          <a:solidFill>
                            <a:schemeClr val="dk1"/>
                          </a:solidFill>
                          <a:latin typeface="微軟正黑體" panose="020B0604030504040204" pitchFamily="34" charset="-120"/>
                          <a:ea typeface="微軟正黑體" panose="020B0604030504040204" pitchFamily="34" charset="-120"/>
                          <a:cs typeface="+mn-cs"/>
                        </a:rPr>
                        <a:t>前款</a:t>
                      </a:r>
                      <a:r>
                        <a:rPr lang="zh-TW" altLang="en-US" sz="2000" kern="1200" spc="100" baseline="0" dirty="0">
                          <a:solidFill>
                            <a:schemeClr val="dk1"/>
                          </a:solidFill>
                          <a:latin typeface="微軟正黑體" panose="020B0604030504040204" pitchFamily="34" charset="-120"/>
                          <a:ea typeface="微軟正黑體" panose="020B0604030504040204" pitchFamily="34" charset="-120"/>
                          <a:cs typeface="+mn-cs"/>
                        </a:rPr>
                        <a:t>科目</a:t>
                      </a:r>
                      <a:r>
                        <a:rPr lang="en-US" altLang="zh-TW" sz="2000" kern="1200" spc="100" baseline="0" dirty="0">
                          <a:solidFill>
                            <a:schemeClr val="dk1"/>
                          </a:solidFill>
                          <a:latin typeface="微軟正黑體" panose="020B0604030504040204" pitchFamily="34" charset="-120"/>
                          <a:ea typeface="微軟正黑體" panose="020B0604030504040204" pitchFamily="34" charset="-120"/>
                          <a:cs typeface="+mn-cs"/>
                        </a:rPr>
                        <a:t>/</a:t>
                      </a:r>
                      <a:r>
                        <a:rPr lang="zh-TW" altLang="zh-TW" sz="2000" kern="1200" spc="100" baseline="0" dirty="0">
                          <a:solidFill>
                            <a:schemeClr val="dk1"/>
                          </a:solidFill>
                          <a:latin typeface="微軟正黑體" panose="020B0604030504040204" pitchFamily="34" charset="-120"/>
                          <a:ea typeface="微軟正黑體" panose="020B0604030504040204" pitchFamily="34" charset="-120"/>
                          <a:cs typeface="+mn-cs"/>
                        </a:rPr>
                        <a:t>課程產出</a:t>
                      </a:r>
                      <a:r>
                        <a:rPr lang="zh-TW" altLang="zh-TW" sz="2000" kern="1200" spc="-150" baseline="0" dirty="0">
                          <a:solidFill>
                            <a:schemeClr val="dk1"/>
                          </a:solidFill>
                          <a:latin typeface="微軟正黑體" panose="020B0604030504040204" pitchFamily="34" charset="-120"/>
                          <a:ea typeface="微軟正黑體" panose="020B0604030504040204" pitchFamily="34" charset="-120"/>
                          <a:cs typeface="+mn-cs"/>
                        </a:rPr>
                        <a:t>之作業、作品及其他</a:t>
                      </a:r>
                      <a:r>
                        <a:rPr lang="zh-TW" altLang="zh-TW" sz="2000" kern="1200" spc="100" baseline="0" dirty="0">
                          <a:solidFill>
                            <a:schemeClr val="dk1"/>
                          </a:solidFill>
                          <a:latin typeface="微軟正黑體" panose="020B0604030504040204" pitchFamily="34" charset="-120"/>
                          <a:ea typeface="微軟正黑體" panose="020B0604030504040204" pitchFamily="34" charset="-120"/>
                          <a:cs typeface="+mn-cs"/>
                        </a:rPr>
                        <a:t>學習成果</a:t>
                      </a:r>
                      <a:endParaRPr lang="en-US" altLang="zh-TW" sz="2000" kern="1200" spc="100" baseline="0" dirty="0">
                        <a:solidFill>
                          <a:schemeClr val="dk1"/>
                        </a:solidFill>
                        <a:latin typeface="微軟正黑體" panose="020B0604030504040204" pitchFamily="34" charset="-120"/>
                        <a:ea typeface="微軟正黑體" panose="020B0604030504040204" pitchFamily="34" charset="-120"/>
                        <a:cs typeface="+mn-cs"/>
                      </a:endParaRPr>
                    </a:p>
                    <a:p>
                      <a:r>
                        <a:rPr lang="en-US" altLang="zh-TW" sz="2000" dirty="0">
                          <a:latin typeface="微軟正黑體" panose="020B0604030504040204" pitchFamily="34" charset="-120"/>
                          <a:ea typeface="微軟正黑體" panose="020B0604030504040204" pitchFamily="34" charset="-120"/>
                        </a:rPr>
                        <a:t>●</a:t>
                      </a:r>
                      <a:r>
                        <a:rPr lang="zh-TW" altLang="en-US" sz="2000" b="1" dirty="0">
                          <a:solidFill>
                            <a:schemeClr val="accent1"/>
                          </a:solidFill>
                          <a:latin typeface="微軟正黑體" panose="020B0604030504040204" pitchFamily="34" charset="-120"/>
                          <a:ea typeface="微軟正黑體" panose="020B0604030504040204" pitchFamily="34" charset="-120"/>
                        </a:rPr>
                        <a:t>每學期</a:t>
                      </a:r>
                      <a:r>
                        <a:rPr lang="zh-TW" altLang="en-US" sz="2000" b="1" dirty="0">
                          <a:solidFill>
                            <a:srgbClr val="00B050"/>
                          </a:solidFill>
                          <a:latin typeface="微軟正黑體" panose="020B0604030504040204" pitchFamily="34" charset="-120"/>
                          <a:ea typeface="微軟正黑體" panose="020B0604030504040204" pitchFamily="34" charset="-120"/>
                        </a:rPr>
                        <a:t>學生上傳時間及件數由學校自訂</a:t>
                      </a:r>
                      <a:endParaRPr lang="en-US" altLang="zh-TW" sz="2000" b="1" dirty="0">
                        <a:solidFill>
                          <a:srgbClr val="00B050"/>
                        </a:solidFill>
                        <a:latin typeface="微軟正黑體" panose="020B0604030504040204" pitchFamily="34" charset="-120"/>
                        <a:ea typeface="微軟正黑體" panose="020B0604030504040204" pitchFamily="34" charset="-12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TW" sz="2000" b="1" dirty="0">
                          <a:solidFill>
                            <a:schemeClr val="accent4"/>
                          </a:solidFill>
                          <a:latin typeface="微軟正黑體" panose="020B0604030504040204" pitchFamily="34" charset="-120"/>
                          <a:ea typeface="微軟正黑體" panose="020B0604030504040204" pitchFamily="34" charset="-120"/>
                        </a:rPr>
                        <a:t>   (</a:t>
                      </a:r>
                      <a:r>
                        <a:rPr lang="zh-TW" altLang="en-US" sz="2000" b="1" dirty="0">
                          <a:solidFill>
                            <a:schemeClr val="accent4"/>
                          </a:solidFill>
                          <a:latin typeface="微軟正黑體" panose="020B0604030504040204" pitchFamily="34" charset="-120"/>
                          <a:ea typeface="微軟正黑體" panose="020B0604030504040204" pitchFamily="34" charset="-120"/>
                        </a:rPr>
                        <a:t>每學期上傳當學期之</a:t>
                      </a:r>
                      <a:r>
                        <a:rPr lang="zh-TW" altLang="en-US" sz="2000" b="1" dirty="0">
                          <a:solidFill>
                            <a:schemeClr val="accent4"/>
                          </a:solidFill>
                          <a:latin typeface="Times New Roman" panose="02020603050405020304" pitchFamily="18" charset="0"/>
                          <a:ea typeface="微軟正黑體" panose="020B0604030504040204" pitchFamily="34" charset="-120"/>
                        </a:rPr>
                        <a:t>課程學習成果</a:t>
                      </a:r>
                      <a:r>
                        <a:rPr lang="en-US" altLang="zh-TW" sz="2000" b="1" dirty="0">
                          <a:solidFill>
                            <a:schemeClr val="accent4"/>
                          </a:solidFill>
                          <a:latin typeface="微軟正黑體" panose="020B0604030504040204" pitchFamily="34" charset="-120"/>
                          <a:ea typeface="微軟正黑體" panose="020B0604030504040204" pitchFamily="34" charset="-120"/>
                        </a:rPr>
                        <a:t>)</a:t>
                      </a:r>
                      <a:endParaRPr lang="en-US" altLang="zh-TW" sz="2000" b="1" dirty="0">
                        <a:solidFill>
                          <a:schemeClr val="accent4"/>
                        </a:solidFill>
                        <a:latin typeface="Times New Roman" panose="02020603050405020304" pitchFamily="18" charset="0"/>
                        <a:ea typeface="微軟正黑體" panose="020B0604030504040204" pitchFamily="34" charset="-120"/>
                      </a:endParaRPr>
                    </a:p>
                  </a:txBody>
                  <a:tcPr>
                    <a:lnT w="12700" cap="flat" cmpd="sng" algn="ctr">
                      <a:solidFill>
                        <a:schemeClr val="tx1"/>
                      </a:solidFill>
                      <a:prstDash val="solid"/>
                      <a:round/>
                      <a:headEnd type="none" w="med" len="med"/>
                      <a:tailEnd type="none" w="med" len="med"/>
                    </a:lnT>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altLang="zh-TW" sz="1200" b="1" dirty="0">
                        <a:solidFill>
                          <a:srgbClr val="3333FF"/>
                        </a:solidFill>
                        <a:latin typeface="Times New Roman" panose="02020603050405020304" pitchFamily="18" charset="0"/>
                        <a:ea typeface="微軟正黑體" panose="020B0604030504040204" pitchFamily="34" charset="-120"/>
                      </a:endParaRPr>
                    </a:p>
                  </a:txBody>
                  <a:tcPr>
                    <a:lnT w="12700" cap="flat" cmpd="sng" algn="ctr">
                      <a:solidFill>
                        <a:schemeClr val="tx1"/>
                      </a:solidFill>
                      <a:prstDash val="solid"/>
                      <a:round/>
                      <a:headEnd type="none" w="med" len="med"/>
                      <a:tailEnd type="none" w="med" len="med"/>
                    </a:lnT>
                    <a:solidFill>
                      <a:srgbClr val="E8F4F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zh-TW" altLang="en-US" sz="2000" b="1" dirty="0">
                          <a:solidFill>
                            <a:schemeClr val="accent6">
                              <a:lumMod val="75000"/>
                            </a:schemeClr>
                          </a:solidFill>
                          <a:effectLst/>
                          <a:latin typeface="Times New Roman" panose="02020603050405020304" pitchFamily="18" charset="0"/>
                          <a:ea typeface="微軟正黑體" panose="020B0604030504040204" pitchFamily="34" charset="-120"/>
                        </a:rPr>
                        <a:t>課程學習成果</a:t>
                      </a:r>
                      <a:endParaRPr lang="en-US" altLang="zh-TW" sz="2000" b="1" dirty="0">
                        <a:solidFill>
                          <a:schemeClr val="accent6">
                            <a:lumMod val="75000"/>
                          </a:schemeClr>
                        </a:solidFill>
                        <a:effectLst/>
                        <a:latin typeface="Times New Roman" panose="02020603050405020304" pitchFamily="18" charset="0"/>
                        <a:ea typeface="微軟正黑體" panose="020B0604030504040204" pitchFamily="34" charset="-120"/>
                      </a:endParaRPr>
                    </a:p>
                  </a:txBody>
                  <a:tcPr anchor="ctr">
                    <a:lnT w="12700" cap="flat" cmpd="sng" algn="ctr">
                      <a:solidFill>
                        <a:schemeClr val="tx1"/>
                      </a:solidFill>
                      <a:prstDash val="solid"/>
                      <a:round/>
                      <a:headEnd type="none" w="med" len="med"/>
                      <a:tailEnd type="none" w="med" len="med"/>
                    </a:lnT>
                  </a:tcPr>
                </a:tc>
                <a:tc>
                  <a:txBody>
                    <a:bodyPr/>
                    <a:lstStyle/>
                    <a:p>
                      <a:r>
                        <a:rPr lang="zh-TW" altLang="en-US" sz="2000" dirty="0">
                          <a:latin typeface="Times New Roman" panose="02020603050405020304" pitchFamily="18" charset="0"/>
                          <a:ea typeface="微軟正黑體" panose="020B0604030504040204" pitchFamily="34" charset="-120"/>
                        </a:rPr>
                        <a:t>同學習歷程學校平臺之資料</a:t>
                      </a:r>
                      <a:endParaRPr lang="en-US" altLang="zh-TW" sz="2000" dirty="0">
                        <a:latin typeface="Times New Roman" panose="02020603050405020304" pitchFamily="18" charset="0"/>
                        <a:ea typeface="微軟正黑體" panose="020B0604030504040204" pitchFamily="34" charset="-120"/>
                      </a:endParaRPr>
                    </a:p>
                    <a:p>
                      <a:pPr marL="271463" indent="-271463"/>
                      <a:r>
                        <a:rPr lang="en-US" altLang="zh-TW" sz="2000" dirty="0">
                          <a:latin typeface="Times New Roman" panose="02020603050405020304" pitchFamily="18" charset="0"/>
                          <a:ea typeface="微軟正黑體" panose="020B0604030504040204" pitchFamily="34" charset="-120"/>
                        </a:rPr>
                        <a:t>●</a:t>
                      </a:r>
                      <a:r>
                        <a:rPr lang="zh-TW" altLang="zh-TW" sz="2000" b="0" kern="1200" dirty="0">
                          <a:solidFill>
                            <a:srgbClr val="3333FF"/>
                          </a:solidFill>
                          <a:latin typeface="Times New Roman" panose="02020603050405020304" pitchFamily="18" charset="0"/>
                          <a:ea typeface="微軟正黑體" panose="020B0604030504040204" pitchFamily="34" charset="-120"/>
                          <a:cs typeface="+mn-cs"/>
                        </a:rPr>
                        <a:t>學生</a:t>
                      </a:r>
                      <a:r>
                        <a:rPr lang="zh-TW" altLang="en-US" sz="2000" b="0" kern="1200" dirty="0">
                          <a:solidFill>
                            <a:srgbClr val="3333FF"/>
                          </a:solidFill>
                          <a:latin typeface="Times New Roman" panose="02020603050405020304" pitchFamily="18" charset="0"/>
                          <a:ea typeface="微軟正黑體" panose="020B0604030504040204" pitchFamily="34" charset="-120"/>
                          <a:cs typeface="+mn-cs"/>
                        </a:rPr>
                        <a:t>自該學年上傳至學校平</a:t>
                      </a:r>
                      <a:r>
                        <a:rPr lang="zh-TW" altLang="en-US" sz="2000" b="0" kern="1200" spc="-50" baseline="0" dirty="0">
                          <a:solidFill>
                            <a:srgbClr val="3333FF"/>
                          </a:solidFill>
                          <a:latin typeface="Times New Roman" panose="02020603050405020304" pitchFamily="18" charset="0"/>
                          <a:ea typeface="微軟正黑體" panose="020B0604030504040204" pitchFamily="34" charset="-120"/>
                          <a:cs typeface="+mn-cs"/>
                        </a:rPr>
                        <a:t>臺</a:t>
                      </a:r>
                      <a:r>
                        <a:rPr lang="zh-TW" altLang="en-US" sz="2000" b="0" kern="1200" dirty="0">
                          <a:solidFill>
                            <a:srgbClr val="3333FF"/>
                          </a:solidFill>
                          <a:latin typeface="Times New Roman" panose="02020603050405020304" pitchFamily="18" charset="0"/>
                          <a:ea typeface="微軟正黑體" panose="020B0604030504040204" pitchFamily="34" charset="-120"/>
                          <a:cs typeface="+mn-cs"/>
                        </a:rPr>
                        <a:t>之課程學習成果</a:t>
                      </a:r>
                      <a:r>
                        <a:rPr lang="zh-TW" altLang="en-US" sz="2000" b="0" kern="1200" dirty="0">
                          <a:solidFill>
                            <a:srgbClr val="3333FF"/>
                          </a:solidFill>
                          <a:latin typeface="標楷體"/>
                          <a:ea typeface="標楷體"/>
                          <a:cs typeface="+mn-cs"/>
                        </a:rPr>
                        <a:t>，</a:t>
                      </a:r>
                      <a:r>
                        <a:rPr lang="zh-TW" altLang="en-US" sz="2000" b="1" dirty="0">
                          <a:solidFill>
                            <a:schemeClr val="accent1"/>
                          </a:solidFill>
                          <a:latin typeface="Times New Roman" panose="02020603050405020304" pitchFamily="18" charset="0"/>
                          <a:ea typeface="微軟正黑體" panose="020B0604030504040204" pitchFamily="34" charset="-120"/>
                        </a:rPr>
                        <a:t>每學年</a:t>
                      </a:r>
                      <a:r>
                        <a:rPr lang="zh-TW" altLang="zh-TW" sz="2000" b="0" kern="1200" dirty="0">
                          <a:solidFill>
                            <a:srgbClr val="3333FF"/>
                          </a:solidFill>
                          <a:latin typeface="Times New Roman" panose="02020603050405020304" pitchFamily="18" charset="0"/>
                          <a:ea typeface="微軟正黑體" panose="020B0604030504040204" pitchFamily="34" charset="-120"/>
                          <a:cs typeface="+mn-cs"/>
                        </a:rPr>
                        <a:t>勾選至多</a:t>
                      </a:r>
                      <a:r>
                        <a:rPr lang="en-US" altLang="zh-TW" sz="2000" b="1" kern="1200" dirty="0">
                          <a:solidFill>
                            <a:srgbClr val="FF0000"/>
                          </a:solidFill>
                          <a:latin typeface="Times New Roman" panose="02020603050405020304" pitchFamily="18" charset="0"/>
                          <a:ea typeface="微軟正黑體" panose="020B0604030504040204" pitchFamily="34" charset="-120"/>
                          <a:cs typeface="+mn-cs"/>
                        </a:rPr>
                        <a:t>6</a:t>
                      </a:r>
                      <a:r>
                        <a:rPr lang="zh-TW" altLang="zh-TW" sz="2000" b="1" kern="1200" dirty="0">
                          <a:solidFill>
                            <a:srgbClr val="FF0000"/>
                          </a:solidFill>
                          <a:latin typeface="Times New Roman" panose="02020603050405020304" pitchFamily="18" charset="0"/>
                          <a:ea typeface="微軟正黑體" panose="020B0604030504040204" pitchFamily="34" charset="-120"/>
                          <a:cs typeface="+mn-cs"/>
                        </a:rPr>
                        <a:t>件</a:t>
                      </a:r>
                      <a:r>
                        <a:rPr lang="zh-TW" altLang="en-US" sz="2000" b="0" kern="1200" dirty="0">
                          <a:solidFill>
                            <a:srgbClr val="3333FF"/>
                          </a:solidFill>
                          <a:latin typeface="微軟正黑體" panose="020B0604030504040204" pitchFamily="34" charset="-120"/>
                          <a:ea typeface="微軟正黑體" panose="020B0604030504040204" pitchFamily="34" charset="-120"/>
                          <a:cs typeface="+mn-cs"/>
                        </a:rPr>
                        <a:t>，由</a:t>
                      </a:r>
                      <a:r>
                        <a:rPr lang="zh-TW" altLang="en-US" sz="2000" b="0" dirty="0">
                          <a:solidFill>
                            <a:srgbClr val="3333FF"/>
                          </a:solidFill>
                          <a:latin typeface="微軟正黑體" panose="020B0604030504040204" pitchFamily="34" charset="-120"/>
                          <a:ea typeface="微軟正黑體" panose="020B0604030504040204" pitchFamily="34" charset="-120"/>
                        </a:rPr>
                        <a:t>學</a:t>
                      </a:r>
                      <a:r>
                        <a:rPr lang="zh-TW" altLang="en-US" sz="2000" b="0" dirty="0">
                          <a:solidFill>
                            <a:srgbClr val="3333FF"/>
                          </a:solidFill>
                          <a:latin typeface="Times New Roman" panose="02020603050405020304" pitchFamily="18" charset="0"/>
                          <a:ea typeface="微軟正黑體" panose="020B0604030504040204" pitchFamily="34" charset="-120"/>
                        </a:rPr>
                        <a:t>校</a:t>
                      </a:r>
                      <a:r>
                        <a:rPr lang="zh-TW" altLang="zh-TW" sz="2000" b="1" kern="1200" dirty="0">
                          <a:solidFill>
                            <a:schemeClr val="accent1"/>
                          </a:solidFill>
                          <a:latin typeface="Times New Roman" panose="02020603050405020304" pitchFamily="18" charset="0"/>
                          <a:ea typeface="微軟正黑體" panose="020B0604030504040204" pitchFamily="34" charset="-120"/>
                          <a:cs typeface="+mn-cs"/>
                        </a:rPr>
                        <a:t>提交</a:t>
                      </a:r>
                      <a:endParaRPr lang="en-US" altLang="zh-TW" sz="2000" b="1" kern="1200" dirty="0">
                        <a:solidFill>
                          <a:schemeClr val="accent1"/>
                        </a:solidFill>
                        <a:latin typeface="Times New Roman" panose="02020603050405020304" pitchFamily="18" charset="0"/>
                        <a:ea typeface="微軟正黑體" panose="020B0604030504040204" pitchFamily="34" charset="-120"/>
                        <a:cs typeface="+mn-cs"/>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145400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zh-TW" altLang="en-US" sz="2000" b="1" dirty="0">
                          <a:solidFill>
                            <a:schemeClr val="accent1"/>
                          </a:solidFill>
                          <a:latin typeface="Times New Roman" panose="02020603050405020304" pitchFamily="18" charset="0"/>
                          <a:ea typeface="微軟正黑體" panose="020B0604030504040204" pitchFamily="34" charset="-120"/>
                        </a:rPr>
                        <a:t>多元表現</a:t>
                      </a:r>
                      <a:endParaRPr lang="en-US" altLang="zh-TW" sz="2000" b="1" dirty="0">
                        <a:solidFill>
                          <a:schemeClr val="accent1"/>
                        </a:solidFill>
                        <a:latin typeface="Times New Roman" panose="02020603050405020304" pitchFamily="18" charset="0"/>
                        <a:ea typeface="微軟正黑體" panose="020B0604030504040204" pitchFamily="34" charset="-120"/>
                      </a:endParaRPr>
                    </a:p>
                  </a:txBody>
                  <a:tcPr anchor="ctr">
                    <a:solidFill>
                      <a:schemeClr val="accent1">
                        <a:lumMod val="20000"/>
                        <a:lumOff val="80000"/>
                      </a:schemeClr>
                    </a:solidFill>
                  </a:tcPr>
                </a:tc>
                <a:tc>
                  <a:txBody>
                    <a:bodyPr/>
                    <a:lstStyle/>
                    <a:p>
                      <a:r>
                        <a:rPr lang="zh-TW" altLang="zh-TW" sz="2000" kern="1200" spc="0" baseline="0" dirty="0">
                          <a:solidFill>
                            <a:schemeClr val="dk1"/>
                          </a:solidFill>
                          <a:latin typeface="微軟正黑體" panose="020B0604030504040204" pitchFamily="34" charset="-120"/>
                          <a:ea typeface="微軟正黑體" panose="020B0604030504040204" pitchFamily="34" charset="-120"/>
                          <a:cs typeface="+mn-cs"/>
                        </a:rPr>
                        <a:t>彈性學習</a:t>
                      </a:r>
                      <a:r>
                        <a:rPr lang="zh-TW" altLang="en-US" sz="2000" kern="1200" spc="0" baseline="0" dirty="0">
                          <a:solidFill>
                            <a:schemeClr val="dk1"/>
                          </a:solidFill>
                          <a:latin typeface="微軟正黑體" panose="020B0604030504040204" pitchFamily="34" charset="-120"/>
                          <a:ea typeface="微軟正黑體" panose="020B0604030504040204" pitchFamily="34" charset="-120"/>
                          <a:cs typeface="+mn-cs"/>
                        </a:rPr>
                        <a:t>時間</a:t>
                      </a:r>
                      <a:r>
                        <a:rPr lang="zh-TW" altLang="zh-TW" sz="2000" kern="1200" spc="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2000" kern="1200" spc="0" baseline="0" dirty="0">
                          <a:solidFill>
                            <a:schemeClr val="dk1"/>
                          </a:solidFill>
                          <a:latin typeface="微軟正黑體" panose="020B0604030504040204" pitchFamily="34" charset="-120"/>
                          <a:ea typeface="微軟正黑體" panose="020B0604030504040204" pitchFamily="34" charset="-120"/>
                          <a:cs typeface="+mn-cs"/>
                        </a:rPr>
                        <a:t>團體活</a:t>
                      </a:r>
                      <a:r>
                        <a:rPr lang="zh-TW" altLang="zh-TW" sz="2000" kern="1200" spc="0" baseline="0" dirty="0">
                          <a:solidFill>
                            <a:schemeClr val="dk1"/>
                          </a:solidFill>
                          <a:latin typeface="微軟正黑體" panose="020B0604030504040204" pitchFamily="34" charset="-120"/>
                          <a:ea typeface="微軟正黑體" panose="020B0604030504040204" pitchFamily="34" charset="-120"/>
                          <a:cs typeface="+mn-cs"/>
                        </a:rPr>
                        <a:t>動</a:t>
                      </a:r>
                      <a:r>
                        <a:rPr lang="zh-TW" altLang="en-US" sz="2000" kern="1200" spc="0" baseline="0" dirty="0">
                          <a:solidFill>
                            <a:schemeClr val="dk1"/>
                          </a:solidFill>
                          <a:latin typeface="微軟正黑體" panose="020B0604030504040204" pitchFamily="34" charset="-120"/>
                          <a:ea typeface="微軟正黑體" panose="020B0604030504040204" pitchFamily="34" charset="-120"/>
                          <a:cs typeface="+mn-cs"/>
                        </a:rPr>
                        <a:t>時間及</a:t>
                      </a:r>
                      <a:r>
                        <a:rPr lang="zh-TW" altLang="zh-TW" sz="2000" kern="1200" spc="0" baseline="0" dirty="0">
                          <a:solidFill>
                            <a:schemeClr val="dk1"/>
                          </a:solidFill>
                          <a:latin typeface="微軟正黑體" panose="020B0604030504040204" pitchFamily="34" charset="-120"/>
                          <a:ea typeface="微軟正黑體" panose="020B0604030504040204" pitchFamily="34" charset="-120"/>
                          <a:cs typeface="+mn-cs"/>
                        </a:rPr>
                        <a:t>其他</a:t>
                      </a:r>
                      <a:r>
                        <a:rPr lang="zh-TW" altLang="en-US" sz="2000" kern="1200" spc="0" baseline="0" dirty="0">
                          <a:solidFill>
                            <a:schemeClr val="dk1"/>
                          </a:solidFill>
                          <a:latin typeface="微軟正黑體" panose="020B0604030504040204" pitchFamily="34" charset="-120"/>
                          <a:ea typeface="微軟正黑體" panose="020B0604030504040204" pitchFamily="34" charset="-120"/>
                          <a:cs typeface="+mn-cs"/>
                        </a:rPr>
                        <a:t>表現</a:t>
                      </a:r>
                      <a:endParaRPr lang="en-US" altLang="zh-TW" sz="2000" kern="1200" spc="0" baseline="0" dirty="0">
                        <a:solidFill>
                          <a:schemeClr val="dk1"/>
                        </a:solidFill>
                        <a:latin typeface="微軟正黑體" panose="020B0604030504040204" pitchFamily="34" charset="-120"/>
                        <a:ea typeface="微軟正黑體" panose="020B0604030504040204" pitchFamily="34" charset="-120"/>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TW" sz="2000" dirty="0">
                          <a:latin typeface="微軟正黑體" panose="020B0604030504040204" pitchFamily="34" charset="-120"/>
                          <a:ea typeface="微軟正黑體" panose="020B0604030504040204" pitchFamily="34" charset="-120"/>
                        </a:rPr>
                        <a:t>●</a:t>
                      </a:r>
                      <a:r>
                        <a:rPr lang="zh-TW" altLang="en-US" sz="2000" b="1" dirty="0">
                          <a:solidFill>
                            <a:schemeClr val="accent1"/>
                          </a:solidFill>
                          <a:latin typeface="Times New Roman" panose="02020603050405020304" pitchFamily="18" charset="0"/>
                          <a:ea typeface="微軟正黑體" panose="020B0604030504040204" pitchFamily="34" charset="-120"/>
                        </a:rPr>
                        <a:t>每學年</a:t>
                      </a:r>
                      <a:r>
                        <a:rPr lang="zh-TW" altLang="en-US" sz="2000" b="1" dirty="0">
                          <a:solidFill>
                            <a:srgbClr val="00B050"/>
                          </a:solidFill>
                          <a:latin typeface="微軟正黑體" panose="020B0604030504040204" pitchFamily="34" charset="-120"/>
                          <a:ea typeface="微軟正黑體" panose="020B0604030504040204" pitchFamily="34" charset="-120"/>
                        </a:rPr>
                        <a:t>學生上傳時間及件數由學校自訂</a:t>
                      </a:r>
                      <a:endParaRPr lang="en-US" altLang="zh-TW" sz="2000" b="1" dirty="0">
                        <a:solidFill>
                          <a:srgbClr val="00B050"/>
                        </a:solidFill>
                        <a:latin typeface="微軟正黑體" panose="020B0604030504040204" pitchFamily="34" charset="-120"/>
                        <a:ea typeface="微軟正黑體" panose="020B0604030504040204" pitchFamily="34" charset="-12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TW" sz="1800" b="1" dirty="0">
                          <a:solidFill>
                            <a:schemeClr val="accent4"/>
                          </a:solidFill>
                          <a:latin typeface="微軟正黑體" panose="020B0604030504040204" pitchFamily="34" charset="-120"/>
                          <a:ea typeface="微軟正黑體" panose="020B0604030504040204" pitchFamily="34" charset="-120"/>
                        </a:rPr>
                        <a:t>  </a:t>
                      </a:r>
                      <a:r>
                        <a:rPr lang="en-US" altLang="zh-TW" sz="2000" b="1" dirty="0">
                          <a:solidFill>
                            <a:schemeClr val="accent4"/>
                          </a:solidFill>
                          <a:latin typeface="微軟正黑體" panose="020B0604030504040204" pitchFamily="34" charset="-120"/>
                          <a:ea typeface="微軟正黑體" panose="020B0604030504040204" pitchFamily="34" charset="-120"/>
                        </a:rPr>
                        <a:t>(</a:t>
                      </a:r>
                      <a:r>
                        <a:rPr lang="zh-TW" altLang="en-US" sz="2000" b="1" kern="1200" dirty="0">
                          <a:solidFill>
                            <a:schemeClr val="accent4"/>
                          </a:solidFill>
                          <a:latin typeface="微軟正黑體" panose="020B0604030504040204" pitchFamily="34" charset="-120"/>
                          <a:ea typeface="微軟正黑體" panose="020B0604030504040204" pitchFamily="34" charset="-120"/>
                          <a:cs typeface="+mn-cs"/>
                        </a:rPr>
                        <a:t>限學生高中就學期間取得，不限當學年度之多元表現</a:t>
                      </a:r>
                      <a:r>
                        <a:rPr lang="en-US" altLang="zh-TW" sz="2000" b="1" kern="1200" dirty="0">
                          <a:solidFill>
                            <a:schemeClr val="accent4"/>
                          </a:solidFill>
                          <a:latin typeface="微軟正黑體" panose="020B0604030504040204" pitchFamily="34" charset="-120"/>
                          <a:ea typeface="微軟正黑體" panose="020B0604030504040204" pitchFamily="34" charset="-120"/>
                          <a:cs typeface="+mn-cs"/>
                        </a:rPr>
                        <a:t>)</a:t>
                      </a:r>
                    </a:p>
                  </a:txBody>
                  <a:tcPr>
                    <a:solidFill>
                      <a:schemeClr val="accent1">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altLang="zh-TW" sz="1200" b="1" dirty="0">
                        <a:solidFill>
                          <a:srgbClr val="3333FF"/>
                        </a:solidFill>
                        <a:latin typeface="Times New Roman" panose="02020603050405020304" pitchFamily="18" charset="0"/>
                        <a:ea typeface="微軟正黑體" panose="020B0604030504040204" pitchFamily="34" charset="-120"/>
                      </a:endParaRPr>
                    </a:p>
                  </a:txBody>
                  <a:tcPr>
                    <a:solidFill>
                      <a:schemeClr val="accent1">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zh-TW" altLang="en-US" sz="2000" b="1" dirty="0">
                          <a:solidFill>
                            <a:schemeClr val="accent6">
                              <a:lumMod val="75000"/>
                            </a:schemeClr>
                          </a:solidFill>
                          <a:effectLst/>
                          <a:latin typeface="Times New Roman" panose="02020603050405020304" pitchFamily="18" charset="0"/>
                          <a:ea typeface="微軟正黑體" panose="020B0604030504040204" pitchFamily="34" charset="-120"/>
                        </a:rPr>
                        <a:t>多元表現</a:t>
                      </a:r>
                      <a:endParaRPr lang="en-US" altLang="zh-TW" sz="2000" b="1" dirty="0">
                        <a:solidFill>
                          <a:schemeClr val="accent6">
                            <a:lumMod val="75000"/>
                          </a:schemeClr>
                        </a:solidFill>
                        <a:effectLst/>
                        <a:latin typeface="Times New Roman" panose="02020603050405020304" pitchFamily="18" charset="0"/>
                        <a:ea typeface="微軟正黑體" panose="020B0604030504040204" pitchFamily="34" charset="-120"/>
                      </a:endParaRPr>
                    </a:p>
                  </a:txBody>
                  <a:tcPr anchor="ctr">
                    <a:solidFill>
                      <a:schemeClr val="accent1">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zh-TW" altLang="en-US" sz="2000" dirty="0">
                          <a:latin typeface="Times New Roman" panose="02020603050405020304" pitchFamily="18" charset="0"/>
                          <a:ea typeface="微軟正黑體" panose="020B0604030504040204" pitchFamily="34" charset="-120"/>
                        </a:rPr>
                        <a:t>同學習歷程學校平臺之資料</a:t>
                      </a:r>
                      <a:endParaRPr lang="en-US" altLang="zh-TW" sz="2000" dirty="0">
                        <a:latin typeface="Times New Roman" panose="02020603050405020304" pitchFamily="18" charset="0"/>
                        <a:ea typeface="微軟正黑體" panose="020B0604030504040204" pitchFamily="34" charset="-120"/>
                      </a:endParaRPr>
                    </a:p>
                    <a:p>
                      <a:pPr marL="271463" indent="-271463" algn="l" defTabSz="1219170" rtl="0" eaLnBrk="1" latinLnBrk="0" hangingPunct="1"/>
                      <a:r>
                        <a:rPr lang="en-US" altLang="zh-TW" sz="2000" dirty="0">
                          <a:latin typeface="Times New Roman" panose="02020603050405020304" pitchFamily="18" charset="0"/>
                          <a:ea typeface="微軟正黑體" panose="020B0604030504040204" pitchFamily="34" charset="-120"/>
                        </a:rPr>
                        <a:t>●</a:t>
                      </a:r>
                      <a:r>
                        <a:rPr lang="zh-TW" altLang="zh-TW" sz="2000" b="0" kern="1200" spc="-50" baseline="0" dirty="0">
                          <a:solidFill>
                            <a:srgbClr val="3333FF"/>
                          </a:solidFill>
                          <a:latin typeface="Times New Roman" panose="02020603050405020304" pitchFamily="18" charset="0"/>
                          <a:ea typeface="微軟正黑體" panose="020B0604030504040204" pitchFamily="34" charset="-120"/>
                          <a:cs typeface="+mn-cs"/>
                        </a:rPr>
                        <a:t>學生</a:t>
                      </a:r>
                      <a:r>
                        <a:rPr lang="zh-TW" altLang="en-US" sz="2000" b="0" kern="1200" dirty="0">
                          <a:solidFill>
                            <a:srgbClr val="3333FF"/>
                          </a:solidFill>
                          <a:latin typeface="Times New Roman" panose="02020603050405020304" pitchFamily="18" charset="0"/>
                          <a:ea typeface="微軟正黑體" panose="020B0604030504040204" pitchFamily="34" charset="-120"/>
                          <a:cs typeface="+mn-cs"/>
                        </a:rPr>
                        <a:t>自該學年上傳至學校平</a:t>
                      </a:r>
                      <a:r>
                        <a:rPr lang="zh-TW" altLang="en-US" sz="2000" b="0" kern="1200" spc="-50" baseline="0" dirty="0">
                          <a:solidFill>
                            <a:srgbClr val="3333FF"/>
                          </a:solidFill>
                          <a:latin typeface="Times New Roman" panose="02020603050405020304" pitchFamily="18" charset="0"/>
                          <a:ea typeface="微軟正黑體" panose="020B0604030504040204" pitchFamily="34" charset="-120"/>
                          <a:cs typeface="+mn-cs"/>
                        </a:rPr>
                        <a:t>臺</a:t>
                      </a:r>
                      <a:r>
                        <a:rPr lang="zh-TW" altLang="en-US" sz="2000" b="0" kern="1200" dirty="0">
                          <a:solidFill>
                            <a:srgbClr val="3333FF"/>
                          </a:solidFill>
                          <a:latin typeface="Times New Roman" panose="02020603050405020304" pitchFamily="18" charset="0"/>
                          <a:ea typeface="微軟正黑體" panose="020B0604030504040204" pitchFamily="34" charset="-120"/>
                          <a:cs typeface="+mn-cs"/>
                        </a:rPr>
                        <a:t>之多元表現</a:t>
                      </a:r>
                      <a:r>
                        <a:rPr lang="zh-TW" altLang="en-US" sz="2000" b="0" kern="1200" dirty="0">
                          <a:solidFill>
                            <a:srgbClr val="3333FF"/>
                          </a:solidFill>
                          <a:latin typeface="微軟正黑體" panose="020B0604030504040204" pitchFamily="34" charset="-120"/>
                          <a:ea typeface="微軟正黑體" panose="020B0604030504040204" pitchFamily="34" charset="-120"/>
                          <a:cs typeface="+mn-cs"/>
                        </a:rPr>
                        <a:t>，</a:t>
                      </a:r>
                      <a:r>
                        <a:rPr lang="zh-TW" altLang="en-US" sz="2000" b="1" dirty="0">
                          <a:solidFill>
                            <a:schemeClr val="accent1"/>
                          </a:solidFill>
                          <a:latin typeface="Times New Roman" panose="02020603050405020304" pitchFamily="18" charset="0"/>
                          <a:ea typeface="微軟正黑體" panose="020B0604030504040204" pitchFamily="34" charset="-120"/>
                        </a:rPr>
                        <a:t>每學年</a:t>
                      </a:r>
                      <a:r>
                        <a:rPr lang="zh-TW" altLang="zh-TW" sz="2000" b="0" kern="1200" spc="-50" baseline="0" dirty="0">
                          <a:solidFill>
                            <a:srgbClr val="3333FF"/>
                          </a:solidFill>
                          <a:latin typeface="Times New Roman" panose="02020603050405020304" pitchFamily="18" charset="0"/>
                          <a:ea typeface="微軟正黑體" panose="020B0604030504040204" pitchFamily="34" charset="-120"/>
                          <a:cs typeface="+mn-cs"/>
                        </a:rPr>
                        <a:t>勾選至多</a:t>
                      </a:r>
                      <a:r>
                        <a:rPr lang="en-US" altLang="zh-TW" sz="2000" b="1" kern="1200" spc="-50" baseline="0" dirty="0">
                          <a:solidFill>
                            <a:srgbClr val="FF0000"/>
                          </a:solidFill>
                          <a:latin typeface="Times New Roman" panose="02020603050405020304" pitchFamily="18" charset="0"/>
                          <a:ea typeface="微軟正黑體" panose="020B0604030504040204" pitchFamily="34" charset="-120"/>
                          <a:cs typeface="+mn-cs"/>
                        </a:rPr>
                        <a:t>10</a:t>
                      </a:r>
                      <a:r>
                        <a:rPr lang="zh-TW" altLang="zh-TW" sz="2000" b="1" kern="1200" spc="-50" baseline="0" dirty="0">
                          <a:solidFill>
                            <a:srgbClr val="FF0000"/>
                          </a:solidFill>
                          <a:latin typeface="Times New Roman" panose="02020603050405020304" pitchFamily="18" charset="0"/>
                          <a:ea typeface="微軟正黑體" panose="020B0604030504040204" pitchFamily="34" charset="-120"/>
                          <a:cs typeface="+mn-cs"/>
                        </a:rPr>
                        <a:t>件</a:t>
                      </a:r>
                      <a:r>
                        <a:rPr lang="zh-TW" altLang="en-US" sz="2000" b="0" kern="1200" dirty="0">
                          <a:solidFill>
                            <a:srgbClr val="3333FF"/>
                          </a:solidFill>
                          <a:latin typeface="微軟正黑體" panose="020B0604030504040204" pitchFamily="34" charset="-120"/>
                          <a:ea typeface="微軟正黑體" panose="020B0604030504040204" pitchFamily="34" charset="-120"/>
                          <a:cs typeface="+mn-cs"/>
                        </a:rPr>
                        <a:t>，由</a:t>
                      </a:r>
                      <a:r>
                        <a:rPr lang="zh-TW" altLang="en-US" sz="2000" b="0" dirty="0">
                          <a:solidFill>
                            <a:srgbClr val="3333FF"/>
                          </a:solidFill>
                          <a:latin typeface="Times New Roman" panose="02020603050405020304" pitchFamily="18" charset="0"/>
                          <a:ea typeface="微軟正黑體" panose="020B0604030504040204" pitchFamily="34" charset="-120"/>
                        </a:rPr>
                        <a:t>學校</a:t>
                      </a:r>
                      <a:r>
                        <a:rPr lang="zh-TW" altLang="zh-TW" sz="2000" b="1" kern="1200" dirty="0">
                          <a:solidFill>
                            <a:schemeClr val="accent1"/>
                          </a:solidFill>
                          <a:latin typeface="Times New Roman" panose="02020603050405020304" pitchFamily="18" charset="0"/>
                          <a:ea typeface="微軟正黑體" panose="020B0604030504040204" pitchFamily="34" charset="-120"/>
                          <a:cs typeface="+mn-cs"/>
                        </a:rPr>
                        <a:t>提交</a:t>
                      </a:r>
                      <a:endParaRPr lang="en-US" altLang="zh-TW" sz="2000" b="1" kern="1200" dirty="0">
                        <a:solidFill>
                          <a:schemeClr val="accent1"/>
                        </a:solidFill>
                        <a:latin typeface="Times New Roman" panose="02020603050405020304" pitchFamily="18" charset="0"/>
                        <a:ea typeface="微軟正黑體" panose="020B0604030504040204" pitchFamily="34" charset="-120"/>
                        <a:cs typeface="+mn-cs"/>
                      </a:endParaRPr>
                    </a:p>
                  </a:txBody>
                  <a:tcPr>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
        <p:nvSpPr>
          <p:cNvPr id="2" name="向右箭號 1"/>
          <p:cNvSpPr/>
          <p:nvPr/>
        </p:nvSpPr>
        <p:spPr>
          <a:xfrm>
            <a:off x="6204856" y="1955455"/>
            <a:ext cx="936621" cy="1323893"/>
          </a:xfrm>
          <a:prstGeom prst="rightArrow">
            <a:avLst>
              <a:gd name="adj1" fmla="val 50000"/>
              <a:gd name="adj2" fmla="val 52507"/>
            </a:avLst>
          </a:prstGeom>
          <a:ln/>
        </p:spPr>
        <p:style>
          <a:lnRef idx="0">
            <a:schemeClr val="accent3"/>
          </a:lnRef>
          <a:fillRef idx="3">
            <a:schemeClr val="accent3"/>
          </a:fillRef>
          <a:effectRef idx="3">
            <a:schemeClr val="accent3"/>
          </a:effectRef>
          <a:fontRef idx="minor">
            <a:schemeClr val="lt1"/>
          </a:fontRef>
        </p:style>
        <p:txBody>
          <a:bodyPr lIns="0" rIns="0" rtlCol="0" anchor="ctr"/>
          <a:lstStyle/>
          <a:p>
            <a:pPr algn="ctr"/>
            <a:r>
              <a:rPr lang="zh-TW" altLang="en-US" b="1" dirty="0">
                <a:solidFill>
                  <a:schemeClr val="bg1"/>
                </a:solidFill>
                <a:latin typeface="微軟正黑體" panose="020B0604030504040204" pitchFamily="34" charset="-120"/>
                <a:ea typeface="微軟正黑體" panose="020B0604030504040204" pitchFamily="34" charset="-120"/>
              </a:rPr>
              <a:t>每學期提交</a:t>
            </a:r>
          </a:p>
        </p:txBody>
      </p:sp>
      <p:sp>
        <p:nvSpPr>
          <p:cNvPr id="8" name="向右箭號 7"/>
          <p:cNvSpPr/>
          <p:nvPr/>
        </p:nvSpPr>
        <p:spPr>
          <a:xfrm>
            <a:off x="6217920" y="4674789"/>
            <a:ext cx="987168" cy="1323893"/>
          </a:xfrm>
          <a:prstGeom prst="rightArrow">
            <a:avLst>
              <a:gd name="adj1" fmla="val 50000"/>
              <a:gd name="adj2" fmla="val 52507"/>
            </a:avLst>
          </a:prstGeom>
          <a:ln/>
        </p:spPr>
        <p:style>
          <a:lnRef idx="0">
            <a:schemeClr val="accent1"/>
          </a:lnRef>
          <a:fillRef idx="3">
            <a:schemeClr val="accent1"/>
          </a:fillRef>
          <a:effectRef idx="3">
            <a:schemeClr val="accent1"/>
          </a:effectRef>
          <a:fontRef idx="minor">
            <a:schemeClr val="lt1"/>
          </a:fontRef>
        </p:style>
        <p:txBody>
          <a:bodyPr lIns="0" rIns="0" rtlCol="0" anchor="ctr"/>
          <a:lstStyle/>
          <a:p>
            <a:pPr algn="ctr"/>
            <a:r>
              <a:rPr lang="zh-TW" altLang="en-US" b="1" dirty="0">
                <a:solidFill>
                  <a:schemeClr val="bg1"/>
                </a:solidFill>
                <a:latin typeface="微軟正黑體" panose="020B0604030504040204" pitchFamily="34" charset="-120"/>
                <a:ea typeface="微軟正黑體" panose="020B0604030504040204" pitchFamily="34" charset="-120"/>
              </a:rPr>
              <a:t>每學年提交</a:t>
            </a:r>
          </a:p>
        </p:txBody>
      </p:sp>
      <p:sp>
        <p:nvSpPr>
          <p:cNvPr id="6" name="圓角矩形 5"/>
          <p:cNvSpPr/>
          <p:nvPr/>
        </p:nvSpPr>
        <p:spPr>
          <a:xfrm>
            <a:off x="5662749" y="4576824"/>
            <a:ext cx="527195" cy="3805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61718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向右箭號 20"/>
          <p:cNvSpPr/>
          <p:nvPr/>
        </p:nvSpPr>
        <p:spPr>
          <a:xfrm>
            <a:off x="1600164" y="3012132"/>
            <a:ext cx="4545910" cy="673160"/>
          </a:xfrm>
          <a:prstGeom prst="right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
        <p:nvSpPr>
          <p:cNvPr id="20" name="向右箭號 19"/>
          <p:cNvSpPr/>
          <p:nvPr/>
        </p:nvSpPr>
        <p:spPr>
          <a:xfrm>
            <a:off x="1600164" y="5002333"/>
            <a:ext cx="4567509" cy="673160"/>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
        <p:nvSpPr>
          <p:cNvPr id="3" name="文字版面配置區 2"/>
          <p:cNvSpPr>
            <a:spLocks noGrp="1"/>
          </p:cNvSpPr>
          <p:nvPr>
            <p:ph type="body" sz="quarter" idx="15"/>
          </p:nvPr>
        </p:nvSpPr>
        <p:spPr>
          <a:xfrm>
            <a:off x="695401" y="254982"/>
            <a:ext cx="11165672" cy="584775"/>
          </a:xfrm>
        </p:spPr>
        <p:txBody>
          <a:bodyPr/>
          <a:lstStyle/>
          <a:p>
            <a:r>
              <a:rPr lang="zh-TW" altLang="en-US" b="1" dirty="0"/>
              <a:t>學生學習歷程檔案</a:t>
            </a:r>
            <a:r>
              <a:rPr lang="zh-TW" altLang="en-US" b="1" dirty="0">
                <a:solidFill>
                  <a:schemeClr val="accent4"/>
                </a:solidFill>
              </a:rPr>
              <a:t>如何蒐集資料</a:t>
            </a:r>
            <a:endParaRPr lang="zh-TW" altLang="en-US" sz="1800" b="1" dirty="0">
              <a:solidFill>
                <a:schemeClr val="accent4"/>
              </a:solidFill>
              <a:latin typeface="+mn-lt"/>
            </a:endParaRPr>
          </a:p>
        </p:txBody>
      </p:sp>
      <p:pic>
        <p:nvPicPr>
          <p:cNvPr id="6" name="圖片 5">
            <a:extLst>
              <a:ext uri="{FF2B5EF4-FFF2-40B4-BE49-F238E27FC236}">
                <a16:creationId xmlns:a16="http://schemas.microsoft.com/office/drawing/2014/main" id="{2DDD5BF1-ABD3-40A7-9BAA-8AC283273E4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68556" y="2956911"/>
            <a:ext cx="990634" cy="2030595"/>
          </a:xfrm>
          <a:prstGeom prst="rect">
            <a:avLst/>
          </a:prstGeom>
        </p:spPr>
      </p:pic>
      <p:pic>
        <p:nvPicPr>
          <p:cNvPr id="7" name="Picture 8" descr="ãèå¸« å¡éãçåçæå°çµæ"/>
          <p:cNvPicPr>
            <a:picLocks noChangeAspect="1" noChangeArrowheads="1"/>
          </p:cNvPicPr>
          <p:nvPr/>
        </p:nvPicPr>
        <p:blipFill rotWithShape="1">
          <a:blip r:embed="rId5">
            <a:clrChange>
              <a:clrFrom>
                <a:srgbClr val="F6F6F6"/>
              </a:clrFrom>
              <a:clrTo>
                <a:srgbClr val="F6F6F6">
                  <a:alpha val="0"/>
                </a:srgbClr>
              </a:clrTo>
            </a:clrChange>
            <a:extLst>
              <a:ext uri="{28A0092B-C50C-407E-A947-70E740481C1C}">
                <a14:useLocalDpi xmlns:a14="http://schemas.microsoft.com/office/drawing/2010/main" val="0"/>
              </a:ext>
            </a:extLst>
          </a:blip>
          <a:srcRect l="11796" t="13785" r="50566" b="18226"/>
          <a:stretch/>
        </p:blipFill>
        <p:spPr bwMode="auto">
          <a:xfrm>
            <a:off x="1063873" y="5002333"/>
            <a:ext cx="842929" cy="19829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ãè¡æ¿äººå¡ å¡éãçåçæå°çµæ"/>
          <p:cNvPicPr>
            <a:picLocks noChangeAspect="1" noChangeArrowheads="1"/>
          </p:cNvPicPr>
          <p:nvPr/>
        </p:nvPicPr>
        <p:blipFill rotWithShape="1">
          <a:blip r:embed="rId6">
            <a:clrChange>
              <a:clrFrom>
                <a:srgbClr val="F6F6F6"/>
              </a:clrFrom>
              <a:clrTo>
                <a:srgbClr val="F6F6F6">
                  <a:alpha val="0"/>
                </a:srgbClr>
              </a:clrTo>
            </a:clrChange>
            <a:extLst>
              <a:ext uri="{28A0092B-C50C-407E-A947-70E740481C1C}">
                <a14:useLocalDpi xmlns:a14="http://schemas.microsoft.com/office/drawing/2010/main" val="0"/>
              </a:ext>
            </a:extLst>
          </a:blip>
          <a:srcRect l="19807" r="18508"/>
          <a:stretch/>
        </p:blipFill>
        <p:spPr bwMode="auto">
          <a:xfrm>
            <a:off x="806482" y="892880"/>
            <a:ext cx="1197554" cy="1941438"/>
          </a:xfrm>
          <a:prstGeom prst="rect">
            <a:avLst/>
          </a:prstGeom>
          <a:noFill/>
          <a:extLst>
            <a:ext uri="{909E8E84-426E-40DD-AFC4-6F175D3DCCD1}">
              <a14:hiddenFill xmlns:a14="http://schemas.microsoft.com/office/drawing/2010/main">
                <a:solidFill>
                  <a:srgbClr val="FFFFFF"/>
                </a:solidFill>
              </a14:hiddenFill>
            </a:ext>
          </a:extLst>
        </p:spPr>
      </p:pic>
      <p:sp>
        <p:nvSpPr>
          <p:cNvPr id="11" name="文字方塊 10"/>
          <p:cNvSpPr txBox="1"/>
          <p:nvPr/>
        </p:nvSpPr>
        <p:spPr>
          <a:xfrm>
            <a:off x="1981684" y="3504636"/>
            <a:ext cx="4023017" cy="1249573"/>
          </a:xfrm>
          <a:prstGeom prst="rect">
            <a:avLst/>
          </a:prstGeom>
          <a:noFill/>
        </p:spPr>
        <p:txBody>
          <a:bodyPr wrap="square" rtlCol="0">
            <a:spAutoFit/>
          </a:bodyPr>
          <a:lstStyle/>
          <a:p>
            <a:pPr marL="271463" indent="-271463">
              <a:lnSpc>
                <a:spcPct val="130000"/>
              </a:lnSpc>
              <a:spcBef>
                <a:spcPts val="600"/>
              </a:spcBef>
              <a:buFont typeface="Wingdings" panose="05000000000000000000" pitchFamily="2" charset="2"/>
              <a:buChar char="n"/>
            </a:pPr>
            <a:r>
              <a:rPr lang="zh-TW" altLang="en-US" b="1" kern="0" dirty="0">
                <a:solidFill>
                  <a:schemeClr val="accent1"/>
                </a:solidFill>
                <a:latin typeface="微软雅黑" panose="020B0503020204020204" pitchFamily="34" charset="-122"/>
                <a:ea typeface="微软雅黑" panose="020B0503020204020204" pitchFamily="34" charset="-122"/>
                <a:cs typeface="+mn-ea"/>
                <a:sym typeface="+mn-lt"/>
              </a:rPr>
              <a:t>上傳</a:t>
            </a:r>
            <a:r>
              <a:rPr lang="zh-TW" altLang="en-US" b="1" kern="0" dirty="0">
                <a:solidFill>
                  <a:srgbClr val="0000FF"/>
                </a:solidFill>
                <a:latin typeface="微软雅黑" panose="020B0503020204020204" pitchFamily="34" charset="-122"/>
                <a:ea typeface="微软雅黑" panose="020B0503020204020204" pitchFamily="34" charset="-122"/>
                <a:cs typeface="+mn-ea"/>
                <a:sym typeface="+mn-lt"/>
              </a:rPr>
              <a:t> </a:t>
            </a:r>
            <a:r>
              <a:rPr lang="zh-TW" altLang="en-US" kern="0" dirty="0">
                <a:latin typeface="微软雅黑" panose="020B0503020204020204" pitchFamily="34" charset="-122"/>
                <a:ea typeface="微软雅黑" panose="020B0503020204020204" pitchFamily="34" charset="-122"/>
                <a:cs typeface="+mn-ea"/>
                <a:sym typeface="+mn-lt"/>
              </a:rPr>
              <a:t>課程學習成果、多元表現</a:t>
            </a:r>
            <a:endParaRPr lang="en-US" altLang="zh-TW" kern="0" dirty="0">
              <a:latin typeface="微软雅黑" panose="020B0503020204020204" pitchFamily="34" charset="-122"/>
              <a:ea typeface="微软雅黑" panose="020B0503020204020204" pitchFamily="34" charset="-122"/>
              <a:cs typeface="+mn-ea"/>
              <a:sym typeface="+mn-lt"/>
            </a:endParaRPr>
          </a:p>
          <a:p>
            <a:pPr marL="271463" indent="-271463">
              <a:lnSpc>
                <a:spcPct val="130000"/>
              </a:lnSpc>
              <a:spcBef>
                <a:spcPts val="600"/>
              </a:spcBef>
              <a:buFont typeface="Wingdings" panose="05000000000000000000" pitchFamily="2" charset="2"/>
              <a:buChar char="n"/>
            </a:pPr>
            <a:r>
              <a:rPr lang="zh-TW" altLang="en-US" b="1" kern="0" dirty="0">
                <a:solidFill>
                  <a:schemeClr val="accent1"/>
                </a:solidFill>
                <a:latin typeface="微软雅黑" panose="020B0503020204020204" pitchFamily="34" charset="-122"/>
                <a:ea typeface="微软雅黑" panose="020B0503020204020204" pitchFamily="34" charset="-122"/>
                <a:cs typeface="+mn-ea"/>
                <a:sym typeface="+mn-lt"/>
              </a:rPr>
              <a:t>勾選 </a:t>
            </a:r>
            <a:r>
              <a:rPr lang="zh-TW" altLang="en-US" kern="0" dirty="0">
                <a:latin typeface="微软雅黑" panose="020B0503020204020204" pitchFamily="34" charset="-122"/>
                <a:ea typeface="微软雅黑" panose="020B0503020204020204" pitchFamily="34" charset="-122"/>
                <a:cs typeface="+mn-ea"/>
                <a:sym typeface="+mn-lt"/>
              </a:rPr>
              <a:t>要提交至學習歷程中央資料庫</a:t>
            </a:r>
            <a:br>
              <a:rPr lang="en-US" altLang="zh-TW" kern="0" dirty="0">
                <a:latin typeface="微软雅黑" panose="020B0503020204020204" pitchFamily="34" charset="-122"/>
                <a:ea typeface="微软雅黑" panose="020B0503020204020204" pitchFamily="34" charset="-122"/>
                <a:cs typeface="+mn-ea"/>
                <a:sym typeface="+mn-lt"/>
              </a:rPr>
            </a:br>
            <a:r>
              <a:rPr lang="en-US" altLang="zh-TW" kern="0" dirty="0">
                <a:latin typeface="微软雅黑" panose="020B0503020204020204" pitchFamily="34" charset="-122"/>
                <a:ea typeface="微软雅黑" panose="020B0503020204020204" pitchFamily="34" charset="-122"/>
                <a:cs typeface="+mn-ea"/>
                <a:sym typeface="+mn-lt"/>
              </a:rPr>
              <a:t>        </a:t>
            </a:r>
            <a:r>
              <a:rPr lang="zh-TW" altLang="en-US" kern="0" dirty="0">
                <a:latin typeface="微软雅黑" panose="020B0503020204020204" pitchFamily="34" charset="-122"/>
                <a:ea typeface="微软雅黑" panose="020B0503020204020204" pitchFamily="34" charset="-122"/>
                <a:cs typeface="+mn-ea"/>
                <a:sym typeface="+mn-lt"/>
              </a:rPr>
              <a:t>之課程學習成果、多元表現</a:t>
            </a:r>
          </a:p>
        </p:txBody>
      </p:sp>
      <p:sp>
        <p:nvSpPr>
          <p:cNvPr id="12" name="文字方塊 11"/>
          <p:cNvSpPr txBox="1"/>
          <p:nvPr/>
        </p:nvSpPr>
        <p:spPr>
          <a:xfrm>
            <a:off x="2054488" y="1643793"/>
            <a:ext cx="3992616" cy="1137556"/>
          </a:xfrm>
          <a:prstGeom prst="rect">
            <a:avLst/>
          </a:prstGeom>
          <a:noFill/>
        </p:spPr>
        <p:txBody>
          <a:bodyPr wrap="square" rtlCol="0">
            <a:spAutoFit/>
          </a:bodyPr>
          <a:lstStyle/>
          <a:p>
            <a:pPr marL="285750" indent="-285750">
              <a:lnSpc>
                <a:spcPct val="130000"/>
              </a:lnSpc>
              <a:buFont typeface="Wingdings" panose="05000000000000000000" pitchFamily="2" charset="2"/>
              <a:buChar char="n"/>
            </a:pPr>
            <a:r>
              <a:rPr lang="zh-TW" altLang="en-US" b="1" kern="0" dirty="0">
                <a:solidFill>
                  <a:srgbClr val="0000FF"/>
                </a:solidFill>
                <a:latin typeface="微软雅黑" panose="020B0503020204020204" pitchFamily="34" charset="-122"/>
                <a:ea typeface="微软雅黑" panose="020B0503020204020204" pitchFamily="34" charset="-122"/>
                <a:cs typeface="+mn-ea"/>
                <a:sym typeface="+mn-lt"/>
              </a:rPr>
              <a:t>登錄 </a:t>
            </a:r>
            <a:r>
              <a:rPr lang="zh-TW" altLang="en-US" kern="0" dirty="0">
                <a:latin typeface="微软雅黑" panose="020B0503020204020204" pitchFamily="34" charset="-122"/>
                <a:ea typeface="微软雅黑" panose="020B0503020204020204" pitchFamily="34" charset="-122"/>
                <a:cs typeface="+mn-ea"/>
                <a:sym typeface="+mn-lt"/>
              </a:rPr>
              <a:t>基本資料、修課紀錄</a:t>
            </a:r>
            <a:endParaRPr lang="en-US" altLang="zh-TW" kern="0" dirty="0">
              <a:latin typeface="微软雅黑" panose="020B0503020204020204" pitchFamily="34" charset="-122"/>
              <a:ea typeface="微软雅黑" panose="020B0503020204020204" pitchFamily="34" charset="-122"/>
              <a:cs typeface="+mn-ea"/>
              <a:sym typeface="+mn-lt"/>
            </a:endParaRPr>
          </a:p>
          <a:p>
            <a:pPr marL="285750" indent="-285750">
              <a:lnSpc>
                <a:spcPct val="130000"/>
              </a:lnSpc>
              <a:buFont typeface="Wingdings" panose="05000000000000000000" pitchFamily="2" charset="2"/>
              <a:buChar char="n"/>
            </a:pPr>
            <a:r>
              <a:rPr lang="zh-TW" altLang="en-US" b="1" kern="0" dirty="0">
                <a:solidFill>
                  <a:schemeClr val="accent6">
                    <a:lumMod val="75000"/>
                  </a:schemeClr>
                </a:solidFill>
                <a:latin typeface="微软雅黑" panose="020B0503020204020204" pitchFamily="34" charset="-122"/>
                <a:ea typeface="微软雅黑" panose="020B0503020204020204" pitchFamily="34" charset="-122"/>
                <a:cs typeface="+mn-ea"/>
                <a:sym typeface="+mn-lt"/>
              </a:rPr>
              <a:t>提交 </a:t>
            </a:r>
            <a:r>
              <a:rPr lang="zh-TW" altLang="en-US" kern="0" dirty="0">
                <a:latin typeface="微软雅黑" panose="020B0503020204020204" pitchFamily="34" charset="-122"/>
                <a:ea typeface="微软雅黑" panose="020B0503020204020204" pitchFamily="34" charset="-122"/>
                <a:cs typeface="+mn-ea"/>
                <a:sym typeface="+mn-lt"/>
              </a:rPr>
              <a:t>基本資料、修課紀錄</a:t>
            </a:r>
            <a:r>
              <a:rPr lang="en-US" altLang="zh-TW" kern="0" dirty="0">
                <a:latin typeface="微软雅黑" panose="020B0503020204020204" pitchFamily="34" charset="-122"/>
                <a:ea typeface="微软雅黑" panose="020B0503020204020204" pitchFamily="34" charset="-122"/>
                <a:cs typeface="+mn-ea"/>
                <a:sym typeface="+mn-lt"/>
              </a:rPr>
              <a:t>(</a:t>
            </a:r>
            <a:r>
              <a:rPr lang="zh-TW" altLang="en-US" kern="0" dirty="0">
                <a:latin typeface="微软雅黑" panose="020B0503020204020204" pitchFamily="34" charset="-122"/>
                <a:ea typeface="微软雅黑" panose="020B0503020204020204" pitchFamily="34" charset="-122"/>
                <a:cs typeface="+mn-ea"/>
                <a:sym typeface="+mn-lt"/>
              </a:rPr>
              <a:t>每學期</a:t>
            </a:r>
            <a:r>
              <a:rPr lang="en-US" altLang="zh-TW" kern="0" dirty="0">
                <a:latin typeface="微软雅黑" panose="020B0503020204020204" pitchFamily="34" charset="-122"/>
                <a:ea typeface="微软雅黑" panose="020B0503020204020204" pitchFamily="34" charset="-122"/>
                <a:cs typeface="+mn-ea"/>
                <a:sym typeface="+mn-lt"/>
              </a:rPr>
              <a:t>)</a:t>
            </a:r>
            <a:r>
              <a:rPr lang="zh-TW" altLang="en-US" kern="0" dirty="0">
                <a:latin typeface="微软雅黑" panose="020B0503020204020204" pitchFamily="34" charset="-122"/>
                <a:ea typeface="微软雅黑" panose="020B0503020204020204" pitchFamily="34" charset="-122"/>
                <a:cs typeface="+mn-ea"/>
                <a:sym typeface="+mn-lt"/>
              </a:rPr>
              <a:t> 、</a:t>
            </a:r>
            <a:endParaRPr lang="en-US" altLang="zh-TW" kern="0" dirty="0">
              <a:latin typeface="微软雅黑" panose="020B0503020204020204" pitchFamily="34" charset="-122"/>
              <a:ea typeface="微软雅黑" panose="020B0503020204020204" pitchFamily="34" charset="-122"/>
              <a:cs typeface="+mn-ea"/>
              <a:sym typeface="+mn-lt"/>
            </a:endParaRPr>
          </a:p>
          <a:p>
            <a:pPr>
              <a:lnSpc>
                <a:spcPct val="130000"/>
              </a:lnSpc>
            </a:pPr>
            <a:r>
              <a:rPr lang="zh-TW" altLang="en-US" b="1" kern="0" dirty="0">
                <a:solidFill>
                  <a:schemeClr val="accent6">
                    <a:lumMod val="75000"/>
                  </a:schemeClr>
                </a:solidFill>
                <a:latin typeface="微软雅黑" panose="020B0503020204020204" pitchFamily="34" charset="-122"/>
                <a:ea typeface="微软雅黑" panose="020B0503020204020204" pitchFamily="34" charset="-122"/>
                <a:cs typeface="+mn-ea"/>
                <a:sym typeface="+mn-lt"/>
              </a:rPr>
              <a:t>       </a:t>
            </a:r>
            <a:r>
              <a:rPr lang="zh-TW" altLang="en-US" kern="0" dirty="0">
                <a:latin typeface="微软雅黑" panose="020B0503020204020204" pitchFamily="34" charset="-122"/>
                <a:ea typeface="微软雅黑" panose="020B0503020204020204" pitchFamily="34" charset="-122"/>
                <a:cs typeface="+mn-ea"/>
                <a:sym typeface="+mn-lt"/>
              </a:rPr>
              <a:t>課程學習成果、多元表現</a:t>
            </a:r>
            <a:r>
              <a:rPr lang="en-US" altLang="zh-TW" kern="0" dirty="0">
                <a:latin typeface="微软雅黑" panose="020B0503020204020204" pitchFamily="34" charset="-122"/>
                <a:ea typeface="微软雅黑" panose="020B0503020204020204" pitchFamily="34" charset="-122"/>
                <a:cs typeface="+mn-ea"/>
                <a:sym typeface="+mn-lt"/>
              </a:rPr>
              <a:t>(</a:t>
            </a:r>
            <a:r>
              <a:rPr lang="zh-TW" altLang="en-US" kern="0" dirty="0">
                <a:latin typeface="微软雅黑" panose="020B0503020204020204" pitchFamily="34" charset="-122"/>
                <a:ea typeface="微软雅黑" panose="020B0503020204020204" pitchFamily="34" charset="-122"/>
                <a:cs typeface="+mn-ea"/>
                <a:sym typeface="+mn-lt"/>
              </a:rPr>
              <a:t>每學年</a:t>
            </a:r>
            <a:r>
              <a:rPr lang="en-US" altLang="zh-TW" kern="0" dirty="0">
                <a:latin typeface="微软雅黑" panose="020B0503020204020204" pitchFamily="34" charset="-122"/>
                <a:ea typeface="微软雅黑" panose="020B0503020204020204" pitchFamily="34" charset="-122"/>
                <a:cs typeface="+mn-ea"/>
                <a:sym typeface="+mn-lt"/>
              </a:rPr>
              <a:t>)</a:t>
            </a:r>
            <a:r>
              <a:rPr lang="zh-TW" altLang="en-US" kern="0" dirty="0">
                <a:latin typeface="微软雅黑" panose="020B0503020204020204" pitchFamily="34" charset="-122"/>
                <a:ea typeface="微软雅黑" panose="020B0503020204020204" pitchFamily="34" charset="-122"/>
                <a:cs typeface="+mn-ea"/>
                <a:sym typeface="+mn-lt"/>
              </a:rPr>
              <a:t> </a:t>
            </a:r>
            <a:endParaRPr lang="en-US" altLang="zh-TW" kern="0" dirty="0">
              <a:latin typeface="微软雅黑" panose="020B0503020204020204" pitchFamily="34" charset="-122"/>
              <a:ea typeface="微软雅黑" panose="020B0503020204020204" pitchFamily="34" charset="-122"/>
              <a:cs typeface="+mn-ea"/>
              <a:sym typeface="+mn-lt"/>
            </a:endParaRPr>
          </a:p>
        </p:txBody>
      </p:sp>
      <p:sp>
        <p:nvSpPr>
          <p:cNvPr id="13" name="文字方塊 12"/>
          <p:cNvSpPr txBox="1"/>
          <p:nvPr/>
        </p:nvSpPr>
        <p:spPr>
          <a:xfrm>
            <a:off x="2285122" y="5506136"/>
            <a:ext cx="4073759" cy="1137556"/>
          </a:xfrm>
          <a:prstGeom prst="rect">
            <a:avLst/>
          </a:prstGeom>
          <a:noFill/>
        </p:spPr>
        <p:txBody>
          <a:bodyPr wrap="square" rtlCol="0">
            <a:spAutoFit/>
          </a:bodyPr>
          <a:lstStyle/>
          <a:p>
            <a:pPr marL="285750" indent="-285750">
              <a:lnSpc>
                <a:spcPct val="130000"/>
              </a:lnSpc>
              <a:buFont typeface="Wingdings" panose="05000000000000000000" pitchFamily="2" charset="2"/>
              <a:buChar char="n"/>
            </a:pPr>
            <a:r>
              <a:rPr lang="zh-TW" altLang="en-US" b="1" kern="0" dirty="0">
                <a:solidFill>
                  <a:srgbClr val="0000FF"/>
                </a:solidFill>
                <a:latin typeface="微软雅黑" panose="020B0503020204020204" pitchFamily="34" charset="-122"/>
                <a:ea typeface="微软雅黑" panose="020B0503020204020204" pitchFamily="34" charset="-122"/>
                <a:cs typeface="+mn-ea"/>
                <a:sym typeface="+mn-lt"/>
              </a:rPr>
              <a:t>登錄</a:t>
            </a:r>
            <a:r>
              <a:rPr lang="zh-TW" altLang="en-US" b="1" kern="0" dirty="0">
                <a:solidFill>
                  <a:srgbClr val="C00000"/>
                </a:solidFill>
                <a:latin typeface="微软雅黑" panose="020B0503020204020204" pitchFamily="34" charset="-122"/>
                <a:ea typeface="微软雅黑" panose="020B0503020204020204" pitchFamily="34" charset="-122"/>
                <a:cs typeface="+mn-ea"/>
                <a:sym typeface="+mn-lt"/>
              </a:rPr>
              <a:t> </a:t>
            </a:r>
            <a:r>
              <a:rPr lang="zh-TW" altLang="en-US" kern="0" dirty="0">
                <a:latin typeface="微软雅黑" panose="020B0503020204020204" pitchFamily="34" charset="-122"/>
                <a:ea typeface="微软雅黑" panose="020B0503020204020204" pitchFamily="34" charset="-122"/>
                <a:cs typeface="+mn-ea"/>
                <a:sym typeface="+mn-lt"/>
              </a:rPr>
              <a:t>學生修習科目之學業成績</a:t>
            </a:r>
            <a:br>
              <a:rPr lang="en-US" altLang="zh-TW" kern="0" dirty="0">
                <a:latin typeface="微软雅黑" panose="020B0503020204020204" pitchFamily="34" charset="-122"/>
                <a:ea typeface="微软雅黑" panose="020B0503020204020204" pitchFamily="34" charset="-122"/>
                <a:cs typeface="+mn-ea"/>
                <a:sym typeface="+mn-lt"/>
              </a:rPr>
            </a:br>
            <a:r>
              <a:rPr lang="en-US" altLang="zh-TW" sz="1600" kern="0" dirty="0">
                <a:latin typeface="微软雅黑" panose="020B0503020204020204" pitchFamily="34" charset="-122"/>
                <a:ea typeface="微软雅黑" panose="020B0503020204020204" pitchFamily="34" charset="-122"/>
                <a:cs typeface="+mn-ea"/>
                <a:sym typeface="+mn-lt"/>
              </a:rPr>
              <a:t>(</a:t>
            </a:r>
            <a:r>
              <a:rPr lang="zh-TW" altLang="en-US" sz="1600" kern="0" dirty="0">
                <a:latin typeface="微软雅黑" panose="020B0503020204020204" pitchFamily="34" charset="-122"/>
                <a:ea typeface="微软雅黑" panose="020B0503020204020204" pitchFamily="34" charset="-122"/>
                <a:cs typeface="+mn-ea"/>
                <a:sym typeface="+mn-lt"/>
              </a:rPr>
              <a:t>課程諮詢教師</a:t>
            </a:r>
            <a:r>
              <a:rPr lang="zh-TW" altLang="en-US" sz="1600" kern="0" dirty="0">
                <a:latin typeface="微軟正黑體" panose="020B0604030504040204" pitchFamily="34" charset="-120"/>
                <a:ea typeface="微軟正黑體" panose="020B0604030504040204" pitchFamily="34" charset="-120"/>
                <a:cs typeface="+mn-ea"/>
                <a:sym typeface="+mn-lt"/>
              </a:rPr>
              <a:t>：</a:t>
            </a:r>
            <a:r>
              <a:rPr lang="zh-TW" altLang="en-US" sz="1600" b="1" kern="0" dirty="0">
                <a:solidFill>
                  <a:schemeClr val="accent1"/>
                </a:solidFill>
                <a:latin typeface="微软雅黑" panose="020B0503020204020204" pitchFamily="34" charset="-122"/>
                <a:ea typeface="微软雅黑" panose="020B0503020204020204" pitchFamily="34" charset="-122"/>
                <a:cs typeface="+mn-ea"/>
                <a:sym typeface="+mn-lt"/>
              </a:rPr>
              <a:t>登錄</a:t>
            </a:r>
            <a:r>
              <a:rPr lang="zh-TW" altLang="en-US" sz="1600" kern="0" dirty="0">
                <a:latin typeface="微软雅黑" panose="020B0503020204020204" pitchFamily="34" charset="-122"/>
                <a:ea typeface="微软雅黑" panose="020B0503020204020204" pitchFamily="34" charset="-122"/>
                <a:cs typeface="+mn-ea"/>
                <a:sym typeface="+mn-lt"/>
              </a:rPr>
              <a:t>課程諮詢紀錄</a:t>
            </a:r>
            <a:r>
              <a:rPr lang="en-US" altLang="zh-TW" sz="1600" kern="0" dirty="0">
                <a:latin typeface="微软雅黑" panose="020B0503020204020204" pitchFamily="34" charset="-122"/>
                <a:ea typeface="微软雅黑" panose="020B0503020204020204" pitchFamily="34" charset="-122"/>
                <a:cs typeface="+mn-ea"/>
                <a:sym typeface="+mn-lt"/>
              </a:rPr>
              <a:t>) </a:t>
            </a:r>
          </a:p>
          <a:p>
            <a:pPr marL="285750" indent="-285750">
              <a:lnSpc>
                <a:spcPct val="130000"/>
              </a:lnSpc>
              <a:buFont typeface="Wingdings" panose="05000000000000000000" pitchFamily="2" charset="2"/>
              <a:buChar char="n"/>
            </a:pPr>
            <a:r>
              <a:rPr lang="zh-TW" altLang="en-US" b="1" kern="0" dirty="0">
                <a:solidFill>
                  <a:srgbClr val="C00000"/>
                </a:solidFill>
                <a:latin typeface="微软雅黑" panose="020B0503020204020204" pitchFamily="34" charset="-122"/>
                <a:ea typeface="微软雅黑" panose="020B0503020204020204" pitchFamily="34" charset="-122"/>
                <a:cs typeface="+mn-ea"/>
                <a:sym typeface="+mn-lt"/>
              </a:rPr>
              <a:t>認證 </a:t>
            </a:r>
            <a:r>
              <a:rPr lang="zh-TW" altLang="en-US" kern="0" dirty="0">
                <a:latin typeface="微软雅黑" panose="020B0503020204020204" pitchFamily="34" charset="-122"/>
                <a:ea typeface="微软雅黑" panose="020B0503020204020204" pitchFamily="34" charset="-122"/>
                <a:cs typeface="+mn-ea"/>
                <a:sym typeface="+mn-lt"/>
              </a:rPr>
              <a:t>學生課程學習成果</a:t>
            </a:r>
          </a:p>
        </p:txBody>
      </p:sp>
      <p:sp>
        <p:nvSpPr>
          <p:cNvPr id="14" name="文字方塊 13"/>
          <p:cNvSpPr txBox="1"/>
          <p:nvPr/>
        </p:nvSpPr>
        <p:spPr>
          <a:xfrm>
            <a:off x="1869104" y="2895910"/>
            <a:ext cx="899733" cy="652486"/>
          </a:xfrm>
          <a:prstGeom prst="rect">
            <a:avLst/>
          </a:prstGeom>
          <a:noFill/>
        </p:spPr>
        <p:txBody>
          <a:bodyPr wrap="square" rtlCol="0">
            <a:spAutoFit/>
          </a:bodyPr>
          <a:lstStyle/>
          <a:p>
            <a:pPr>
              <a:lnSpc>
                <a:spcPct val="130000"/>
              </a:lnSpc>
              <a:spcBef>
                <a:spcPts val="600"/>
              </a:spcBef>
            </a:pPr>
            <a:r>
              <a:rPr lang="zh-TW" altLang="en-US" sz="2800" kern="0" dirty="0">
                <a:solidFill>
                  <a:schemeClr val="accent4">
                    <a:lumMod val="75000"/>
                  </a:schemeClr>
                </a:solidFill>
                <a:latin typeface="微软雅黑" panose="020B0503020204020204" pitchFamily="34" charset="-122"/>
                <a:ea typeface="微软雅黑" panose="020B0503020204020204" pitchFamily="34" charset="-122"/>
                <a:cs typeface="+mn-ea"/>
                <a:sym typeface="+mn-lt"/>
              </a:rPr>
              <a:t>學生</a:t>
            </a:r>
          </a:p>
        </p:txBody>
      </p:sp>
      <p:grpSp>
        <p:nvGrpSpPr>
          <p:cNvPr id="18" name="群組 17"/>
          <p:cNvGrpSpPr/>
          <p:nvPr/>
        </p:nvGrpSpPr>
        <p:grpSpPr>
          <a:xfrm>
            <a:off x="1957302" y="1021204"/>
            <a:ext cx="4210371" cy="781333"/>
            <a:chOff x="2598733" y="927821"/>
            <a:chExt cx="3467919" cy="781333"/>
          </a:xfrm>
          <a:solidFill>
            <a:schemeClr val="bg1"/>
          </a:solidFill>
        </p:grpSpPr>
        <p:sp>
          <p:nvSpPr>
            <p:cNvPr id="17" name="向右箭號 16"/>
            <p:cNvSpPr/>
            <p:nvPr/>
          </p:nvSpPr>
          <p:spPr>
            <a:xfrm>
              <a:off x="2598733" y="1035994"/>
              <a:ext cx="3467919" cy="673160"/>
            </a:xfrm>
            <a:prstGeom prst="rightArrow">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
          <p:nvSpPr>
            <p:cNvPr id="16" name="文字方塊 15"/>
            <p:cNvSpPr txBox="1"/>
            <p:nvPr/>
          </p:nvSpPr>
          <p:spPr>
            <a:xfrm>
              <a:off x="2773361" y="927821"/>
              <a:ext cx="1818149" cy="560153"/>
            </a:xfrm>
            <a:prstGeom prst="rect">
              <a:avLst/>
            </a:prstGeom>
            <a:grpFill/>
            <a:ln>
              <a:noFill/>
            </a:ln>
          </p:spPr>
          <p:txBody>
            <a:bodyPr wrap="none" lIns="0" tIns="0" rIns="0" bIns="0" rtlCol="0">
              <a:spAutoFit/>
            </a:bodyPr>
            <a:lstStyle/>
            <a:p>
              <a:pPr>
                <a:lnSpc>
                  <a:spcPct val="130000"/>
                </a:lnSpc>
                <a:spcBef>
                  <a:spcPts val="600"/>
                </a:spcBef>
              </a:pPr>
              <a:r>
                <a:rPr lang="zh-TW" altLang="en-US" sz="2800" kern="0" dirty="0">
                  <a:solidFill>
                    <a:schemeClr val="accent4">
                      <a:lumMod val="75000"/>
                    </a:schemeClr>
                  </a:solidFill>
                  <a:latin typeface="微软雅黑" panose="020B0503020204020204" pitchFamily="34" charset="-122"/>
                  <a:ea typeface="微软雅黑" panose="020B0503020204020204" pitchFamily="34" charset="-122"/>
                  <a:cs typeface="+mn-ea"/>
                  <a:sym typeface="+mn-lt"/>
                </a:rPr>
                <a:t>學校行政人員</a:t>
              </a:r>
            </a:p>
          </p:txBody>
        </p:sp>
      </p:grpSp>
      <p:sp>
        <p:nvSpPr>
          <p:cNvPr id="15" name="文字方塊 14"/>
          <p:cNvSpPr txBox="1"/>
          <p:nvPr/>
        </p:nvSpPr>
        <p:spPr>
          <a:xfrm>
            <a:off x="2364193" y="4876722"/>
            <a:ext cx="902811" cy="652486"/>
          </a:xfrm>
          <a:prstGeom prst="rect">
            <a:avLst/>
          </a:prstGeom>
          <a:noFill/>
        </p:spPr>
        <p:txBody>
          <a:bodyPr wrap="none" rtlCol="0">
            <a:spAutoFit/>
          </a:bodyPr>
          <a:lstStyle/>
          <a:p>
            <a:pPr>
              <a:lnSpc>
                <a:spcPct val="130000"/>
              </a:lnSpc>
              <a:spcBef>
                <a:spcPts val="600"/>
              </a:spcBef>
            </a:pPr>
            <a:r>
              <a:rPr lang="zh-TW" altLang="en-US" sz="2800" kern="0" dirty="0">
                <a:solidFill>
                  <a:schemeClr val="accent4">
                    <a:lumMod val="75000"/>
                  </a:schemeClr>
                </a:solidFill>
                <a:latin typeface="微软雅黑" panose="020B0503020204020204" pitchFamily="34" charset="-122"/>
                <a:ea typeface="微软雅黑" panose="020B0503020204020204" pitchFamily="34" charset="-122"/>
                <a:cs typeface="+mn-ea"/>
                <a:sym typeface="+mn-lt"/>
              </a:rPr>
              <a:t>教師</a:t>
            </a:r>
          </a:p>
        </p:txBody>
      </p:sp>
      <p:grpSp>
        <p:nvGrpSpPr>
          <p:cNvPr id="37" name="群組 36">
            <a:extLst>
              <a:ext uri="{FF2B5EF4-FFF2-40B4-BE49-F238E27FC236}">
                <a16:creationId xmlns:a16="http://schemas.microsoft.com/office/drawing/2014/main" id="{6F1C0053-2899-4730-B459-8ABCA0B109CB}"/>
              </a:ext>
            </a:extLst>
          </p:cNvPr>
          <p:cNvGrpSpPr/>
          <p:nvPr/>
        </p:nvGrpSpPr>
        <p:grpSpPr>
          <a:xfrm>
            <a:off x="6993359" y="767840"/>
            <a:ext cx="995326" cy="1303897"/>
            <a:chOff x="3858079" y="1254330"/>
            <a:chExt cx="1010066" cy="1344178"/>
          </a:xfrm>
        </p:grpSpPr>
        <p:sp>
          <p:nvSpPr>
            <p:cNvPr id="38" name="橢圓 37">
              <a:extLst>
                <a:ext uri="{FF2B5EF4-FFF2-40B4-BE49-F238E27FC236}">
                  <a16:creationId xmlns:a16="http://schemas.microsoft.com/office/drawing/2014/main" id="{7D2A0937-63F1-4795-A132-94212BF6D8BB}"/>
                </a:ext>
              </a:extLst>
            </p:cNvPr>
            <p:cNvSpPr/>
            <p:nvPr/>
          </p:nvSpPr>
          <p:spPr>
            <a:xfrm>
              <a:off x="3869643" y="1532164"/>
              <a:ext cx="998502" cy="1066344"/>
            </a:xfrm>
            <a:prstGeom prst="ellipse">
              <a:avLst/>
            </a:prstGeom>
            <a:ln w="28575">
              <a:noFill/>
            </a:ln>
            <a:scene3d>
              <a:camera prst="obliqueTopLef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
          <p:nvSpPr>
            <p:cNvPr id="39" name="矩形 38">
              <a:extLst>
                <a:ext uri="{FF2B5EF4-FFF2-40B4-BE49-F238E27FC236}">
                  <a16:creationId xmlns:a16="http://schemas.microsoft.com/office/drawing/2014/main" id="{5F669823-9A79-494C-89DF-B9554B73CBAC}"/>
                </a:ext>
              </a:extLst>
            </p:cNvPr>
            <p:cNvSpPr/>
            <p:nvPr/>
          </p:nvSpPr>
          <p:spPr>
            <a:xfrm>
              <a:off x="3858079" y="1254330"/>
              <a:ext cx="979755" cy="1282339"/>
            </a:xfrm>
            <a:prstGeom prst="rect">
              <a:avLst/>
            </a:prstGeom>
          </p:spPr>
          <p:txBody>
            <a:bodyPr wrap="none">
              <a:spAutoFit/>
            </a:bodyPr>
            <a:lstStyle/>
            <a:p>
              <a:pPr>
                <a:lnSpc>
                  <a:spcPct val="130000"/>
                </a:lnSpc>
                <a:spcBef>
                  <a:spcPts val="600"/>
                </a:spcBef>
              </a:pPr>
              <a:r>
                <a:rPr lang="zh-TW" altLang="en-US" sz="6600" kern="0" dirty="0">
                  <a:ln w="0">
                    <a:solidFill>
                      <a:schemeClr val="accent1">
                        <a:lumMod val="60000"/>
                        <a:lumOff val="40000"/>
                      </a:schemeClr>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n-ea"/>
                  <a:sym typeface="Wingdings" panose="05000000000000000000" pitchFamily="2" charset="2"/>
                </a:rPr>
                <a:t></a:t>
              </a:r>
              <a:endParaRPr lang="zh-TW" altLang="en-US" sz="6600" kern="0" dirty="0">
                <a:ln w="0">
                  <a:solidFill>
                    <a:schemeClr val="accent1">
                      <a:lumMod val="60000"/>
                      <a:lumOff val="40000"/>
                    </a:schemeClr>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n-ea"/>
                <a:sym typeface="+mn-lt"/>
              </a:endParaRPr>
            </a:p>
          </p:txBody>
        </p:sp>
      </p:grpSp>
      <p:sp>
        <p:nvSpPr>
          <p:cNvPr id="42" name="文字方塊 41">
            <a:extLst>
              <a:ext uri="{FF2B5EF4-FFF2-40B4-BE49-F238E27FC236}">
                <a16:creationId xmlns:a16="http://schemas.microsoft.com/office/drawing/2014/main" id="{BCFB4F6F-A43B-4003-9D05-F0AFB0C19444}"/>
              </a:ext>
            </a:extLst>
          </p:cNvPr>
          <p:cNvSpPr txBox="1"/>
          <p:nvPr/>
        </p:nvSpPr>
        <p:spPr>
          <a:xfrm>
            <a:off x="8932456" y="3046129"/>
            <a:ext cx="645418" cy="379222"/>
          </a:xfrm>
          <a:prstGeom prst="rect">
            <a:avLst/>
          </a:prstGeom>
          <a:noFill/>
        </p:spPr>
        <p:txBody>
          <a:bodyPr wrap="square" rtlCol="0">
            <a:spAutoFit/>
          </a:bodyPr>
          <a:lstStyle/>
          <a:p>
            <a:r>
              <a:rPr lang="zh-TW" altLang="en-US" b="1" dirty="0">
                <a:solidFill>
                  <a:srgbClr val="FFFF00"/>
                </a:solidFill>
                <a:latin typeface="+mj-ea"/>
                <a:ea typeface="+mj-ea"/>
              </a:rPr>
              <a:t>提交</a:t>
            </a:r>
          </a:p>
        </p:txBody>
      </p:sp>
      <p:sp>
        <p:nvSpPr>
          <p:cNvPr id="30" name="文字方塊 29"/>
          <p:cNvSpPr txBox="1"/>
          <p:nvPr/>
        </p:nvSpPr>
        <p:spPr>
          <a:xfrm>
            <a:off x="6058561" y="5801104"/>
            <a:ext cx="4613793" cy="972574"/>
          </a:xfrm>
          <a:prstGeom prst="rect">
            <a:avLst/>
          </a:prstGeom>
          <a:noFill/>
        </p:spPr>
        <p:txBody>
          <a:bodyPr wrap="square" rtlCol="0">
            <a:spAutoFit/>
          </a:bodyPr>
          <a:lstStyle/>
          <a:p>
            <a:pPr marL="266700" indent="-266700">
              <a:lnSpc>
                <a:spcPct val="130000"/>
              </a:lnSpc>
              <a:spcBef>
                <a:spcPts val="600"/>
              </a:spcBef>
            </a:pPr>
            <a:r>
              <a:rPr lang="en-US" altLang="zh-TW" sz="1600" b="1" kern="0" dirty="0">
                <a:solidFill>
                  <a:schemeClr val="accent1"/>
                </a:solidFill>
                <a:latin typeface="微軟正黑體" panose="020B0604030504040204" pitchFamily="34" charset="-120"/>
                <a:ea typeface="微軟正黑體" panose="020B0604030504040204" pitchFamily="34" charset="-120"/>
                <a:cs typeface="+mn-ea"/>
                <a:sym typeface="+mn-lt"/>
              </a:rPr>
              <a:t>【</a:t>
            </a:r>
            <a:r>
              <a:rPr lang="zh-TW" altLang="en-US" sz="1600" b="1" kern="0" dirty="0">
                <a:solidFill>
                  <a:schemeClr val="accent1"/>
                </a:solidFill>
                <a:latin typeface="微軟正黑體" panose="020B0604030504040204" pitchFamily="34" charset="-120"/>
                <a:ea typeface="微軟正黑體" panose="020B0604030504040204" pitchFamily="34" charset="-120"/>
                <a:cs typeface="+mn-ea"/>
                <a:sym typeface="+mn-lt"/>
              </a:rPr>
              <a:t>註</a:t>
            </a:r>
            <a:r>
              <a:rPr lang="en-US" altLang="zh-TW" sz="1600" b="1" kern="0" dirty="0">
                <a:solidFill>
                  <a:schemeClr val="accent1"/>
                </a:solidFill>
                <a:latin typeface="微軟正黑體" panose="020B0604030504040204" pitchFamily="34" charset="-120"/>
                <a:ea typeface="微軟正黑體" panose="020B0604030504040204" pitchFamily="34" charset="-120"/>
                <a:cs typeface="+mn-ea"/>
                <a:sym typeface="+mn-lt"/>
              </a:rPr>
              <a:t>】</a:t>
            </a:r>
            <a:r>
              <a:rPr lang="zh-TW" altLang="en-US" sz="1600" b="1" kern="0" dirty="0">
                <a:latin typeface="微軟正黑體" panose="020B0604030504040204" pitchFamily="34" charset="-120"/>
                <a:ea typeface="微軟正黑體" panose="020B0604030504040204" pitchFamily="34" charset="-120"/>
                <a:cs typeface="+mn-ea"/>
                <a:sym typeface="+mn-lt"/>
              </a:rPr>
              <a:t>學習歷程學校平臺之架構形式：</a:t>
            </a:r>
            <a:endParaRPr lang="en-US" altLang="zh-TW" sz="1600" b="1" kern="0" dirty="0">
              <a:latin typeface="微軟正黑體" panose="020B0604030504040204" pitchFamily="34" charset="-120"/>
              <a:ea typeface="微軟正黑體" panose="020B0604030504040204" pitchFamily="34" charset="-120"/>
              <a:cs typeface="+mn-ea"/>
              <a:sym typeface="+mn-lt"/>
            </a:endParaRPr>
          </a:p>
          <a:p>
            <a:pPr marL="358775">
              <a:lnSpc>
                <a:spcPct val="130000"/>
              </a:lnSpc>
              <a:buFont typeface="Wingdings" panose="05000000000000000000" pitchFamily="2" charset="2"/>
              <a:buChar char="n"/>
            </a:pPr>
            <a:r>
              <a:rPr lang="zh-TW" altLang="en-US" sz="1400" b="1" kern="0" dirty="0">
                <a:solidFill>
                  <a:schemeClr val="accent4"/>
                </a:solidFill>
                <a:latin typeface="微軟正黑體" panose="020B0604030504040204" pitchFamily="34" charset="-120"/>
                <a:ea typeface="微軟正黑體" panose="020B0604030504040204" pitchFamily="34" charset="-120"/>
                <a:cs typeface="+mn-ea"/>
                <a:sym typeface="+mn-lt"/>
              </a:rPr>
              <a:t> 校務行政系統 </a:t>
            </a:r>
            <a:r>
              <a:rPr lang="en-US" altLang="zh-TW" sz="1400" b="1" kern="0" dirty="0">
                <a:solidFill>
                  <a:schemeClr val="accent4"/>
                </a:solidFill>
                <a:latin typeface="微軟正黑體" panose="020B0604030504040204" pitchFamily="34" charset="-120"/>
                <a:ea typeface="微軟正黑體" panose="020B0604030504040204" pitchFamily="34" charset="-120"/>
                <a:cs typeface="+mn-ea"/>
                <a:sym typeface="+mn-lt"/>
              </a:rPr>
              <a:t>+</a:t>
            </a:r>
            <a:r>
              <a:rPr lang="zh-TW" altLang="en-US" sz="1400" b="1" kern="0" dirty="0">
                <a:solidFill>
                  <a:schemeClr val="accent4"/>
                </a:solidFill>
                <a:latin typeface="微軟正黑體" panose="020B0604030504040204" pitchFamily="34" charset="-120"/>
                <a:ea typeface="微軟正黑體" panose="020B0604030504040204" pitchFamily="34" charset="-120"/>
                <a:cs typeface="+mn-ea"/>
                <a:sym typeface="+mn-lt"/>
              </a:rPr>
              <a:t> 學生學習歷程檔案紀錄模組</a:t>
            </a:r>
            <a:endParaRPr lang="en-US" altLang="zh-TW" sz="1400" b="1" kern="0" dirty="0">
              <a:solidFill>
                <a:schemeClr val="accent4"/>
              </a:solidFill>
              <a:latin typeface="微軟正黑體" panose="020B0604030504040204" pitchFamily="34" charset="-120"/>
              <a:ea typeface="微軟正黑體" panose="020B0604030504040204" pitchFamily="34" charset="-120"/>
              <a:cs typeface="+mn-ea"/>
              <a:sym typeface="+mn-lt"/>
            </a:endParaRPr>
          </a:p>
          <a:p>
            <a:pPr marL="358775">
              <a:lnSpc>
                <a:spcPct val="130000"/>
              </a:lnSpc>
              <a:buFont typeface="Wingdings" panose="05000000000000000000" pitchFamily="2" charset="2"/>
              <a:buChar char="n"/>
            </a:pPr>
            <a:r>
              <a:rPr lang="zh-TW" altLang="en-US" sz="1400" b="1" kern="0" dirty="0">
                <a:solidFill>
                  <a:schemeClr val="accent4"/>
                </a:solidFill>
                <a:latin typeface="微軟正黑體" panose="020B0604030504040204" pitchFamily="34" charset="-120"/>
                <a:ea typeface="微軟正黑體" panose="020B0604030504040204" pitchFamily="34" charset="-120"/>
                <a:cs typeface="+mn-ea"/>
                <a:sym typeface="+mn-lt"/>
              </a:rPr>
              <a:t> 直接整合於校務行政系統</a:t>
            </a:r>
            <a:endParaRPr lang="zh-TW" altLang="en-US" sz="1400" b="1" kern="0" dirty="0">
              <a:latin typeface="微軟正黑體" panose="020B0604030504040204" pitchFamily="34" charset="-120"/>
              <a:ea typeface="微軟正黑體" panose="020B0604030504040204" pitchFamily="34" charset="-120"/>
              <a:cs typeface="+mn-ea"/>
              <a:sym typeface="+mn-lt"/>
            </a:endParaRPr>
          </a:p>
        </p:txBody>
      </p:sp>
      <p:grpSp>
        <p:nvGrpSpPr>
          <p:cNvPr id="22" name="群組 21"/>
          <p:cNvGrpSpPr/>
          <p:nvPr/>
        </p:nvGrpSpPr>
        <p:grpSpPr>
          <a:xfrm>
            <a:off x="6197543" y="892880"/>
            <a:ext cx="5669364" cy="4782613"/>
            <a:chOff x="6197543" y="788970"/>
            <a:chExt cx="5669364" cy="4886523"/>
          </a:xfrm>
        </p:grpSpPr>
        <p:sp>
          <p:nvSpPr>
            <p:cNvPr id="2" name="矩形 1">
              <a:extLst>
                <a:ext uri="{FF2B5EF4-FFF2-40B4-BE49-F238E27FC236}">
                  <a16:creationId xmlns:a16="http://schemas.microsoft.com/office/drawing/2014/main" id="{057648CB-D741-43BD-AD0D-FEF8B4C20C52}"/>
                </a:ext>
              </a:extLst>
            </p:cNvPr>
            <p:cNvSpPr/>
            <p:nvPr/>
          </p:nvSpPr>
          <p:spPr>
            <a:xfrm>
              <a:off x="10213899" y="788970"/>
              <a:ext cx="1653008" cy="4886523"/>
            </a:xfrm>
            <a:prstGeom prst="rect">
              <a:avLst/>
            </a:prstGeom>
            <a:solidFill>
              <a:schemeClr val="accent6">
                <a:lumMod val="75000"/>
              </a:schemeClr>
            </a:solidFill>
            <a:ln/>
          </p:spPr>
          <p:style>
            <a:lnRef idx="3">
              <a:schemeClr val="lt1"/>
            </a:lnRef>
            <a:fillRef idx="1">
              <a:schemeClr val="accent1"/>
            </a:fillRef>
            <a:effectRef idx="1">
              <a:schemeClr val="accent1"/>
            </a:effectRef>
            <a:fontRef idx="minor">
              <a:schemeClr val="lt1"/>
            </a:fontRef>
          </p:style>
          <p:txBody>
            <a:bodyPr lIns="108000" rIns="108000" rtlCol="0" anchor="ctr"/>
            <a:lstStyle/>
            <a:p>
              <a:pPr algn="ctr"/>
              <a:endParaRPr lang="en-US" altLang="zh-TW"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zh-TW" altLang="en-US" sz="2400" b="1" spc="100" dirty="0">
                  <a:solidFill>
                    <a:schemeClr val="bg1"/>
                  </a:solidFill>
                  <a:effectLst>
                    <a:outerShdw blurRad="38100" dist="38100" dir="2700000" algn="tl">
                      <a:srgbClr val="000000">
                        <a:alpha val="43137"/>
                      </a:srgbClr>
                    </a:outerShdw>
                  </a:effectLst>
                  <a:latin typeface="+mn-ea"/>
                </a:rPr>
                <a:t>學習歷程</a:t>
              </a:r>
              <a:br>
                <a:rPr lang="en-US" altLang="zh-TW" sz="2400" b="1" spc="100" dirty="0">
                  <a:solidFill>
                    <a:schemeClr val="bg1"/>
                  </a:solidFill>
                  <a:effectLst>
                    <a:outerShdw blurRad="38100" dist="38100" dir="2700000" algn="tl">
                      <a:srgbClr val="000000">
                        <a:alpha val="43137"/>
                      </a:srgbClr>
                    </a:outerShdw>
                  </a:effectLst>
                  <a:latin typeface="+mn-ea"/>
                </a:rPr>
              </a:br>
              <a:r>
                <a:rPr lang="zh-TW" altLang="en-US" sz="2400" b="1" spc="-150" dirty="0">
                  <a:solidFill>
                    <a:schemeClr val="bg1"/>
                  </a:solidFill>
                  <a:effectLst>
                    <a:outerShdw blurRad="38100" dist="38100" dir="2700000" algn="tl">
                      <a:srgbClr val="000000">
                        <a:alpha val="43137"/>
                      </a:srgbClr>
                    </a:outerShdw>
                  </a:effectLst>
                  <a:latin typeface="+mn-ea"/>
                </a:rPr>
                <a:t>中央資料庫</a:t>
              </a:r>
              <a:endParaRPr lang="en-US" altLang="zh-TW" sz="2400" b="1" spc="-150" dirty="0">
                <a:solidFill>
                  <a:srgbClr val="FFFF00"/>
                </a:solidFill>
                <a:latin typeface="+mn-ea"/>
              </a:endParaRPr>
            </a:p>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
          <p:nvSpPr>
            <p:cNvPr id="34" name="向右箭號圖說文字 25">
              <a:extLst>
                <a:ext uri="{FF2B5EF4-FFF2-40B4-BE49-F238E27FC236}">
                  <a16:creationId xmlns:a16="http://schemas.microsoft.com/office/drawing/2014/main" id="{6AD7DCA2-226E-44CD-BA09-3BA5F468532A}"/>
                </a:ext>
              </a:extLst>
            </p:cNvPr>
            <p:cNvSpPr/>
            <p:nvPr/>
          </p:nvSpPr>
          <p:spPr>
            <a:xfrm>
              <a:off x="6197543" y="788970"/>
              <a:ext cx="4018349" cy="4886523"/>
            </a:xfrm>
            <a:prstGeom prst="rightArrowCallout">
              <a:avLst>
                <a:gd name="adj1" fmla="val 16469"/>
                <a:gd name="adj2" fmla="val 15868"/>
                <a:gd name="adj3" fmla="val 13695"/>
                <a:gd name="adj4" fmla="val 66218"/>
              </a:avLst>
            </a:prstGeom>
            <a:ln/>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lnSpc>
                  <a:spcPct val="130000"/>
                </a:lnSpc>
              </a:pPr>
              <a:endParaRPr lang="en-US" altLang="zh-TW" sz="2000" dirty="0">
                <a:latin typeface="微软雅黑" panose="020B0503020204020204" pitchFamily="34" charset="-122"/>
                <a:ea typeface="微软雅黑" panose="020B0503020204020204" pitchFamily="34" charset="-122"/>
              </a:endParaRPr>
            </a:p>
            <a:p>
              <a:pPr algn="ctr">
                <a:lnSpc>
                  <a:spcPct val="130000"/>
                </a:lnSpc>
              </a:pPr>
              <a:endParaRPr lang="en-US" altLang="zh-TW" sz="2000" dirty="0">
                <a:latin typeface="微软雅黑" panose="020B0503020204020204" pitchFamily="34" charset="-122"/>
                <a:ea typeface="微软雅黑" panose="020B0503020204020204" pitchFamily="34" charset="-122"/>
              </a:endParaRPr>
            </a:p>
            <a:p>
              <a:pPr algn="ctr">
                <a:lnSpc>
                  <a:spcPct val="130000"/>
                </a:lnSpc>
              </a:pPr>
              <a:endParaRPr lang="en-US" altLang="zh-TW" sz="2000" dirty="0">
                <a:latin typeface="微软雅黑" panose="020B0503020204020204" pitchFamily="34" charset="-122"/>
                <a:ea typeface="微软雅黑" panose="020B0503020204020204" pitchFamily="34" charset="-122"/>
              </a:endParaRPr>
            </a:p>
            <a:p>
              <a:pPr algn="ctr">
                <a:lnSpc>
                  <a:spcPct val="130000"/>
                </a:lnSpc>
              </a:pPr>
              <a:endParaRPr lang="en-US" altLang="zh-TW" sz="2000" dirty="0">
                <a:latin typeface="微软雅黑" panose="020B0503020204020204" pitchFamily="34" charset="-122"/>
                <a:ea typeface="微软雅黑" panose="020B0503020204020204" pitchFamily="34" charset="-122"/>
              </a:endParaRPr>
            </a:p>
            <a:p>
              <a:pPr algn="ctr">
                <a:lnSpc>
                  <a:spcPct val="130000"/>
                </a:lnSpc>
              </a:pPr>
              <a:endParaRPr lang="en-US" altLang="zh-TW" sz="2000" dirty="0">
                <a:latin typeface="微软雅黑" panose="020B0503020204020204" pitchFamily="34" charset="-122"/>
                <a:ea typeface="微软雅黑" panose="020B0503020204020204" pitchFamily="34" charset="-122"/>
              </a:endParaRPr>
            </a:p>
            <a:p>
              <a:pPr algn="ctr">
                <a:lnSpc>
                  <a:spcPct val="130000"/>
                </a:lnSpc>
                <a:spcBef>
                  <a:spcPts val="600"/>
                </a:spcBef>
              </a:pPr>
              <a:r>
                <a:rPr lang="zh-TW"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學習歷程學校平臺</a:t>
              </a:r>
              <a:endParaRPr lang="en-US" altLang="zh-TW"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lnSpc>
                  <a:spcPct val="130000"/>
                </a:lnSpc>
              </a:pPr>
              <a:endParaRPr lang="en-US" altLang="zh-TW" sz="1600" dirty="0">
                <a:latin typeface="微软雅黑" panose="020B0503020204020204" pitchFamily="34" charset="-122"/>
                <a:ea typeface="微软雅黑" panose="020B0503020204020204" pitchFamily="34" charset="-122"/>
              </a:endParaRPr>
            </a:p>
            <a:p>
              <a:pPr algn="ctr">
                <a:lnSpc>
                  <a:spcPct val="130000"/>
                </a:lnSpc>
              </a:pPr>
              <a:endParaRPr lang="en-US" altLang="zh-TW" sz="2000" dirty="0">
                <a:latin typeface="微软雅黑" panose="020B0503020204020204" pitchFamily="34" charset="-122"/>
                <a:ea typeface="微软雅黑" panose="020B0503020204020204" pitchFamily="34" charset="-122"/>
              </a:endParaRPr>
            </a:p>
            <a:p>
              <a:pPr algn="ctr">
                <a:lnSpc>
                  <a:spcPct val="130000"/>
                </a:lnSpc>
              </a:pPr>
              <a:endParaRPr lang="en-US" altLang="zh-TW" sz="1200" dirty="0">
                <a:latin typeface="微软雅黑" panose="020B0503020204020204" pitchFamily="34" charset="-122"/>
                <a:ea typeface="微软雅黑" panose="020B0503020204020204" pitchFamily="34" charset="-122"/>
              </a:endParaRPr>
            </a:p>
            <a:p>
              <a:pPr algn="ctr">
                <a:lnSpc>
                  <a:spcPct val="130000"/>
                </a:lnSpc>
              </a:pPr>
              <a:endParaRPr lang="en-US" altLang="zh-TW" sz="2000" dirty="0">
                <a:latin typeface="微软雅黑" panose="020B0503020204020204" pitchFamily="34" charset="-122"/>
                <a:ea typeface="微软雅黑" panose="020B0503020204020204" pitchFamily="34" charset="-122"/>
              </a:endParaRPr>
            </a:p>
            <a:p>
              <a:pPr algn="ctr">
                <a:lnSpc>
                  <a:spcPct val="130000"/>
                </a:lnSpc>
              </a:pPr>
              <a:endParaRPr lang="en-US" altLang="zh-TW" sz="2000" dirty="0">
                <a:latin typeface="微软雅黑" panose="020B0503020204020204" pitchFamily="34" charset="-122"/>
                <a:ea typeface="微软雅黑" panose="020B0503020204020204" pitchFamily="34" charset="-122"/>
              </a:endParaRPr>
            </a:p>
            <a:p>
              <a:pPr algn="ctr">
                <a:lnSpc>
                  <a:spcPct val="130000"/>
                </a:lnSpc>
              </a:pPr>
              <a:endParaRPr lang="en-US" altLang="zh-TW" sz="2000" dirty="0">
                <a:latin typeface="微软雅黑" panose="020B0503020204020204" pitchFamily="34" charset="-122"/>
                <a:ea typeface="微软雅黑" panose="020B0503020204020204" pitchFamily="34" charset="-122"/>
              </a:endParaRPr>
            </a:p>
            <a:p>
              <a:pPr algn="ctr">
                <a:lnSpc>
                  <a:spcPct val="130000"/>
                </a:lnSpc>
              </a:pPr>
              <a:endParaRPr lang="en-US" altLang="zh-TW" sz="2000" dirty="0">
                <a:latin typeface="微软雅黑" panose="020B0503020204020204" pitchFamily="34" charset="-122"/>
                <a:ea typeface="微软雅黑" panose="020B0503020204020204" pitchFamily="34" charset="-122"/>
              </a:endParaRPr>
            </a:p>
            <a:p>
              <a:pPr algn="ctr">
                <a:lnSpc>
                  <a:spcPct val="130000"/>
                </a:lnSpc>
              </a:pPr>
              <a:r>
                <a:rPr lang="en-US" altLang="zh-TW" b="1" kern="0" dirty="0">
                  <a:solidFill>
                    <a:schemeClr val="bg1"/>
                  </a:solidFill>
                  <a:latin typeface="微軟正黑體" panose="020B0604030504040204" pitchFamily="34" charset="-120"/>
                  <a:ea typeface="微軟正黑體" panose="020B0604030504040204" pitchFamily="34" charset="-120"/>
                  <a:cs typeface="+mn-ea"/>
                  <a:sym typeface="+mn-lt"/>
                </a:rPr>
                <a:t>【</a:t>
              </a:r>
              <a:r>
                <a:rPr lang="zh-TW" altLang="en-US" b="1" kern="0" dirty="0">
                  <a:solidFill>
                    <a:schemeClr val="bg1"/>
                  </a:solidFill>
                  <a:latin typeface="微軟正黑體" panose="020B0604030504040204" pitchFamily="34" charset="-120"/>
                  <a:ea typeface="微軟正黑體" panose="020B0604030504040204" pitchFamily="34" charset="-120"/>
                  <a:cs typeface="+mn-ea"/>
                  <a:sym typeface="+mn-lt"/>
                </a:rPr>
                <a:t>註</a:t>
              </a:r>
              <a:r>
                <a:rPr lang="en-US" altLang="zh-TW" b="1" kern="0" dirty="0">
                  <a:solidFill>
                    <a:schemeClr val="bg1"/>
                  </a:solidFill>
                  <a:latin typeface="微軟正黑體" panose="020B0604030504040204" pitchFamily="34" charset="-120"/>
                  <a:ea typeface="微軟正黑體" panose="020B0604030504040204" pitchFamily="34" charset="-120"/>
                  <a:cs typeface="+mn-ea"/>
                  <a:sym typeface="+mn-lt"/>
                </a:rPr>
                <a:t>】</a:t>
              </a:r>
              <a:endParaRPr lang="en-US" altLang="zh-TW" dirty="0">
                <a:solidFill>
                  <a:schemeClr val="bg1"/>
                </a:solidFill>
                <a:latin typeface="微软雅黑" panose="020B0503020204020204" pitchFamily="34" charset="-122"/>
                <a:ea typeface="微软雅黑" panose="020B0503020204020204" pitchFamily="34" charset="-122"/>
              </a:endParaRPr>
            </a:p>
            <a:p>
              <a:pPr algn="ctr">
                <a:lnSpc>
                  <a:spcPct val="130000"/>
                </a:lnSpc>
              </a:pPr>
              <a:endParaRPr lang="en-US" altLang="zh-TW" sz="2000" dirty="0">
                <a:latin typeface="微软雅黑" panose="020B0503020204020204" pitchFamily="34" charset="-122"/>
                <a:ea typeface="微软雅黑" panose="020B0503020204020204" pitchFamily="34" charset="-122"/>
              </a:endParaRPr>
            </a:p>
            <a:p>
              <a:pPr marL="358775" algn="ctr">
                <a:lnSpc>
                  <a:spcPct val="130000"/>
                </a:lnSpc>
              </a:pPr>
              <a:endParaRPr lang="zh-TW" altLang="en-US" sz="2000" dirty="0">
                <a:latin typeface="微软雅黑" panose="020B0503020204020204" pitchFamily="34" charset="-122"/>
                <a:ea typeface="微软雅黑" panose="020B0503020204020204" pitchFamily="34" charset="-122"/>
              </a:endParaRPr>
            </a:p>
          </p:txBody>
        </p:sp>
        <p:sp>
          <p:nvSpPr>
            <p:cNvPr id="35" name="圓角矩形 16">
              <a:extLst>
                <a:ext uri="{FF2B5EF4-FFF2-40B4-BE49-F238E27FC236}">
                  <a16:creationId xmlns:a16="http://schemas.microsoft.com/office/drawing/2014/main" id="{612770F6-39A2-4AF2-9B62-814519DF3BAD}"/>
                </a:ext>
              </a:extLst>
            </p:cNvPr>
            <p:cNvSpPr/>
            <p:nvPr/>
          </p:nvSpPr>
          <p:spPr>
            <a:xfrm>
              <a:off x="6445245" y="2858946"/>
              <a:ext cx="2193668" cy="85315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000" b="1" dirty="0">
                  <a:solidFill>
                    <a:srgbClr val="3333FF"/>
                  </a:solidFill>
                  <a:latin typeface="微軟正黑體" panose="020B0604030504040204" pitchFamily="34" charset="-120"/>
                  <a:ea typeface="微軟正黑體" panose="020B0604030504040204" pitchFamily="34" charset="-120"/>
                </a:rPr>
                <a:t>校務行政系統</a:t>
              </a:r>
              <a:endParaRPr lang="en-US" altLang="zh-TW" sz="2000" b="1" dirty="0">
                <a:solidFill>
                  <a:srgbClr val="3333FF"/>
                </a:solidFill>
                <a:latin typeface="微軟正黑體" panose="020B0604030504040204" pitchFamily="34" charset="-120"/>
                <a:ea typeface="微軟正黑體" panose="020B0604030504040204" pitchFamily="34" charset="-120"/>
              </a:endParaRPr>
            </a:p>
            <a:p>
              <a:pPr algn="ctr"/>
              <a:r>
                <a:rPr lang="en-US" altLang="zh-TW" sz="1400" dirty="0">
                  <a:solidFill>
                    <a:srgbClr val="0000FF"/>
                  </a:solidFill>
                  <a:latin typeface="微軟正黑體" panose="020B0604030504040204" pitchFamily="34" charset="-120"/>
                  <a:ea typeface="微軟正黑體" panose="020B0604030504040204" pitchFamily="34" charset="-120"/>
                </a:rPr>
                <a:t>(</a:t>
              </a:r>
              <a:r>
                <a:rPr lang="zh-TW" altLang="en-US" sz="1400" dirty="0">
                  <a:solidFill>
                    <a:srgbClr val="0000FF"/>
                  </a:solidFill>
                  <a:latin typeface="微軟正黑體" panose="020B0604030504040204" pitchFamily="34" charset="-120"/>
                  <a:ea typeface="微軟正黑體" panose="020B0604030504040204" pitchFamily="34" charset="-120"/>
                </a:rPr>
                <a:t>各家系統廠商</a:t>
              </a:r>
              <a:r>
                <a:rPr lang="en-US" altLang="zh-TW" sz="1400" dirty="0">
                  <a:solidFill>
                    <a:srgbClr val="0000FF"/>
                  </a:solidFill>
                  <a:latin typeface="微軟正黑體" panose="020B0604030504040204" pitchFamily="34" charset="-120"/>
                  <a:ea typeface="微軟正黑體" panose="020B0604030504040204" pitchFamily="34" charset="-120"/>
                </a:rPr>
                <a:t>)</a:t>
              </a:r>
            </a:p>
          </p:txBody>
        </p:sp>
        <p:sp>
          <p:nvSpPr>
            <p:cNvPr id="36" name="圓角矩形 12">
              <a:extLst>
                <a:ext uri="{FF2B5EF4-FFF2-40B4-BE49-F238E27FC236}">
                  <a16:creationId xmlns:a16="http://schemas.microsoft.com/office/drawing/2014/main" id="{76EC8FE8-5A78-4A49-8CE6-3C4C38B9B5CF}"/>
                </a:ext>
              </a:extLst>
            </p:cNvPr>
            <p:cNvSpPr/>
            <p:nvPr/>
          </p:nvSpPr>
          <p:spPr>
            <a:xfrm>
              <a:off x="6445245" y="3827898"/>
              <a:ext cx="2193668" cy="1326729"/>
            </a:xfrm>
            <a:prstGeom prst="roundRect">
              <a:avLst/>
            </a:prstGeom>
            <a:solidFill>
              <a:srgbClr val="E9FFCD"/>
            </a:solidFill>
            <a:ln/>
          </p:spPr>
          <p:style>
            <a:lnRef idx="2">
              <a:schemeClr val="accent2"/>
            </a:lnRef>
            <a:fillRef idx="1">
              <a:schemeClr val="lt1"/>
            </a:fillRef>
            <a:effectRef idx="0">
              <a:schemeClr val="accent2"/>
            </a:effectRef>
            <a:fontRef idx="minor">
              <a:schemeClr val="dk1"/>
            </a:fontRef>
          </p:style>
          <p:txBody>
            <a:bodyPr lIns="0" rIns="0" rtlCol="0" anchor="ctr"/>
            <a:lstStyle/>
            <a:p>
              <a:pPr algn="ctr"/>
              <a:r>
                <a:rPr lang="zh-TW" altLang="en-US" sz="2000" b="1" dirty="0">
                  <a:solidFill>
                    <a:schemeClr val="accent1"/>
                  </a:solidFill>
                  <a:latin typeface="微軟正黑體" panose="020B0604030504040204" pitchFamily="34" charset="-120"/>
                  <a:ea typeface="微軟正黑體" panose="020B0604030504040204" pitchFamily="34" charset="-120"/>
                </a:rPr>
                <a:t>學生學習歷程檔案紀錄模組</a:t>
              </a:r>
              <a:endParaRPr lang="en-US" altLang="zh-TW" sz="2000" b="1" dirty="0">
                <a:solidFill>
                  <a:schemeClr val="accent1"/>
                </a:solidFill>
                <a:latin typeface="微軟正黑體" panose="020B0604030504040204" pitchFamily="34" charset="-120"/>
                <a:ea typeface="微軟正黑體" panose="020B0604030504040204" pitchFamily="34" charset="-120"/>
              </a:endParaRPr>
            </a:p>
            <a:p>
              <a:pPr algn="ctr"/>
              <a:r>
                <a:rPr lang="en-US" altLang="zh-TW" sz="1400" dirty="0">
                  <a:solidFill>
                    <a:schemeClr val="accent1"/>
                  </a:solidFill>
                  <a:latin typeface="微軟正黑體" panose="020B0604030504040204" pitchFamily="34" charset="-120"/>
                  <a:ea typeface="微軟正黑體" panose="020B0604030504040204" pitchFamily="34" charset="-120"/>
                </a:rPr>
                <a:t>(</a:t>
              </a:r>
              <a:r>
                <a:rPr lang="zh-TW" altLang="en-US" sz="1400" dirty="0">
                  <a:solidFill>
                    <a:schemeClr val="accent1"/>
                  </a:solidFill>
                  <a:latin typeface="微軟正黑體" panose="020B0604030504040204" pitchFamily="34" charset="-120"/>
                  <a:ea typeface="微軟正黑體" panose="020B0604030504040204" pitchFamily="34" charset="-120"/>
                </a:rPr>
                <a:t>國教署委託開發、直轄市委託開發、各校自行開發</a:t>
              </a:r>
              <a:r>
                <a:rPr lang="en-US" altLang="zh-TW" sz="1400" dirty="0">
                  <a:solidFill>
                    <a:schemeClr val="accent1"/>
                  </a:solidFill>
                  <a:latin typeface="微軟正黑體" panose="020B0604030504040204" pitchFamily="34" charset="-120"/>
                  <a:ea typeface="微軟正黑體" panose="020B0604030504040204" pitchFamily="34" charset="-120"/>
                </a:rPr>
                <a:t>)</a:t>
              </a:r>
            </a:p>
          </p:txBody>
        </p:sp>
        <p:grpSp>
          <p:nvGrpSpPr>
            <p:cNvPr id="8" name="群組 7">
              <a:extLst>
                <a:ext uri="{FF2B5EF4-FFF2-40B4-BE49-F238E27FC236}">
                  <a16:creationId xmlns:a16="http://schemas.microsoft.com/office/drawing/2014/main" id="{A6761131-9598-4637-ADC2-B9B86169FB67}"/>
                </a:ext>
              </a:extLst>
            </p:cNvPr>
            <p:cNvGrpSpPr/>
            <p:nvPr/>
          </p:nvGrpSpPr>
          <p:grpSpPr>
            <a:xfrm>
              <a:off x="10518398" y="809253"/>
              <a:ext cx="998502" cy="1364698"/>
              <a:chOff x="5989531" y="3678979"/>
              <a:chExt cx="998502" cy="1364698"/>
            </a:xfrm>
          </p:grpSpPr>
          <p:sp>
            <p:nvSpPr>
              <p:cNvPr id="43" name="橢圓 42">
                <a:extLst>
                  <a:ext uri="{FF2B5EF4-FFF2-40B4-BE49-F238E27FC236}">
                    <a16:creationId xmlns:a16="http://schemas.microsoft.com/office/drawing/2014/main" id="{7051B2AF-F19F-4D2B-B602-0366DF8624F4}"/>
                  </a:ext>
                </a:extLst>
              </p:cNvPr>
              <p:cNvSpPr/>
              <p:nvPr/>
            </p:nvSpPr>
            <p:spPr>
              <a:xfrm>
                <a:off x="5989531" y="3863276"/>
                <a:ext cx="998502" cy="1134831"/>
              </a:xfrm>
              <a:prstGeom prst="ellipse">
                <a:avLst/>
              </a:prstGeom>
              <a:ln w="28575">
                <a:noFill/>
              </a:ln>
              <a:scene3d>
                <a:camera prst="obliqueTopLef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
            <p:nvSpPr>
              <p:cNvPr id="44" name="矩形 43">
                <a:extLst>
                  <a:ext uri="{FF2B5EF4-FFF2-40B4-BE49-F238E27FC236}">
                    <a16:creationId xmlns:a16="http://schemas.microsoft.com/office/drawing/2014/main" id="{B5A27276-98E9-48A9-887C-6AC5E230403D}"/>
                  </a:ext>
                </a:extLst>
              </p:cNvPr>
              <p:cNvSpPr/>
              <p:nvPr/>
            </p:nvSpPr>
            <p:spPr>
              <a:xfrm>
                <a:off x="6018941" y="3678979"/>
                <a:ext cx="939681" cy="1364698"/>
              </a:xfrm>
              <a:prstGeom prst="rect">
                <a:avLst/>
              </a:prstGeom>
            </p:spPr>
            <p:txBody>
              <a:bodyPr wrap="none">
                <a:spAutoFit/>
              </a:bodyPr>
              <a:lstStyle/>
              <a:p>
                <a:pPr>
                  <a:lnSpc>
                    <a:spcPct val="130000"/>
                  </a:lnSpc>
                  <a:spcBef>
                    <a:spcPts val="600"/>
                  </a:spcBef>
                </a:pPr>
                <a:r>
                  <a:rPr lang="zh-TW" altLang="en-US" sz="6600" kern="0" dirty="0">
                    <a:ln w="0"/>
                    <a:solidFill>
                      <a:schemeClr val="accent6">
                        <a:lumMod val="50000"/>
                      </a:schemeClr>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n-ea"/>
                    <a:sym typeface="Wingdings" panose="05000000000000000000" pitchFamily="2" charset="2"/>
                  </a:rPr>
                  <a:t></a:t>
                </a:r>
                <a:endParaRPr lang="zh-TW" altLang="en-US" sz="6600" kern="0" dirty="0">
                  <a:ln w="0"/>
                  <a:solidFill>
                    <a:schemeClr val="accent6">
                      <a:lumMod val="50000"/>
                    </a:schemeClr>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n-ea"/>
                  <a:sym typeface="+mn-lt"/>
                </a:endParaRPr>
              </a:p>
            </p:txBody>
          </p:sp>
        </p:grpSp>
        <p:graphicFrame>
          <p:nvGraphicFramePr>
            <p:cNvPr id="31" name="物件 30"/>
            <p:cNvGraphicFramePr>
              <a:graphicFrameLocks noChangeAspect="1"/>
            </p:cNvGraphicFramePr>
            <p:nvPr>
              <p:extLst/>
            </p:nvPr>
          </p:nvGraphicFramePr>
          <p:xfrm>
            <a:off x="6976790" y="965368"/>
            <a:ext cx="1039858" cy="1136650"/>
          </p:xfrm>
          <a:graphic>
            <a:graphicData uri="http://schemas.openxmlformats.org/presentationml/2006/ole">
              <mc:AlternateContent xmlns:mc="http://schemas.openxmlformats.org/markup-compatibility/2006">
                <mc:Choice xmlns:v="urn:schemas-microsoft-com:vml" Requires="v">
                  <p:oleObj spid="_x0000_s4234" name="PhotoImpact" r:id="rId7" imgW="969266" imgH="1136906" progId="">
                    <p:embed/>
                  </p:oleObj>
                </mc:Choice>
                <mc:Fallback>
                  <p:oleObj name="PhotoImpact" r:id="rId7" imgW="969266" imgH="1136906"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6790" y="965368"/>
                          <a:ext cx="1039858" cy="1136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2" name="橢圓 31">
            <a:extLst>
              <a:ext uri="{FF2B5EF4-FFF2-40B4-BE49-F238E27FC236}">
                <a16:creationId xmlns:a16="http://schemas.microsoft.com/office/drawing/2014/main" id="{CA0E6751-1AE3-4051-8549-A5B9C4553CA9}"/>
              </a:ext>
            </a:extLst>
          </p:cNvPr>
          <p:cNvSpPr/>
          <p:nvPr/>
        </p:nvSpPr>
        <p:spPr>
          <a:xfrm>
            <a:off x="1744192" y="1664827"/>
            <a:ext cx="357809" cy="3600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TW" dirty="0">
                <a:latin typeface="微软雅黑" panose="020B0503020204020204" pitchFamily="34" charset="-122"/>
                <a:ea typeface="微软雅黑" panose="020B0503020204020204" pitchFamily="34" charset="-122"/>
              </a:rPr>
              <a:t>1</a:t>
            </a:r>
            <a:endParaRPr lang="zh-TW" altLang="en-US" dirty="0">
              <a:latin typeface="微软雅黑" panose="020B0503020204020204" pitchFamily="34" charset="-122"/>
              <a:ea typeface="微软雅黑" panose="020B0503020204020204" pitchFamily="34" charset="-122"/>
            </a:endParaRPr>
          </a:p>
        </p:txBody>
      </p:sp>
      <p:sp>
        <p:nvSpPr>
          <p:cNvPr id="33" name="橢圓 32">
            <a:extLst>
              <a:ext uri="{FF2B5EF4-FFF2-40B4-BE49-F238E27FC236}">
                <a16:creationId xmlns:a16="http://schemas.microsoft.com/office/drawing/2014/main" id="{CA0E6751-1AE3-4051-8549-A5B9C4553CA9}"/>
              </a:ext>
            </a:extLst>
          </p:cNvPr>
          <p:cNvSpPr/>
          <p:nvPr/>
        </p:nvSpPr>
        <p:spPr>
          <a:xfrm>
            <a:off x="1567310" y="3548396"/>
            <a:ext cx="357809" cy="3600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TW" dirty="0">
                <a:latin typeface="微软雅黑" panose="020B0503020204020204" pitchFamily="34" charset="-122"/>
                <a:ea typeface="微软雅黑" panose="020B0503020204020204" pitchFamily="34" charset="-122"/>
              </a:rPr>
              <a:t>2</a:t>
            </a:r>
            <a:endParaRPr lang="zh-TW" altLang="en-US" dirty="0">
              <a:latin typeface="微软雅黑" panose="020B0503020204020204" pitchFamily="34" charset="-122"/>
              <a:ea typeface="微软雅黑" panose="020B0503020204020204" pitchFamily="34" charset="-122"/>
            </a:endParaRPr>
          </a:p>
        </p:txBody>
      </p:sp>
      <p:sp>
        <p:nvSpPr>
          <p:cNvPr id="40" name="橢圓 39">
            <a:extLst>
              <a:ext uri="{FF2B5EF4-FFF2-40B4-BE49-F238E27FC236}">
                <a16:creationId xmlns:a16="http://schemas.microsoft.com/office/drawing/2014/main" id="{CA0E6751-1AE3-4051-8549-A5B9C4553CA9}"/>
              </a:ext>
            </a:extLst>
          </p:cNvPr>
          <p:cNvSpPr/>
          <p:nvPr/>
        </p:nvSpPr>
        <p:spPr>
          <a:xfrm>
            <a:off x="1981684" y="5923594"/>
            <a:ext cx="357809" cy="3600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TW" dirty="0">
                <a:latin typeface="微软雅黑" panose="020B0503020204020204" pitchFamily="34" charset="-122"/>
                <a:ea typeface="微软雅黑" panose="020B0503020204020204" pitchFamily="34" charset="-122"/>
              </a:rPr>
              <a:t>3</a:t>
            </a:r>
            <a:endParaRPr lang="zh-TW" altLang="en-US" dirty="0">
              <a:latin typeface="微软雅黑" panose="020B0503020204020204" pitchFamily="34" charset="-122"/>
              <a:ea typeface="微软雅黑" panose="020B0503020204020204" pitchFamily="34" charset="-122"/>
            </a:endParaRPr>
          </a:p>
        </p:txBody>
      </p:sp>
      <p:sp>
        <p:nvSpPr>
          <p:cNvPr id="41" name="橢圓 40">
            <a:extLst>
              <a:ext uri="{FF2B5EF4-FFF2-40B4-BE49-F238E27FC236}">
                <a16:creationId xmlns:a16="http://schemas.microsoft.com/office/drawing/2014/main" id="{CA0E6751-1AE3-4051-8549-A5B9C4553CA9}"/>
              </a:ext>
            </a:extLst>
          </p:cNvPr>
          <p:cNvSpPr/>
          <p:nvPr/>
        </p:nvSpPr>
        <p:spPr>
          <a:xfrm>
            <a:off x="1573370" y="4037552"/>
            <a:ext cx="357809" cy="3600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TW" dirty="0">
                <a:latin typeface="微软雅黑" panose="020B0503020204020204" pitchFamily="34" charset="-122"/>
                <a:ea typeface="微软雅黑" panose="020B0503020204020204" pitchFamily="34" charset="-122"/>
              </a:rPr>
              <a:t>4</a:t>
            </a:r>
            <a:endParaRPr lang="zh-TW" altLang="en-US" dirty="0">
              <a:latin typeface="微软雅黑" panose="020B0503020204020204" pitchFamily="34" charset="-122"/>
              <a:ea typeface="微软雅黑" panose="020B0503020204020204" pitchFamily="34" charset="-122"/>
            </a:endParaRPr>
          </a:p>
        </p:txBody>
      </p:sp>
      <p:sp>
        <p:nvSpPr>
          <p:cNvPr id="46" name="橢圓 45">
            <a:extLst>
              <a:ext uri="{FF2B5EF4-FFF2-40B4-BE49-F238E27FC236}">
                <a16:creationId xmlns:a16="http://schemas.microsoft.com/office/drawing/2014/main" id="{CA0E6751-1AE3-4051-8549-A5B9C4553CA9}"/>
              </a:ext>
            </a:extLst>
          </p:cNvPr>
          <p:cNvSpPr/>
          <p:nvPr/>
        </p:nvSpPr>
        <p:spPr>
          <a:xfrm>
            <a:off x="1756021" y="2106612"/>
            <a:ext cx="357809" cy="3600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TW" dirty="0">
                <a:latin typeface="微软雅黑" panose="020B0503020204020204" pitchFamily="34" charset="-122"/>
                <a:ea typeface="微软雅黑" panose="020B0503020204020204" pitchFamily="34" charset="-122"/>
              </a:rPr>
              <a:t>5</a:t>
            </a:r>
          </a:p>
        </p:txBody>
      </p:sp>
      <p:sp>
        <p:nvSpPr>
          <p:cNvPr id="47" name="文字方塊 46">
            <a:extLst>
              <a:ext uri="{FF2B5EF4-FFF2-40B4-BE49-F238E27FC236}">
                <a16:creationId xmlns:a16="http://schemas.microsoft.com/office/drawing/2014/main" id="{BCFB4F6F-A43B-4003-9D05-F0AFB0C19444}"/>
              </a:ext>
            </a:extLst>
          </p:cNvPr>
          <p:cNvSpPr txBox="1"/>
          <p:nvPr/>
        </p:nvSpPr>
        <p:spPr>
          <a:xfrm>
            <a:off x="8831755" y="3109142"/>
            <a:ext cx="849045" cy="369332"/>
          </a:xfrm>
          <a:prstGeom prst="rect">
            <a:avLst/>
          </a:prstGeom>
          <a:solidFill>
            <a:schemeClr val="bg1"/>
          </a:solidFill>
        </p:spPr>
        <p:txBody>
          <a:bodyPr wrap="square" rtlCol="0">
            <a:spAutoFit/>
          </a:bodyPr>
          <a:lstStyle/>
          <a:p>
            <a:pPr algn="ctr"/>
            <a:r>
              <a:rPr lang="zh-TW" altLang="en-US" b="1" dirty="0">
                <a:solidFill>
                  <a:schemeClr val="accent6">
                    <a:lumMod val="75000"/>
                  </a:schemeClr>
                </a:solidFill>
                <a:latin typeface="+mn-ea"/>
              </a:rPr>
              <a:t>提交</a:t>
            </a:r>
          </a:p>
        </p:txBody>
      </p:sp>
    </p:spTree>
    <p:extLst>
      <p:ext uri="{BB962C8B-B14F-4D97-AF65-F5344CB8AC3E}">
        <p14:creationId xmlns:p14="http://schemas.microsoft.com/office/powerpoint/2010/main" val="124910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群組 69"/>
          <p:cNvGrpSpPr/>
          <p:nvPr/>
        </p:nvGrpSpPr>
        <p:grpSpPr>
          <a:xfrm>
            <a:off x="7486295" y="1158353"/>
            <a:ext cx="2711716" cy="4840122"/>
            <a:chOff x="7308282" y="1315918"/>
            <a:chExt cx="2663007" cy="4840122"/>
          </a:xfrm>
        </p:grpSpPr>
        <p:sp>
          <p:nvSpPr>
            <p:cNvPr id="36" name="向右箭號圖說文字 35"/>
            <p:cNvSpPr/>
            <p:nvPr/>
          </p:nvSpPr>
          <p:spPr>
            <a:xfrm>
              <a:off x="7308282" y="1367025"/>
              <a:ext cx="2663007" cy="4789015"/>
            </a:xfrm>
            <a:prstGeom prst="rightArrowCallout">
              <a:avLst>
                <a:gd name="adj1" fmla="val 20434"/>
                <a:gd name="adj2" fmla="val 28453"/>
                <a:gd name="adj3" fmla="val 20390"/>
                <a:gd name="adj4" fmla="val 50348"/>
              </a:avLst>
            </a:prstGeom>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lIns="36000" rIns="72000" rtlCol="0" anchor="ctr"/>
            <a:lstStyle/>
            <a:p>
              <a:pPr algn="ctr"/>
              <a:endParaRPr lang="en-US" altLang="zh-TW" sz="2000" dirty="0">
                <a:solidFill>
                  <a:schemeClr val="bg1"/>
                </a:solidFill>
                <a:latin typeface="微軟正黑體" panose="020B0604030504040204" pitchFamily="34" charset="-120"/>
                <a:ea typeface="微軟正黑體" panose="020B0604030504040204" pitchFamily="34" charset="-120"/>
              </a:endParaRPr>
            </a:p>
            <a:p>
              <a:pPr algn="ctr"/>
              <a:r>
                <a:rPr lang="zh-TW" altLang="en-US" sz="2000" b="1" dirty="0">
                  <a:solidFill>
                    <a:schemeClr val="bg1"/>
                  </a:solidFill>
                  <a:effectLst>
                    <a:outerShdw blurRad="38100" dist="38100" dir="2700000" algn="tl">
                      <a:srgbClr val="000000">
                        <a:alpha val="43137"/>
                      </a:srgbClr>
                    </a:outerShdw>
                  </a:effectLst>
                  <a:latin typeface="+mn-ea"/>
                </a:rPr>
                <a:t>學習歷程</a:t>
              </a:r>
              <a:br>
                <a:rPr lang="en-US" altLang="zh-TW" sz="2000" b="1" dirty="0">
                  <a:solidFill>
                    <a:schemeClr val="bg1"/>
                  </a:solidFill>
                  <a:effectLst>
                    <a:outerShdw blurRad="38100" dist="38100" dir="2700000" algn="tl">
                      <a:srgbClr val="000000">
                        <a:alpha val="43137"/>
                      </a:srgbClr>
                    </a:outerShdw>
                  </a:effectLst>
                  <a:latin typeface="+mn-ea"/>
                </a:rPr>
              </a:br>
              <a:r>
                <a:rPr lang="zh-TW" altLang="en-US" sz="2000" b="1" dirty="0">
                  <a:solidFill>
                    <a:schemeClr val="bg1"/>
                  </a:solidFill>
                  <a:effectLst>
                    <a:outerShdw blurRad="38100" dist="38100" dir="2700000" algn="tl">
                      <a:srgbClr val="000000">
                        <a:alpha val="43137"/>
                      </a:srgbClr>
                    </a:outerShdw>
                  </a:effectLst>
                  <a:latin typeface="+mn-ea"/>
                </a:rPr>
                <a:t> </a:t>
              </a:r>
              <a:r>
                <a:rPr lang="zh-TW" altLang="en-US" sz="2000" b="1" spc="-150" dirty="0">
                  <a:solidFill>
                    <a:schemeClr val="bg1"/>
                  </a:solidFill>
                  <a:effectLst>
                    <a:outerShdw blurRad="38100" dist="38100" dir="2700000" algn="tl">
                      <a:srgbClr val="000000">
                        <a:alpha val="43137"/>
                      </a:srgbClr>
                    </a:outerShdw>
                  </a:effectLst>
                  <a:latin typeface="+mn-ea"/>
                </a:rPr>
                <a:t>中央資料庫</a:t>
              </a:r>
              <a:endParaRPr lang="en-US" altLang="zh-TW" b="1" strike="sngStrike" spc="-150" dirty="0">
                <a:solidFill>
                  <a:srgbClr val="FFFF00"/>
                </a:solidFill>
                <a:latin typeface="+mn-ea"/>
              </a:endParaRPr>
            </a:p>
          </p:txBody>
        </p:sp>
        <p:grpSp>
          <p:nvGrpSpPr>
            <p:cNvPr id="61" name="群組 60"/>
            <p:cNvGrpSpPr/>
            <p:nvPr/>
          </p:nvGrpSpPr>
          <p:grpSpPr>
            <a:xfrm>
              <a:off x="7487399" y="1315918"/>
              <a:ext cx="998502" cy="1412694"/>
              <a:chOff x="7308283" y="1354594"/>
              <a:chExt cx="998502" cy="1327438"/>
            </a:xfrm>
          </p:grpSpPr>
          <p:sp>
            <p:nvSpPr>
              <p:cNvPr id="50" name="橢圓 49"/>
              <p:cNvSpPr/>
              <p:nvPr/>
            </p:nvSpPr>
            <p:spPr>
              <a:xfrm>
                <a:off x="7308283" y="1527769"/>
                <a:ext cx="998502" cy="1066344"/>
              </a:xfrm>
              <a:prstGeom prst="ellipse">
                <a:avLst/>
              </a:prstGeom>
              <a:ln w="28575">
                <a:noFill/>
              </a:ln>
              <a:scene3d>
                <a:camera prst="obliqueTopLeft"/>
                <a:lightRig rig="threePt" dir="t"/>
              </a:scene3d>
              <a:sp3d>
                <a:bevelT/>
              </a:sp3d>
            </p:spPr>
            <p:style>
              <a:lnRef idx="1">
                <a:schemeClr val="accent4"/>
              </a:lnRef>
              <a:fillRef idx="2">
                <a:schemeClr val="accent4"/>
              </a:fillRef>
              <a:effectRef idx="1">
                <a:schemeClr val="accent4"/>
              </a:effectRef>
              <a:fontRef idx="minor">
                <a:schemeClr val="dk1"/>
              </a:fontRef>
            </p:style>
            <p:txBody>
              <a:bodyPr lIns="72000" rIns="72000"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
            <p:nvSpPr>
              <p:cNvPr id="55" name="矩形 54"/>
              <p:cNvSpPr/>
              <p:nvPr/>
            </p:nvSpPr>
            <p:spPr>
              <a:xfrm>
                <a:off x="7337693" y="1354594"/>
                <a:ext cx="884247" cy="1327438"/>
              </a:xfrm>
              <a:prstGeom prst="rect">
                <a:avLst/>
              </a:prstGeom>
            </p:spPr>
            <p:txBody>
              <a:bodyPr wrap="none" lIns="72000" rIns="72000">
                <a:spAutoFit/>
              </a:bodyPr>
              <a:lstStyle/>
              <a:p>
                <a:pPr>
                  <a:lnSpc>
                    <a:spcPct val="130000"/>
                  </a:lnSpc>
                  <a:spcBef>
                    <a:spcPts val="600"/>
                  </a:spcBef>
                </a:pPr>
                <a:r>
                  <a:rPr lang="zh-TW" altLang="en-US" sz="6600" kern="0" dirty="0">
                    <a:ln w="0"/>
                    <a:solidFill>
                      <a:schemeClr val="accent6">
                        <a:lumMod val="50000"/>
                      </a:schemeClr>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n-ea"/>
                    <a:sym typeface="Wingdings" panose="05000000000000000000" pitchFamily="2" charset="2"/>
                  </a:rPr>
                  <a:t></a:t>
                </a:r>
                <a:endParaRPr lang="zh-TW" altLang="en-US" sz="6600" kern="0" dirty="0">
                  <a:ln w="0"/>
                  <a:solidFill>
                    <a:schemeClr val="accent6">
                      <a:lumMod val="50000"/>
                    </a:schemeClr>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n-ea"/>
                  <a:sym typeface="+mn-lt"/>
                </a:endParaRPr>
              </a:p>
            </p:txBody>
          </p:sp>
        </p:grpSp>
      </p:grpSp>
      <p:grpSp>
        <p:nvGrpSpPr>
          <p:cNvPr id="64" name="群組 63"/>
          <p:cNvGrpSpPr/>
          <p:nvPr/>
        </p:nvGrpSpPr>
        <p:grpSpPr>
          <a:xfrm>
            <a:off x="564746" y="955347"/>
            <a:ext cx="2563726" cy="5043128"/>
            <a:chOff x="349814" y="1235424"/>
            <a:chExt cx="2623526" cy="4837891"/>
          </a:xfrm>
        </p:grpSpPr>
        <p:sp>
          <p:nvSpPr>
            <p:cNvPr id="24" name="向右箭號圖說文字 23"/>
            <p:cNvSpPr/>
            <p:nvPr/>
          </p:nvSpPr>
          <p:spPr>
            <a:xfrm>
              <a:off x="349814" y="1411100"/>
              <a:ext cx="2623526" cy="4662215"/>
            </a:xfrm>
            <a:prstGeom prst="rightArrowCallout">
              <a:avLst>
                <a:gd name="adj1" fmla="val 18475"/>
                <a:gd name="adj2" fmla="val 25443"/>
                <a:gd name="adj3" fmla="val 21849"/>
                <a:gd name="adj4" fmla="val 49229"/>
              </a:avLst>
            </a:prstGeom>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lnSpc>
                  <a:spcPct val="130000"/>
                </a:lnSpc>
              </a:pPr>
              <a:r>
                <a:rPr lang="zh-TW" altLang="en-US" sz="2000" b="1" dirty="0">
                  <a:effectLst>
                    <a:outerShdw blurRad="38100" dist="38100" dir="2700000" algn="tl">
                      <a:srgbClr val="000000">
                        <a:alpha val="43137"/>
                      </a:srgbClr>
                    </a:outerShdw>
                  </a:effectLst>
                  <a:latin typeface="+mn-ea"/>
                </a:rPr>
                <a:t>高級中等學校課程計畫平臺</a:t>
              </a:r>
            </a:p>
          </p:txBody>
        </p:sp>
        <p:grpSp>
          <p:nvGrpSpPr>
            <p:cNvPr id="43" name="群組 42"/>
            <p:cNvGrpSpPr/>
            <p:nvPr/>
          </p:nvGrpSpPr>
          <p:grpSpPr>
            <a:xfrm>
              <a:off x="537454" y="1235424"/>
              <a:ext cx="998502" cy="1477959"/>
              <a:chOff x="1655784" y="423631"/>
              <a:chExt cx="1235217" cy="1853872"/>
            </a:xfrm>
          </p:grpSpPr>
          <p:sp>
            <p:nvSpPr>
              <p:cNvPr id="41" name="橢圓 40"/>
              <p:cNvSpPr/>
              <p:nvPr/>
            </p:nvSpPr>
            <p:spPr>
              <a:xfrm>
                <a:off x="1655784" y="939939"/>
                <a:ext cx="1235217" cy="1337564"/>
              </a:xfrm>
              <a:prstGeom prst="ellipse">
                <a:avLst/>
              </a:prstGeom>
              <a:ln w="28575">
                <a:noFill/>
              </a:ln>
              <a:scene3d>
                <a:camera prst="obliqueTopLef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
            <p:nvSpPr>
              <p:cNvPr id="40" name="矩形 39"/>
              <p:cNvSpPr/>
              <p:nvPr/>
            </p:nvSpPr>
            <p:spPr>
              <a:xfrm>
                <a:off x="1655784" y="423631"/>
                <a:ext cx="648793" cy="1703080"/>
              </a:xfrm>
              <a:prstGeom prst="rect">
                <a:avLst/>
              </a:prstGeom>
            </p:spPr>
            <p:txBody>
              <a:bodyPr wrap="square">
                <a:spAutoFit/>
              </a:bodyPr>
              <a:lstStyle/>
              <a:p>
                <a:pPr>
                  <a:lnSpc>
                    <a:spcPct val="130000"/>
                  </a:lnSpc>
                  <a:spcBef>
                    <a:spcPts val="600"/>
                  </a:spcBef>
                </a:pPr>
                <a:r>
                  <a:rPr lang="zh-TW" altLang="en-US" sz="7000" kern="0" dirty="0">
                    <a:ln w="0"/>
                    <a:solidFill>
                      <a:schemeClr val="accent5">
                        <a:lumMod val="75000"/>
                      </a:schemeClr>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n-ea"/>
                    <a:sym typeface="Wingdings 2" panose="05020102010507070707" pitchFamily="18" charset="2"/>
                  </a:rPr>
                  <a:t></a:t>
                </a:r>
                <a:endParaRPr lang="zh-TW" altLang="en-US" sz="7000" kern="0" dirty="0">
                  <a:ln w="0"/>
                  <a:solidFill>
                    <a:schemeClr val="accent5">
                      <a:lumMod val="75000"/>
                    </a:schemeClr>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n-ea"/>
                  <a:sym typeface="+mn-lt"/>
                </a:endParaRPr>
              </a:p>
            </p:txBody>
          </p:sp>
        </p:grpSp>
      </p:grpSp>
      <p:grpSp>
        <p:nvGrpSpPr>
          <p:cNvPr id="60" name="群組 59"/>
          <p:cNvGrpSpPr/>
          <p:nvPr/>
        </p:nvGrpSpPr>
        <p:grpSpPr>
          <a:xfrm>
            <a:off x="10205398" y="1138475"/>
            <a:ext cx="1367684" cy="4860000"/>
            <a:chOff x="10195768" y="1235424"/>
            <a:chExt cx="1367684" cy="4967202"/>
          </a:xfrm>
        </p:grpSpPr>
        <p:sp>
          <p:nvSpPr>
            <p:cNvPr id="29" name="矩形 28"/>
            <p:cNvSpPr/>
            <p:nvPr/>
          </p:nvSpPr>
          <p:spPr>
            <a:xfrm>
              <a:off x="10195768" y="1260500"/>
              <a:ext cx="1367684" cy="4942126"/>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zh-TW" altLang="en-US" sz="2000" b="1" spc="-150" dirty="0">
                  <a:effectLst>
                    <a:outerShdw blurRad="38100" dist="38100" dir="2700000" algn="tl">
                      <a:srgbClr val="000000">
                        <a:alpha val="43137"/>
                      </a:srgbClr>
                    </a:outerShdw>
                  </a:effectLst>
                  <a:latin typeface="+mn-ea"/>
                </a:rPr>
                <a:t>甄選會</a:t>
              </a:r>
              <a:r>
                <a:rPr lang="en-US" altLang="zh-TW" sz="2000" b="1" spc="-150" dirty="0">
                  <a:effectLst>
                    <a:outerShdw blurRad="38100" dist="38100" dir="2700000" algn="tl">
                      <a:srgbClr val="000000">
                        <a:alpha val="43137"/>
                      </a:srgbClr>
                    </a:outerShdw>
                  </a:effectLst>
                  <a:latin typeface="+mn-ea"/>
                </a:rPr>
                <a:t>/</a:t>
              </a:r>
              <a:br>
                <a:rPr lang="en-US" altLang="zh-TW" sz="2000" b="1" spc="-150" dirty="0">
                  <a:effectLst>
                    <a:outerShdw blurRad="38100" dist="38100" dir="2700000" algn="tl">
                      <a:srgbClr val="000000">
                        <a:alpha val="43137"/>
                      </a:srgbClr>
                    </a:outerShdw>
                  </a:effectLst>
                  <a:latin typeface="+mn-ea"/>
                </a:rPr>
              </a:br>
              <a:r>
                <a:rPr lang="zh-TW" altLang="en-US" sz="2000" b="1" spc="-150" dirty="0">
                  <a:effectLst>
                    <a:outerShdw blurRad="38100" dist="38100" dir="2700000" algn="tl">
                      <a:srgbClr val="000000">
                        <a:alpha val="43137"/>
                      </a:srgbClr>
                    </a:outerShdw>
                  </a:effectLst>
                  <a:latin typeface="+mn-ea"/>
                </a:rPr>
                <a:t>聯合會招生</a:t>
              </a:r>
              <a:br>
                <a:rPr lang="en-US" altLang="zh-TW" sz="2000" b="1" spc="-150" dirty="0">
                  <a:effectLst>
                    <a:outerShdw blurRad="38100" dist="38100" dir="2700000" algn="tl">
                      <a:srgbClr val="000000">
                        <a:alpha val="43137"/>
                      </a:srgbClr>
                    </a:outerShdw>
                  </a:effectLst>
                  <a:latin typeface="+mn-ea"/>
                </a:rPr>
              </a:br>
              <a:r>
                <a:rPr lang="zh-TW" altLang="en-US" sz="2000" b="1" spc="-150" dirty="0">
                  <a:effectLst>
                    <a:outerShdw blurRad="38100" dist="38100" dir="2700000" algn="tl">
                      <a:srgbClr val="000000">
                        <a:alpha val="43137"/>
                      </a:srgbClr>
                    </a:outerShdw>
                  </a:effectLst>
                  <a:latin typeface="+mn-ea"/>
                </a:rPr>
                <a:t>報名平臺</a:t>
              </a:r>
              <a:endParaRPr lang="en-US" altLang="zh-TW" sz="2000" b="1" spc="-150" dirty="0">
                <a:effectLst>
                  <a:outerShdw blurRad="38100" dist="38100" dir="2700000" algn="tl">
                    <a:srgbClr val="000000">
                      <a:alpha val="43137"/>
                    </a:srgbClr>
                  </a:outerShdw>
                </a:effectLst>
                <a:latin typeface="+mn-ea"/>
              </a:endParaRPr>
            </a:p>
            <a:p>
              <a:pPr algn="ctr"/>
              <a:r>
                <a:rPr lang="zh-TW" altLang="zh-TW" sz="2000" b="1" spc="-15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spc="-15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升學備審資料</a:t>
              </a:r>
              <a:r>
                <a:rPr lang="en-US" altLang="zh-TW" sz="2000" b="1" spc="-15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1600" b="1" spc="-150" dirty="0">
                <a:solidFill>
                  <a:schemeClr val="bg1"/>
                </a:solidFill>
                <a:latin typeface="微軟正黑體" panose="020B0604030504040204" pitchFamily="34" charset="-120"/>
                <a:ea typeface="微軟正黑體" panose="020B0604030504040204" pitchFamily="34" charset="-120"/>
              </a:endParaRPr>
            </a:p>
          </p:txBody>
        </p:sp>
        <p:grpSp>
          <p:nvGrpSpPr>
            <p:cNvPr id="52" name="群組 51"/>
            <p:cNvGrpSpPr/>
            <p:nvPr/>
          </p:nvGrpSpPr>
          <p:grpSpPr>
            <a:xfrm>
              <a:off x="10406481" y="1235424"/>
              <a:ext cx="1003977" cy="1412694"/>
              <a:chOff x="1649011" y="611666"/>
              <a:chExt cx="1241990" cy="1772008"/>
            </a:xfrm>
          </p:grpSpPr>
          <p:sp>
            <p:nvSpPr>
              <p:cNvPr id="53" name="橢圓 52"/>
              <p:cNvSpPr/>
              <p:nvPr/>
            </p:nvSpPr>
            <p:spPr>
              <a:xfrm>
                <a:off x="1655784" y="939939"/>
                <a:ext cx="1235217" cy="1337564"/>
              </a:xfrm>
              <a:prstGeom prst="ellipse">
                <a:avLst/>
              </a:prstGeom>
              <a:ln w="28575">
                <a:noFill/>
              </a:ln>
              <a:scene3d>
                <a:camera prst="obliqueTopLef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
            <p:nvSpPr>
              <p:cNvPr id="54" name="矩形 53"/>
              <p:cNvSpPr/>
              <p:nvPr/>
            </p:nvSpPr>
            <p:spPr>
              <a:xfrm>
                <a:off x="1649011" y="611666"/>
                <a:ext cx="648793" cy="1772008"/>
              </a:xfrm>
              <a:prstGeom prst="rect">
                <a:avLst/>
              </a:prstGeom>
            </p:spPr>
            <p:txBody>
              <a:bodyPr wrap="square">
                <a:spAutoFit/>
              </a:bodyPr>
              <a:lstStyle/>
              <a:p>
                <a:pPr>
                  <a:lnSpc>
                    <a:spcPct val="130000"/>
                  </a:lnSpc>
                  <a:spcBef>
                    <a:spcPts val="600"/>
                  </a:spcBef>
                </a:pPr>
                <a:r>
                  <a:rPr lang="zh-TW" altLang="en-US" sz="6600" kern="0" dirty="0">
                    <a:ln w="0"/>
                    <a:solidFill>
                      <a:schemeClr val="accent3">
                        <a:lumMod val="75000"/>
                      </a:schemeClr>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n-ea"/>
                    <a:sym typeface="Webdings" panose="05030102010509060703" pitchFamily="18" charset="2"/>
                  </a:rPr>
                  <a:t></a:t>
                </a:r>
                <a:endParaRPr lang="zh-TW" altLang="en-US" sz="6600" kern="0" dirty="0">
                  <a:ln w="0"/>
                  <a:solidFill>
                    <a:schemeClr val="accent3">
                      <a:lumMod val="75000"/>
                    </a:schemeClr>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n-ea"/>
                  <a:sym typeface="+mn-lt"/>
                </a:endParaRPr>
              </a:p>
            </p:txBody>
          </p:sp>
        </p:grpSp>
      </p:grpSp>
      <p:grpSp>
        <p:nvGrpSpPr>
          <p:cNvPr id="56" name="群組 55"/>
          <p:cNvGrpSpPr/>
          <p:nvPr/>
        </p:nvGrpSpPr>
        <p:grpSpPr>
          <a:xfrm>
            <a:off x="4056874" y="1079440"/>
            <a:ext cx="995326" cy="1337345"/>
            <a:chOff x="3858079" y="1296040"/>
            <a:chExt cx="1010066" cy="1302468"/>
          </a:xfrm>
        </p:grpSpPr>
        <p:sp>
          <p:nvSpPr>
            <p:cNvPr id="59" name="橢圓 58"/>
            <p:cNvSpPr/>
            <p:nvPr/>
          </p:nvSpPr>
          <p:spPr>
            <a:xfrm>
              <a:off x="3869643" y="1532164"/>
              <a:ext cx="998502" cy="1066344"/>
            </a:xfrm>
            <a:prstGeom prst="ellipse">
              <a:avLst/>
            </a:prstGeom>
            <a:ln w="28575">
              <a:noFill/>
            </a:ln>
            <a:scene3d>
              <a:camera prst="obliqueTopLef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
          <p:nvSpPr>
            <p:cNvPr id="58" name="矩形 57"/>
            <p:cNvSpPr/>
            <p:nvPr/>
          </p:nvSpPr>
          <p:spPr>
            <a:xfrm>
              <a:off x="3858079" y="1296040"/>
              <a:ext cx="979755" cy="1282339"/>
            </a:xfrm>
            <a:prstGeom prst="rect">
              <a:avLst/>
            </a:prstGeom>
          </p:spPr>
          <p:txBody>
            <a:bodyPr wrap="none">
              <a:spAutoFit/>
            </a:bodyPr>
            <a:lstStyle/>
            <a:p>
              <a:pPr>
                <a:lnSpc>
                  <a:spcPct val="130000"/>
                </a:lnSpc>
                <a:spcBef>
                  <a:spcPts val="600"/>
                </a:spcBef>
              </a:pPr>
              <a:r>
                <a:rPr lang="zh-TW" altLang="en-US" sz="6600" kern="0" dirty="0">
                  <a:ln w="0">
                    <a:solidFill>
                      <a:schemeClr val="accent1">
                        <a:lumMod val="60000"/>
                        <a:lumOff val="40000"/>
                      </a:schemeClr>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n-ea"/>
                  <a:sym typeface="Wingdings" panose="05000000000000000000" pitchFamily="2" charset="2"/>
                </a:rPr>
                <a:t></a:t>
              </a:r>
              <a:endParaRPr lang="zh-TW" altLang="en-US" sz="6600" kern="0" dirty="0">
                <a:ln w="0">
                  <a:solidFill>
                    <a:schemeClr val="accent1">
                      <a:lumMod val="60000"/>
                      <a:lumOff val="40000"/>
                    </a:schemeClr>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n-ea"/>
                <a:sym typeface="+mn-lt"/>
              </a:endParaRPr>
            </a:p>
          </p:txBody>
        </p:sp>
      </p:grpSp>
      <p:sp>
        <p:nvSpPr>
          <p:cNvPr id="67" name="矩形 66"/>
          <p:cNvSpPr/>
          <p:nvPr/>
        </p:nvSpPr>
        <p:spPr>
          <a:xfrm>
            <a:off x="1846609" y="4278191"/>
            <a:ext cx="1328613" cy="1323439"/>
          </a:xfrm>
          <a:prstGeom prst="rect">
            <a:avLst/>
          </a:prstGeom>
        </p:spPr>
        <p:txBody>
          <a:bodyPr wrap="square">
            <a:spAutoFit/>
          </a:bodyPr>
          <a:lstStyle/>
          <a:p>
            <a:pPr algn="just"/>
            <a:r>
              <a:rPr lang="zh-TW" altLang="en-US" sz="1600" b="1" spc="-150" dirty="0">
                <a:latin typeface="微軟正黑體" panose="020B0604030504040204" pitchFamily="34" charset="-120"/>
                <a:ea typeface="微軟正黑體" panose="020B0604030504040204" pitchFamily="34" charset="-120"/>
              </a:rPr>
              <a:t>每學年度實施</a:t>
            </a:r>
            <a:r>
              <a:rPr lang="zh-TW" altLang="en-US" sz="1600" b="1" spc="-150" dirty="0">
                <a:solidFill>
                  <a:srgbClr val="FF0000"/>
                </a:solidFill>
                <a:latin typeface="微軟正黑體" panose="020B0604030504040204" pitchFamily="34" charset="-120"/>
                <a:ea typeface="微軟正黑體" panose="020B0604030504040204" pitchFamily="34" charset="-120"/>
              </a:rPr>
              <a:t>課程代碼介接</a:t>
            </a:r>
            <a:r>
              <a:rPr lang="zh-TW" altLang="en-US" sz="1600" b="1" spc="-150" dirty="0">
                <a:latin typeface="微軟正黑體" panose="020B0604030504040204" pitchFamily="34" charset="-120"/>
                <a:ea typeface="微軟正黑體" panose="020B0604030504040204" pitchFamily="34" charset="-120"/>
              </a:rPr>
              <a:t>至校務行政系統進行選課</a:t>
            </a:r>
            <a:r>
              <a:rPr lang="en-US" altLang="zh-TW" sz="1600" b="1" spc="-150" dirty="0">
                <a:latin typeface="微軟正黑體" panose="020B0604030504040204" pitchFamily="34" charset="-120"/>
                <a:ea typeface="微軟正黑體" panose="020B0604030504040204" pitchFamily="34" charset="-120"/>
              </a:rPr>
              <a:t>/</a:t>
            </a:r>
            <a:r>
              <a:rPr lang="zh-TW" altLang="en-US" sz="1600" b="1" spc="-150" dirty="0">
                <a:latin typeface="微軟正黑體" panose="020B0604030504040204" pitchFamily="34" charset="-120"/>
                <a:ea typeface="微軟正黑體" panose="020B0604030504040204" pitchFamily="34" charset="-120"/>
              </a:rPr>
              <a:t>排課等作業</a:t>
            </a:r>
            <a:endParaRPr lang="zh-TW" altLang="en-US" sz="1600" b="1" spc="-150" dirty="0"/>
          </a:p>
        </p:txBody>
      </p:sp>
      <p:sp>
        <p:nvSpPr>
          <p:cNvPr id="68" name="矩形 67"/>
          <p:cNvSpPr/>
          <p:nvPr/>
        </p:nvSpPr>
        <p:spPr>
          <a:xfrm>
            <a:off x="5940308" y="4429118"/>
            <a:ext cx="1500628" cy="923330"/>
          </a:xfrm>
          <a:prstGeom prst="rect">
            <a:avLst/>
          </a:prstGeom>
        </p:spPr>
        <p:txBody>
          <a:bodyPr wrap="square">
            <a:spAutoFit/>
          </a:bodyPr>
          <a:lstStyle/>
          <a:p>
            <a:r>
              <a:rPr lang="zh-TW" altLang="en-US" b="1" dirty="0">
                <a:solidFill>
                  <a:schemeClr val="accent1"/>
                </a:solidFill>
                <a:latin typeface="微軟正黑體" panose="020B0604030504040204" pitchFamily="34" charset="-120"/>
                <a:ea typeface="微軟正黑體" panose="020B0604030504040204" pitchFamily="34" charset="-120"/>
              </a:rPr>
              <a:t>每學年提交：</a:t>
            </a:r>
            <a:r>
              <a:rPr lang="zh-TW" altLang="en-US" b="1" spc="-100" dirty="0">
                <a:latin typeface="微軟正黑體" panose="020B0604030504040204" pitchFamily="34" charset="-120"/>
                <a:ea typeface="微軟正黑體" panose="020B0604030504040204" pitchFamily="34" charset="-120"/>
              </a:rPr>
              <a:t>課程學習成</a:t>
            </a:r>
            <a:r>
              <a:rPr lang="zh-TW" altLang="en-US" b="1" spc="-300" dirty="0">
                <a:latin typeface="微軟正黑體" panose="020B0604030504040204" pitchFamily="34" charset="-120"/>
                <a:ea typeface="微軟正黑體" panose="020B0604030504040204" pitchFamily="34" charset="-120"/>
              </a:rPr>
              <a:t>果、</a:t>
            </a:r>
            <a:r>
              <a:rPr lang="zh-TW" altLang="en-US" b="1" spc="-100" dirty="0">
                <a:latin typeface="微軟正黑體" panose="020B0604030504040204" pitchFamily="34" charset="-120"/>
                <a:ea typeface="微軟正黑體" panose="020B0604030504040204" pitchFamily="34" charset="-120"/>
              </a:rPr>
              <a:t>多元表現</a:t>
            </a:r>
            <a:endParaRPr lang="zh-TW" altLang="en-US" sz="1600" b="1" dirty="0">
              <a:latin typeface="微軟正黑體" panose="020B0604030504040204" pitchFamily="34" charset="-120"/>
              <a:ea typeface="微軟正黑體" panose="020B0604030504040204" pitchFamily="34" charset="-120"/>
            </a:endParaRPr>
          </a:p>
        </p:txBody>
      </p:sp>
      <p:sp>
        <p:nvSpPr>
          <p:cNvPr id="69" name="矩形 68"/>
          <p:cNvSpPr/>
          <p:nvPr/>
        </p:nvSpPr>
        <p:spPr>
          <a:xfrm>
            <a:off x="10259964" y="4777623"/>
            <a:ext cx="1269885" cy="1169551"/>
          </a:xfrm>
          <a:prstGeom prst="rect">
            <a:avLst/>
          </a:prstGeom>
        </p:spPr>
        <p:txBody>
          <a:bodyPr wrap="square">
            <a:spAutoFit/>
          </a:bodyPr>
          <a:lstStyle/>
          <a:p>
            <a:pPr algn="just"/>
            <a:r>
              <a:rPr lang="zh-TW" altLang="en-US" sz="1400" b="1" dirty="0">
                <a:latin typeface="微軟正黑體" panose="020B0604030504040204" pitchFamily="34" charset="-120"/>
                <a:ea typeface="微軟正黑體" panose="020B0604030504040204" pitchFamily="34" charset="-120"/>
              </a:rPr>
              <a:t>高三下</a:t>
            </a:r>
            <a:r>
              <a:rPr lang="zh-TW" altLang="en-US" sz="1400" b="1" dirty="0">
                <a:latin typeface="新細明體"/>
                <a:ea typeface="新細明體"/>
              </a:rPr>
              <a:t>：</a:t>
            </a:r>
            <a:br>
              <a:rPr lang="en-US" altLang="zh-TW" sz="1400" b="1" dirty="0">
                <a:latin typeface="新細明體"/>
                <a:ea typeface="新細明體"/>
              </a:rPr>
            </a:br>
            <a:r>
              <a:rPr lang="zh-TW" altLang="en-US" sz="1400" b="1" dirty="0">
                <a:latin typeface="微軟正黑體" panose="020B0604030504040204" pitchFamily="34" charset="-120"/>
                <a:ea typeface="微軟正黑體" panose="020B0604030504040204" pitchFamily="34" charset="-120"/>
              </a:rPr>
              <a:t>學生申請大專校院時，經學生本人勾選後釋出</a:t>
            </a:r>
          </a:p>
        </p:txBody>
      </p:sp>
      <p:sp>
        <p:nvSpPr>
          <p:cNvPr id="33" name="文字版面配置區 2"/>
          <p:cNvSpPr>
            <a:spLocks noGrp="1"/>
          </p:cNvSpPr>
          <p:nvPr>
            <p:ph type="body" sz="quarter" idx="15"/>
          </p:nvPr>
        </p:nvSpPr>
        <p:spPr>
          <a:xfrm>
            <a:off x="695401" y="254982"/>
            <a:ext cx="11165672" cy="584775"/>
          </a:xfrm>
        </p:spPr>
        <p:txBody>
          <a:bodyPr/>
          <a:lstStyle/>
          <a:p>
            <a:r>
              <a:rPr lang="zh-TW" altLang="en-US" b="1" dirty="0"/>
              <a:t>學生學習歷程檔案</a:t>
            </a:r>
            <a:r>
              <a:rPr lang="zh-TW" altLang="en-US" b="1" dirty="0">
                <a:solidFill>
                  <a:schemeClr val="accent4"/>
                </a:solidFill>
              </a:rPr>
              <a:t>如何與各系統介接</a:t>
            </a:r>
          </a:p>
        </p:txBody>
      </p:sp>
      <p:sp>
        <p:nvSpPr>
          <p:cNvPr id="38" name="矩形 37"/>
          <p:cNvSpPr/>
          <p:nvPr/>
        </p:nvSpPr>
        <p:spPr>
          <a:xfrm>
            <a:off x="5958970" y="1737778"/>
            <a:ext cx="1481966" cy="923330"/>
          </a:xfrm>
          <a:prstGeom prst="rect">
            <a:avLst/>
          </a:prstGeom>
        </p:spPr>
        <p:txBody>
          <a:bodyPr wrap="square">
            <a:spAutoFit/>
          </a:bodyPr>
          <a:lstStyle/>
          <a:p>
            <a:r>
              <a:rPr lang="zh-TW" altLang="en-US" b="1" dirty="0">
                <a:solidFill>
                  <a:srgbClr val="3333FF"/>
                </a:solidFill>
                <a:latin typeface="微軟正黑體" panose="020B0604030504040204" pitchFamily="34" charset="-120"/>
                <a:ea typeface="微軟正黑體" panose="020B0604030504040204" pitchFamily="34" charset="-120"/>
              </a:rPr>
              <a:t>每學期提交：</a:t>
            </a:r>
            <a:r>
              <a:rPr lang="zh-TW" altLang="en-US" b="1" spc="-100" dirty="0">
                <a:latin typeface="微軟正黑體" panose="020B0604030504040204" pitchFamily="34" charset="-120"/>
                <a:ea typeface="微軟正黑體" panose="020B0604030504040204" pitchFamily="34" charset="-120"/>
              </a:rPr>
              <a:t>學生基本資</a:t>
            </a:r>
            <a:r>
              <a:rPr lang="zh-TW" altLang="en-US" b="1" spc="-300" dirty="0">
                <a:latin typeface="微軟正黑體" panose="020B0604030504040204" pitchFamily="34" charset="-120"/>
                <a:ea typeface="微軟正黑體" panose="020B0604030504040204" pitchFamily="34" charset="-120"/>
              </a:rPr>
              <a:t>料、</a:t>
            </a:r>
            <a:r>
              <a:rPr lang="zh-TW" altLang="en-US" b="1" spc="-100" dirty="0">
                <a:latin typeface="微軟正黑體" panose="020B0604030504040204" pitchFamily="34" charset="-120"/>
                <a:ea typeface="微軟正黑體" panose="020B0604030504040204" pitchFamily="34" charset="-120"/>
              </a:rPr>
              <a:t>修課紀錄</a:t>
            </a:r>
            <a:endParaRPr lang="zh-TW" altLang="en-US" b="1" dirty="0">
              <a:solidFill>
                <a:srgbClr val="3333FF"/>
              </a:solidFill>
              <a:latin typeface="微軟正黑體" panose="020B0604030504040204" pitchFamily="34" charset="-120"/>
              <a:ea typeface="微軟正黑體" panose="020B0604030504040204" pitchFamily="34" charset="-120"/>
            </a:endParaRPr>
          </a:p>
        </p:txBody>
      </p:sp>
      <p:grpSp>
        <p:nvGrpSpPr>
          <p:cNvPr id="5" name="群組 4"/>
          <p:cNvGrpSpPr/>
          <p:nvPr/>
        </p:nvGrpSpPr>
        <p:grpSpPr>
          <a:xfrm>
            <a:off x="3191907" y="1134805"/>
            <a:ext cx="4287001" cy="4860000"/>
            <a:chOff x="3191907" y="1134805"/>
            <a:chExt cx="4209844" cy="4860000"/>
          </a:xfrm>
        </p:grpSpPr>
        <p:sp>
          <p:nvSpPr>
            <p:cNvPr id="26" name="向右箭號圖說文字 25"/>
            <p:cNvSpPr/>
            <p:nvPr/>
          </p:nvSpPr>
          <p:spPr>
            <a:xfrm>
              <a:off x="3191907" y="1134805"/>
              <a:ext cx="4209844" cy="4860000"/>
            </a:xfrm>
            <a:prstGeom prst="rightArrowCallout">
              <a:avLst>
                <a:gd name="adj1" fmla="val 12419"/>
                <a:gd name="adj2" fmla="val 15868"/>
                <a:gd name="adj3" fmla="val 13695"/>
                <a:gd name="adj4" fmla="val 66218"/>
              </a:avLst>
            </a:prstGeom>
            <a:ln/>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lnSpc>
                  <a:spcPct val="130000"/>
                </a:lnSpc>
              </a:pPr>
              <a:endParaRPr lang="en-US" altLang="zh-TW" sz="2000" dirty="0">
                <a:latin typeface="微软雅黑" panose="020B0503020204020204" pitchFamily="34" charset="-122"/>
                <a:ea typeface="微软雅黑" panose="020B0503020204020204" pitchFamily="34" charset="-122"/>
              </a:endParaRPr>
            </a:p>
            <a:p>
              <a:pPr algn="ctr">
                <a:lnSpc>
                  <a:spcPct val="130000"/>
                </a:lnSpc>
              </a:pPr>
              <a:endParaRPr lang="en-US" altLang="zh-TW" sz="2000" dirty="0">
                <a:latin typeface="微软雅黑" panose="020B0503020204020204" pitchFamily="34" charset="-122"/>
                <a:ea typeface="微软雅黑" panose="020B0503020204020204" pitchFamily="34" charset="-122"/>
              </a:endParaRPr>
            </a:p>
            <a:p>
              <a:pPr algn="ctr">
                <a:lnSpc>
                  <a:spcPct val="130000"/>
                </a:lnSpc>
              </a:pPr>
              <a:endParaRPr lang="en-US" altLang="zh-TW" sz="2000" dirty="0">
                <a:latin typeface="微软雅黑" panose="020B0503020204020204" pitchFamily="34" charset="-122"/>
                <a:ea typeface="微软雅黑" panose="020B0503020204020204" pitchFamily="34" charset="-122"/>
              </a:endParaRPr>
            </a:p>
            <a:p>
              <a:pPr algn="ctr">
                <a:lnSpc>
                  <a:spcPct val="130000"/>
                </a:lnSpc>
              </a:pPr>
              <a:endParaRPr lang="en-US" altLang="zh-TW" sz="2000" dirty="0">
                <a:latin typeface="微软雅黑" panose="020B0503020204020204" pitchFamily="34" charset="-122"/>
                <a:ea typeface="微软雅黑" panose="020B0503020204020204" pitchFamily="34" charset="-122"/>
              </a:endParaRPr>
            </a:p>
            <a:p>
              <a:pPr algn="ctr">
                <a:lnSpc>
                  <a:spcPct val="130000"/>
                </a:lnSpc>
              </a:pPr>
              <a:endParaRPr lang="en-US" altLang="zh-TW" sz="2000" dirty="0">
                <a:latin typeface="微软雅黑" panose="020B0503020204020204" pitchFamily="34" charset="-122"/>
                <a:ea typeface="微软雅黑" panose="020B0503020204020204" pitchFamily="34" charset="-122"/>
              </a:endParaRPr>
            </a:p>
            <a:p>
              <a:pPr algn="ctr">
                <a:lnSpc>
                  <a:spcPct val="130000"/>
                </a:lnSpc>
              </a:pPr>
              <a:r>
                <a:rPr lang="zh-TW"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學習歷程學校平臺</a:t>
              </a:r>
              <a:endParaRPr lang="en-US" altLang="zh-TW"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lnSpc>
                  <a:spcPct val="130000"/>
                </a:lnSpc>
              </a:pPr>
              <a:endParaRPr lang="en-US" altLang="zh-TW" sz="1600" dirty="0">
                <a:latin typeface="微软雅黑" panose="020B0503020204020204" pitchFamily="34" charset="-122"/>
                <a:ea typeface="微软雅黑" panose="020B0503020204020204" pitchFamily="34" charset="-122"/>
              </a:endParaRPr>
            </a:p>
            <a:p>
              <a:pPr algn="ctr">
                <a:lnSpc>
                  <a:spcPct val="130000"/>
                </a:lnSpc>
              </a:pPr>
              <a:endParaRPr lang="en-US" altLang="zh-TW" sz="2000" dirty="0">
                <a:latin typeface="微软雅黑" panose="020B0503020204020204" pitchFamily="34" charset="-122"/>
                <a:ea typeface="微软雅黑" panose="020B0503020204020204" pitchFamily="34" charset="-122"/>
              </a:endParaRPr>
            </a:p>
            <a:p>
              <a:pPr algn="ctr">
                <a:lnSpc>
                  <a:spcPct val="130000"/>
                </a:lnSpc>
              </a:pPr>
              <a:endParaRPr lang="en-US" altLang="zh-TW" sz="1200" dirty="0">
                <a:latin typeface="微软雅黑" panose="020B0503020204020204" pitchFamily="34" charset="-122"/>
                <a:ea typeface="微软雅黑" panose="020B0503020204020204" pitchFamily="34" charset="-122"/>
              </a:endParaRPr>
            </a:p>
            <a:p>
              <a:pPr algn="ctr">
                <a:lnSpc>
                  <a:spcPct val="130000"/>
                </a:lnSpc>
              </a:pPr>
              <a:endParaRPr lang="en-US" altLang="zh-TW" sz="2000" dirty="0">
                <a:latin typeface="微软雅黑" panose="020B0503020204020204" pitchFamily="34" charset="-122"/>
                <a:ea typeface="微软雅黑" panose="020B0503020204020204" pitchFamily="34" charset="-122"/>
              </a:endParaRPr>
            </a:p>
            <a:p>
              <a:pPr algn="ctr">
                <a:lnSpc>
                  <a:spcPct val="130000"/>
                </a:lnSpc>
              </a:pPr>
              <a:endParaRPr lang="en-US" altLang="zh-TW" sz="2000" dirty="0">
                <a:latin typeface="微软雅黑" panose="020B0503020204020204" pitchFamily="34" charset="-122"/>
                <a:ea typeface="微软雅黑" panose="020B0503020204020204" pitchFamily="34" charset="-122"/>
              </a:endParaRPr>
            </a:p>
            <a:p>
              <a:pPr algn="ctr">
                <a:lnSpc>
                  <a:spcPct val="130000"/>
                </a:lnSpc>
              </a:pPr>
              <a:endParaRPr lang="en-US" altLang="zh-TW" sz="2000" dirty="0">
                <a:latin typeface="微软雅黑" panose="020B0503020204020204" pitchFamily="34" charset="-122"/>
                <a:ea typeface="微软雅黑" panose="020B0503020204020204" pitchFamily="34" charset="-122"/>
              </a:endParaRPr>
            </a:p>
            <a:p>
              <a:pPr algn="ctr">
                <a:lnSpc>
                  <a:spcPct val="130000"/>
                </a:lnSpc>
              </a:pPr>
              <a:endParaRPr lang="en-US" altLang="zh-TW" sz="2000" dirty="0">
                <a:latin typeface="微软雅黑" panose="020B0503020204020204" pitchFamily="34" charset="-122"/>
                <a:ea typeface="微软雅黑" panose="020B0503020204020204" pitchFamily="34" charset="-122"/>
              </a:endParaRPr>
            </a:p>
            <a:p>
              <a:pPr algn="ctr">
                <a:lnSpc>
                  <a:spcPct val="130000"/>
                </a:lnSpc>
              </a:pPr>
              <a:endParaRPr lang="en-US" altLang="zh-TW" sz="2000" dirty="0">
                <a:latin typeface="微软雅黑" panose="020B0503020204020204" pitchFamily="34" charset="-122"/>
                <a:ea typeface="微软雅黑" panose="020B0503020204020204" pitchFamily="34" charset="-122"/>
              </a:endParaRPr>
            </a:p>
            <a:p>
              <a:pPr algn="ctr">
                <a:lnSpc>
                  <a:spcPct val="130000"/>
                </a:lnSpc>
              </a:pPr>
              <a:endParaRPr lang="en-US" altLang="zh-TW" sz="2000" dirty="0">
                <a:latin typeface="微软雅黑" panose="020B0503020204020204" pitchFamily="34" charset="-122"/>
                <a:ea typeface="微软雅黑" panose="020B0503020204020204" pitchFamily="34" charset="-122"/>
              </a:endParaRPr>
            </a:p>
            <a:p>
              <a:pPr algn="ctr">
                <a:lnSpc>
                  <a:spcPct val="130000"/>
                </a:lnSpc>
              </a:pPr>
              <a:endParaRPr lang="zh-TW" altLang="en-US" sz="2000" dirty="0">
                <a:latin typeface="微软雅黑" panose="020B0503020204020204" pitchFamily="34" charset="-122"/>
                <a:ea typeface="微软雅黑" panose="020B0503020204020204" pitchFamily="34" charset="-122"/>
              </a:endParaRPr>
            </a:p>
          </p:txBody>
        </p:sp>
        <p:sp>
          <p:nvSpPr>
            <p:cNvPr id="30" name="圓角矩形 16">
              <a:extLst>
                <a:ext uri="{FF2B5EF4-FFF2-40B4-BE49-F238E27FC236}">
                  <a16:creationId xmlns:a16="http://schemas.microsoft.com/office/drawing/2014/main" id="{87678575-360A-47B0-8B72-8D5DAEA447AE}"/>
                </a:ext>
              </a:extLst>
            </p:cNvPr>
            <p:cNvSpPr/>
            <p:nvPr/>
          </p:nvSpPr>
          <p:spPr>
            <a:xfrm>
              <a:off x="3516498" y="3011388"/>
              <a:ext cx="2193668" cy="93565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000" b="1" dirty="0">
                  <a:solidFill>
                    <a:srgbClr val="3333FF"/>
                  </a:solidFill>
                  <a:latin typeface="微軟正黑體" panose="020B0604030504040204" pitchFamily="34" charset="-120"/>
                  <a:ea typeface="微軟正黑體" panose="020B0604030504040204" pitchFamily="34" charset="-120"/>
                </a:rPr>
                <a:t>校務行政系統</a:t>
              </a:r>
              <a:endParaRPr lang="en-US" altLang="zh-TW" sz="2000" b="1" dirty="0">
                <a:solidFill>
                  <a:srgbClr val="3333FF"/>
                </a:solidFill>
                <a:latin typeface="微軟正黑體" panose="020B0604030504040204" pitchFamily="34" charset="-120"/>
                <a:ea typeface="微軟正黑體" panose="020B0604030504040204" pitchFamily="34" charset="-120"/>
              </a:endParaRPr>
            </a:p>
            <a:p>
              <a:pPr algn="ctr"/>
              <a:r>
                <a:rPr lang="en-US" altLang="zh-TW" sz="1400" dirty="0">
                  <a:solidFill>
                    <a:srgbClr val="0000FF"/>
                  </a:solidFill>
                  <a:latin typeface="微軟正黑體" panose="020B0604030504040204" pitchFamily="34" charset="-120"/>
                  <a:ea typeface="微軟正黑體" panose="020B0604030504040204" pitchFamily="34" charset="-120"/>
                </a:rPr>
                <a:t>(</a:t>
              </a:r>
              <a:r>
                <a:rPr lang="zh-TW" altLang="en-US" sz="1400" dirty="0">
                  <a:solidFill>
                    <a:srgbClr val="0000FF"/>
                  </a:solidFill>
                  <a:latin typeface="微軟正黑體" panose="020B0604030504040204" pitchFamily="34" charset="-120"/>
                  <a:ea typeface="微軟正黑體" panose="020B0604030504040204" pitchFamily="34" charset="-120"/>
                </a:rPr>
                <a:t>各家系統廠商</a:t>
              </a:r>
              <a:r>
                <a:rPr lang="en-US" altLang="zh-TW" sz="1400" dirty="0">
                  <a:solidFill>
                    <a:srgbClr val="0000FF"/>
                  </a:solidFill>
                  <a:latin typeface="微軟正黑體" panose="020B0604030504040204" pitchFamily="34" charset="-120"/>
                  <a:ea typeface="微軟正黑體" panose="020B0604030504040204" pitchFamily="34" charset="-120"/>
                </a:rPr>
                <a:t>)</a:t>
              </a:r>
            </a:p>
          </p:txBody>
        </p:sp>
        <p:sp>
          <p:nvSpPr>
            <p:cNvPr id="31" name="圓角矩形 12">
              <a:extLst>
                <a:ext uri="{FF2B5EF4-FFF2-40B4-BE49-F238E27FC236}">
                  <a16:creationId xmlns:a16="http://schemas.microsoft.com/office/drawing/2014/main" id="{E23655BA-1540-431C-9BDC-B2CB46392D53}"/>
                </a:ext>
              </a:extLst>
            </p:cNvPr>
            <p:cNvSpPr/>
            <p:nvPr/>
          </p:nvSpPr>
          <p:spPr>
            <a:xfrm>
              <a:off x="3516498" y="4094570"/>
              <a:ext cx="2193668" cy="1592427"/>
            </a:xfrm>
            <a:prstGeom prst="roundRect">
              <a:avLst/>
            </a:prstGeom>
            <a:solidFill>
              <a:srgbClr val="E8FFCC"/>
            </a:solidFill>
            <a:ln/>
          </p:spPr>
          <p:style>
            <a:lnRef idx="2">
              <a:schemeClr val="accent2"/>
            </a:lnRef>
            <a:fillRef idx="1">
              <a:schemeClr val="lt1"/>
            </a:fillRef>
            <a:effectRef idx="0">
              <a:schemeClr val="accent2"/>
            </a:effectRef>
            <a:fontRef idx="minor">
              <a:schemeClr val="dk1"/>
            </a:fontRef>
          </p:style>
          <p:txBody>
            <a:bodyPr lIns="0" rIns="0" rtlCol="0" anchor="ctr"/>
            <a:lstStyle/>
            <a:p>
              <a:pPr algn="ctr"/>
              <a:r>
                <a:rPr lang="zh-TW" altLang="en-US" sz="2000" b="1" dirty="0">
                  <a:solidFill>
                    <a:schemeClr val="accent1"/>
                  </a:solidFill>
                  <a:latin typeface="微軟正黑體" panose="020B0604030504040204" pitchFamily="34" charset="-120"/>
                  <a:ea typeface="微軟正黑體" panose="020B0604030504040204" pitchFamily="34" charset="-120"/>
                </a:rPr>
                <a:t>學生學習歷程檔案紀錄模組</a:t>
              </a:r>
              <a:endParaRPr lang="en-US" altLang="zh-TW" sz="2000" b="1" dirty="0">
                <a:solidFill>
                  <a:schemeClr val="accent1"/>
                </a:solidFill>
                <a:latin typeface="微軟正黑體" panose="020B0604030504040204" pitchFamily="34" charset="-120"/>
                <a:ea typeface="微軟正黑體" panose="020B0604030504040204" pitchFamily="34" charset="-120"/>
              </a:endParaRPr>
            </a:p>
            <a:p>
              <a:pPr algn="ctr"/>
              <a:r>
                <a:rPr lang="en-US" altLang="zh-TW" sz="1400" dirty="0">
                  <a:solidFill>
                    <a:schemeClr val="accent1"/>
                  </a:solidFill>
                  <a:latin typeface="微軟正黑體" panose="020B0604030504040204" pitchFamily="34" charset="-120"/>
                  <a:ea typeface="微軟正黑體" panose="020B0604030504040204" pitchFamily="34" charset="-120"/>
                </a:rPr>
                <a:t>(</a:t>
              </a:r>
              <a:r>
                <a:rPr lang="zh-TW" altLang="en-US" sz="1400" dirty="0">
                  <a:solidFill>
                    <a:schemeClr val="accent1"/>
                  </a:solidFill>
                  <a:latin typeface="微軟正黑體" panose="020B0604030504040204" pitchFamily="34" charset="-120"/>
                  <a:ea typeface="微軟正黑體" panose="020B0604030504040204" pitchFamily="34" charset="-120"/>
                </a:rPr>
                <a:t>國教署委託開發、直轄市委託開發、各校自行開發</a:t>
              </a:r>
              <a:r>
                <a:rPr lang="en-US" altLang="zh-TW" sz="1400" dirty="0">
                  <a:solidFill>
                    <a:schemeClr val="accent1"/>
                  </a:solidFill>
                  <a:latin typeface="微軟正黑體" panose="020B0604030504040204" pitchFamily="34" charset="-120"/>
                  <a:ea typeface="微軟正黑體" panose="020B0604030504040204" pitchFamily="34" charset="-120"/>
                </a:rPr>
                <a:t>)</a:t>
              </a:r>
            </a:p>
          </p:txBody>
        </p:sp>
        <p:graphicFrame>
          <p:nvGraphicFramePr>
            <p:cNvPr id="3" name="物件 2"/>
            <p:cNvGraphicFramePr>
              <a:graphicFrameLocks noChangeAspect="1"/>
            </p:cNvGraphicFramePr>
            <p:nvPr>
              <p:extLst>
                <p:ext uri="{D42A27DB-BD31-4B8C-83A1-F6EECF244321}">
                  <p14:modId xmlns:p14="http://schemas.microsoft.com/office/powerpoint/2010/main" val="45781735"/>
                </p:ext>
              </p:extLst>
            </p:nvPr>
          </p:nvGraphicFramePr>
          <p:xfrm>
            <a:off x="4052049" y="1269801"/>
            <a:ext cx="1039858" cy="1136650"/>
          </p:xfrm>
          <a:graphic>
            <a:graphicData uri="http://schemas.openxmlformats.org/presentationml/2006/ole">
              <mc:AlternateContent xmlns:mc="http://schemas.openxmlformats.org/markup-compatibility/2006">
                <mc:Choice xmlns:v="urn:schemas-microsoft-com:vml" Requires="v">
                  <p:oleObj spid="_x0000_s3232" name="PhotoImpact" r:id="rId4" imgW="969120" imgH="1136880" progId="PI3.Image">
                    <p:embed/>
                  </p:oleObj>
                </mc:Choice>
                <mc:Fallback>
                  <p:oleObj name="PhotoImpact" r:id="rId4" imgW="969120" imgH="1136880" progId="PI3.Image">
                    <p:embed/>
                    <p:pic>
                      <p:nvPicPr>
                        <p:cNvPr id="0" name=""/>
                        <p:cNvPicPr/>
                        <p:nvPr/>
                      </p:nvPicPr>
                      <p:blipFill>
                        <a:blip r:embed="rId5"/>
                        <a:stretch>
                          <a:fillRect/>
                        </a:stretch>
                      </p:blipFill>
                      <p:spPr>
                        <a:xfrm>
                          <a:off x="4052049" y="1269801"/>
                          <a:ext cx="1039858" cy="1136650"/>
                        </a:xfrm>
                        <a:prstGeom prst="rect">
                          <a:avLst/>
                        </a:prstGeom>
                      </p:spPr>
                    </p:pic>
                  </p:oleObj>
                </mc:Fallback>
              </mc:AlternateContent>
            </a:graphicData>
          </a:graphic>
        </p:graphicFrame>
      </p:grpSp>
    </p:spTree>
    <p:extLst>
      <p:ext uri="{BB962C8B-B14F-4D97-AF65-F5344CB8AC3E}">
        <p14:creationId xmlns:p14="http://schemas.microsoft.com/office/powerpoint/2010/main" val="3543806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圓角矩形 6"/>
          <p:cNvSpPr/>
          <p:nvPr/>
        </p:nvSpPr>
        <p:spPr>
          <a:xfrm>
            <a:off x="5456840" y="5598000"/>
            <a:ext cx="3530123" cy="907690"/>
          </a:xfrm>
          <a:prstGeom prst="round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marL="803275" indent="-84138">
              <a:buFont typeface="Arial" panose="020B0604020202020204" pitchFamily="34" charset="0"/>
              <a:buChar char="•"/>
            </a:pPr>
            <a:r>
              <a:rPr lang="zh-TW" altLang="en-US" sz="1400" b="1" dirty="0">
                <a:solidFill>
                  <a:schemeClr val="tx1"/>
                </a:solidFill>
                <a:latin typeface="微軟正黑體" panose="020B0604030504040204" pitchFamily="34" charset="-120"/>
                <a:ea typeface="微軟正黑體" panose="020B0604030504040204" pitchFamily="34" charset="-120"/>
              </a:rPr>
              <a:t>學習歷程自述 </a:t>
            </a:r>
            <a:r>
              <a:rPr lang="en-US" altLang="zh-TW" sz="1400" b="1" dirty="0">
                <a:solidFill>
                  <a:schemeClr val="tx1"/>
                </a:solidFill>
                <a:latin typeface="微軟正黑體" panose="020B0604030504040204" pitchFamily="34" charset="-120"/>
                <a:ea typeface="微軟正黑體" panose="020B0604030504040204" pitchFamily="34" charset="-120"/>
              </a:rPr>
              <a:t>(</a:t>
            </a:r>
            <a:r>
              <a:rPr lang="zh-TW" altLang="en-US" sz="1400" b="1" dirty="0">
                <a:solidFill>
                  <a:schemeClr val="tx1"/>
                </a:solidFill>
                <a:latin typeface="微軟正黑體" panose="020B0604030504040204" pitchFamily="34" charset="-120"/>
                <a:ea typeface="微軟正黑體" panose="020B0604030504040204" pitchFamily="34" charset="-120"/>
              </a:rPr>
              <a:t>學習歷程反思</a:t>
            </a:r>
            <a:br>
              <a:rPr lang="en-US" altLang="zh-TW" sz="1400" b="1" dirty="0">
                <a:solidFill>
                  <a:schemeClr val="tx1"/>
                </a:solidFill>
                <a:latin typeface="微軟正黑體" panose="020B0604030504040204" pitchFamily="34" charset="-120"/>
                <a:ea typeface="微軟正黑體" panose="020B0604030504040204" pitchFamily="34" charset="-120"/>
              </a:rPr>
            </a:br>
            <a:r>
              <a:rPr lang="zh-TW" altLang="en-US" sz="1400" b="1" dirty="0">
                <a:solidFill>
                  <a:schemeClr val="tx1"/>
                </a:solidFill>
                <a:latin typeface="微軟正黑體" panose="020B0604030504040204" pitchFamily="34" charset="-120"/>
                <a:ea typeface="微軟正黑體" panose="020B0604030504040204" pitchFamily="34" charset="-120"/>
              </a:rPr>
              <a:t>、就讀動機、未來學習計畫等</a:t>
            </a:r>
            <a:r>
              <a:rPr lang="en-US" altLang="zh-TW" sz="1400" b="1" dirty="0">
                <a:solidFill>
                  <a:schemeClr val="tx1"/>
                </a:solidFill>
                <a:latin typeface="微軟正黑體" panose="020B0604030504040204" pitchFamily="34" charset="-120"/>
                <a:ea typeface="微軟正黑體" panose="020B0604030504040204" pitchFamily="34" charset="-120"/>
              </a:rPr>
              <a:t>)</a:t>
            </a:r>
          </a:p>
          <a:p>
            <a:pPr marL="803275" indent="-84138">
              <a:buFont typeface="Arial" panose="020B0604020202020204" pitchFamily="34" charset="0"/>
              <a:buChar char="•"/>
            </a:pPr>
            <a:r>
              <a:rPr lang="zh-TW" altLang="en-US" sz="1400" b="1" dirty="0">
                <a:solidFill>
                  <a:schemeClr val="tx1"/>
                </a:solidFill>
                <a:latin typeface="微軟正黑體" panose="020B0604030504040204" pitchFamily="34" charset="-120"/>
                <a:ea typeface="微軟正黑體" panose="020B0604030504040204" pitchFamily="34" charset="-120"/>
              </a:rPr>
              <a:t>多元表現綜整心得</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marL="803275" indent="-84138">
              <a:buFont typeface="Arial" panose="020B0604020202020204" pitchFamily="34" charset="0"/>
              <a:buChar char="•"/>
            </a:pPr>
            <a:r>
              <a:rPr lang="zh-TW" altLang="en-US" sz="1400" b="1" dirty="0">
                <a:solidFill>
                  <a:schemeClr val="tx1"/>
                </a:solidFill>
                <a:latin typeface="微軟正黑體" panose="020B0604030504040204" pitchFamily="34" charset="-120"/>
                <a:ea typeface="微軟正黑體" panose="020B0604030504040204" pitchFamily="34" charset="-120"/>
              </a:rPr>
              <a:t>其他</a:t>
            </a:r>
            <a:r>
              <a:rPr lang="en-US" altLang="zh-TW" sz="1400" b="1" dirty="0">
                <a:solidFill>
                  <a:schemeClr val="tx1"/>
                </a:solidFill>
                <a:latin typeface="微軟正黑體" panose="020B0604030504040204" pitchFamily="34" charset="-120"/>
                <a:ea typeface="微軟正黑體" panose="020B0604030504040204" pitchFamily="34" charset="-120"/>
              </a:rPr>
              <a:t>(</a:t>
            </a:r>
            <a:r>
              <a:rPr lang="zh-TW" altLang="en-US" sz="1400" b="1" dirty="0">
                <a:solidFill>
                  <a:schemeClr val="tx1"/>
                </a:solidFill>
                <a:latin typeface="微軟正黑體" panose="020B0604030504040204" pitchFamily="34" charset="-120"/>
                <a:ea typeface="微軟正黑體" panose="020B0604030504040204" pitchFamily="34" charset="-120"/>
              </a:rPr>
              <a:t>各校系需求之補充資料等</a:t>
            </a:r>
            <a:r>
              <a:rPr lang="en-US" altLang="zh-TW" sz="1400" b="1" dirty="0">
                <a:solidFill>
                  <a:schemeClr val="tx1"/>
                </a:solidFill>
                <a:latin typeface="微軟正黑體" panose="020B0604030504040204" pitchFamily="34" charset="-120"/>
                <a:ea typeface="微軟正黑體" panose="020B0604030504040204" pitchFamily="34" charset="-120"/>
              </a:rPr>
              <a:t>)</a:t>
            </a:r>
          </a:p>
        </p:txBody>
      </p:sp>
      <p:sp>
        <p:nvSpPr>
          <p:cNvPr id="2" name="矩形: 圓角 1">
            <a:extLst>
              <a:ext uri="{FF2B5EF4-FFF2-40B4-BE49-F238E27FC236}">
                <a16:creationId xmlns:a16="http://schemas.microsoft.com/office/drawing/2014/main" id="{43D6BB89-122A-4407-8A61-D208EFADC3D1}"/>
              </a:ext>
            </a:extLst>
          </p:cNvPr>
          <p:cNvSpPr/>
          <p:nvPr/>
        </p:nvSpPr>
        <p:spPr>
          <a:xfrm>
            <a:off x="9070154" y="1722794"/>
            <a:ext cx="2149385" cy="1231537"/>
          </a:xfrm>
          <a:prstGeom prst="round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grpSp>
        <p:nvGrpSpPr>
          <p:cNvPr id="114" name="群組 113"/>
          <p:cNvGrpSpPr/>
          <p:nvPr/>
        </p:nvGrpSpPr>
        <p:grpSpPr>
          <a:xfrm>
            <a:off x="7002509" y="1134798"/>
            <a:ext cx="1731624" cy="853394"/>
            <a:chOff x="6973047" y="1019589"/>
            <a:chExt cx="1731624" cy="831087"/>
          </a:xfrm>
        </p:grpSpPr>
        <p:sp>
          <p:nvSpPr>
            <p:cNvPr id="204" name="圓角矩形 203"/>
            <p:cNvSpPr/>
            <p:nvPr/>
          </p:nvSpPr>
          <p:spPr>
            <a:xfrm>
              <a:off x="6973047" y="1019589"/>
              <a:ext cx="1731624" cy="8280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pic>
          <p:nvPicPr>
            <p:cNvPr id="11" name="Picture 2" descr="http://icons.iconarchive.com/icons/iconsmind/outline/128/University-2-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3031" y="1060331"/>
              <a:ext cx="525116" cy="453192"/>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6986512" y="1542900"/>
              <a:ext cx="1718158" cy="307776"/>
            </a:xfrm>
            <a:prstGeom prst="rect">
              <a:avLst/>
            </a:prstGeom>
          </p:spPr>
          <p:txBody>
            <a:bodyPr wrap="square">
              <a:spAutoFit/>
            </a:bodyPr>
            <a:lstStyle/>
            <a:p>
              <a:r>
                <a:rPr lang="zh-TW" altLang="en-US" sz="1400" b="1" dirty="0">
                  <a:solidFill>
                    <a:srgbClr val="003399"/>
                  </a:solidFill>
                  <a:latin typeface="微軟正黑體" panose="020B0604030504040204" pitchFamily="34" charset="-120"/>
                  <a:ea typeface="微軟正黑體" panose="020B0604030504040204" pitchFamily="34" charset="-120"/>
                </a:rPr>
                <a:t>競賽</a:t>
              </a:r>
              <a:r>
                <a:rPr lang="en-US" altLang="zh-TW" sz="1400" b="1" dirty="0">
                  <a:solidFill>
                    <a:srgbClr val="003399"/>
                  </a:solidFill>
                  <a:latin typeface="微軟正黑體" panose="020B0604030504040204" pitchFamily="34" charset="-120"/>
                  <a:ea typeface="微軟正黑體" panose="020B0604030504040204" pitchFamily="34" charset="-120"/>
                </a:rPr>
                <a:t>/</a:t>
              </a:r>
              <a:r>
                <a:rPr lang="zh-TW" altLang="en-US" sz="1400" b="1" dirty="0">
                  <a:solidFill>
                    <a:srgbClr val="003399"/>
                  </a:solidFill>
                  <a:latin typeface="微軟正黑體" panose="020B0604030504040204" pitchFamily="34" charset="-120"/>
                  <a:ea typeface="微軟正黑體" panose="020B0604030504040204" pitchFamily="34" charset="-120"/>
                </a:rPr>
                <a:t>檢定主辦機構</a:t>
              </a:r>
            </a:p>
          </p:txBody>
        </p:sp>
      </p:grpSp>
      <p:cxnSp>
        <p:nvCxnSpPr>
          <p:cNvPr id="27" name="直線單箭頭接點 26"/>
          <p:cNvCxnSpPr>
            <a:cxnSpLocks/>
            <a:stCxn id="204" idx="2"/>
            <a:endCxn id="73" idx="0"/>
          </p:cNvCxnSpPr>
          <p:nvPr/>
        </p:nvCxnSpPr>
        <p:spPr>
          <a:xfrm flipH="1">
            <a:off x="7862144" y="1985022"/>
            <a:ext cx="6177" cy="880374"/>
          </a:xfrm>
          <a:prstGeom prst="straightConnector1">
            <a:avLst/>
          </a:prstGeom>
          <a:ln w="57150">
            <a:solidFill>
              <a:schemeClr val="accent1">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24" name="群組 23"/>
          <p:cNvGrpSpPr/>
          <p:nvPr/>
        </p:nvGrpSpPr>
        <p:grpSpPr>
          <a:xfrm>
            <a:off x="9349024" y="3824546"/>
            <a:ext cx="1646044" cy="1387455"/>
            <a:chOff x="8793850" y="3965315"/>
            <a:chExt cx="1605134" cy="857084"/>
          </a:xfrm>
        </p:grpSpPr>
        <p:sp>
          <p:nvSpPr>
            <p:cNvPr id="98" name="Freeform 136"/>
            <p:cNvSpPr>
              <a:spLocks/>
            </p:cNvSpPr>
            <p:nvPr/>
          </p:nvSpPr>
          <p:spPr bwMode="auto">
            <a:xfrm>
              <a:off x="9375826" y="3965315"/>
              <a:ext cx="396574" cy="448530"/>
            </a:xfrm>
            <a:custGeom>
              <a:avLst/>
              <a:gdLst>
                <a:gd name="T0" fmla="*/ 31 w 47"/>
                <a:gd name="T1" fmla="*/ 28 h 69"/>
                <a:gd name="T2" fmla="*/ 26 w 47"/>
                <a:gd name="T3" fmla="*/ 26 h 69"/>
                <a:gd name="T4" fmla="*/ 31 w 47"/>
                <a:gd name="T5" fmla="*/ 23 h 69"/>
                <a:gd name="T6" fmla="*/ 37 w 47"/>
                <a:gd name="T7" fmla="*/ 13 h 69"/>
                <a:gd name="T8" fmla="*/ 23 w 47"/>
                <a:gd name="T9" fmla="*/ 0 h 69"/>
                <a:gd name="T10" fmla="*/ 9 w 47"/>
                <a:gd name="T11" fmla="*/ 13 h 69"/>
                <a:gd name="T12" fmla="*/ 16 w 47"/>
                <a:gd name="T13" fmla="*/ 23 h 69"/>
                <a:gd name="T14" fmla="*/ 20 w 47"/>
                <a:gd name="T15" fmla="*/ 26 h 69"/>
                <a:gd name="T16" fmla="*/ 15 w 47"/>
                <a:gd name="T17" fmla="*/ 28 h 69"/>
                <a:gd name="T18" fmla="*/ 13 w 47"/>
                <a:gd name="T19" fmla="*/ 29 h 69"/>
                <a:gd name="T20" fmla="*/ 11 w 47"/>
                <a:gd name="T21" fmla="*/ 30 h 69"/>
                <a:gd name="T22" fmla="*/ 9 w 47"/>
                <a:gd name="T23" fmla="*/ 32 h 69"/>
                <a:gd name="T24" fmla="*/ 0 w 47"/>
                <a:gd name="T25" fmla="*/ 53 h 69"/>
                <a:gd name="T26" fmla="*/ 0 w 47"/>
                <a:gd name="T27" fmla="*/ 58 h 69"/>
                <a:gd name="T28" fmla="*/ 3 w 47"/>
                <a:gd name="T29" fmla="*/ 62 h 69"/>
                <a:gd name="T30" fmla="*/ 5 w 47"/>
                <a:gd name="T31" fmla="*/ 63 h 69"/>
                <a:gd name="T32" fmla="*/ 8 w 47"/>
                <a:gd name="T33" fmla="*/ 65 h 69"/>
                <a:gd name="T34" fmla="*/ 23 w 47"/>
                <a:gd name="T35" fmla="*/ 69 h 69"/>
                <a:gd name="T36" fmla="*/ 46 w 47"/>
                <a:gd name="T37" fmla="*/ 58 h 69"/>
                <a:gd name="T38" fmla="*/ 47 w 47"/>
                <a:gd name="T39" fmla="*/ 53 h 69"/>
                <a:gd name="T40" fmla="*/ 31 w 47"/>
                <a:gd name="T41"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69">
                  <a:moveTo>
                    <a:pt x="31" y="28"/>
                  </a:moveTo>
                  <a:cubicBezTo>
                    <a:pt x="26" y="26"/>
                    <a:pt x="26" y="26"/>
                    <a:pt x="26" y="26"/>
                  </a:cubicBezTo>
                  <a:cubicBezTo>
                    <a:pt x="31" y="23"/>
                    <a:pt x="31" y="23"/>
                    <a:pt x="31" y="23"/>
                  </a:cubicBezTo>
                  <a:cubicBezTo>
                    <a:pt x="34" y="21"/>
                    <a:pt x="37" y="17"/>
                    <a:pt x="37" y="13"/>
                  </a:cubicBezTo>
                  <a:cubicBezTo>
                    <a:pt x="37" y="6"/>
                    <a:pt x="31" y="0"/>
                    <a:pt x="23" y="0"/>
                  </a:cubicBezTo>
                  <a:cubicBezTo>
                    <a:pt x="15" y="0"/>
                    <a:pt x="9" y="6"/>
                    <a:pt x="9" y="13"/>
                  </a:cubicBezTo>
                  <a:cubicBezTo>
                    <a:pt x="9" y="17"/>
                    <a:pt x="12" y="21"/>
                    <a:pt x="16" y="23"/>
                  </a:cubicBezTo>
                  <a:cubicBezTo>
                    <a:pt x="20" y="26"/>
                    <a:pt x="20" y="26"/>
                    <a:pt x="20" y="26"/>
                  </a:cubicBezTo>
                  <a:cubicBezTo>
                    <a:pt x="15" y="28"/>
                    <a:pt x="15" y="28"/>
                    <a:pt x="15" y="28"/>
                  </a:cubicBezTo>
                  <a:cubicBezTo>
                    <a:pt x="14" y="28"/>
                    <a:pt x="14" y="28"/>
                    <a:pt x="13" y="29"/>
                  </a:cubicBezTo>
                  <a:cubicBezTo>
                    <a:pt x="12" y="29"/>
                    <a:pt x="12" y="30"/>
                    <a:pt x="11" y="30"/>
                  </a:cubicBezTo>
                  <a:cubicBezTo>
                    <a:pt x="10" y="31"/>
                    <a:pt x="10" y="31"/>
                    <a:pt x="9" y="32"/>
                  </a:cubicBezTo>
                  <a:cubicBezTo>
                    <a:pt x="3" y="37"/>
                    <a:pt x="0" y="44"/>
                    <a:pt x="0" y="53"/>
                  </a:cubicBezTo>
                  <a:cubicBezTo>
                    <a:pt x="0" y="55"/>
                    <a:pt x="0" y="56"/>
                    <a:pt x="0" y="58"/>
                  </a:cubicBezTo>
                  <a:cubicBezTo>
                    <a:pt x="1" y="59"/>
                    <a:pt x="2" y="60"/>
                    <a:pt x="3" y="62"/>
                  </a:cubicBezTo>
                  <a:cubicBezTo>
                    <a:pt x="4" y="62"/>
                    <a:pt x="5" y="63"/>
                    <a:pt x="5" y="63"/>
                  </a:cubicBezTo>
                  <a:cubicBezTo>
                    <a:pt x="6" y="64"/>
                    <a:pt x="7" y="64"/>
                    <a:pt x="8" y="65"/>
                  </a:cubicBezTo>
                  <a:cubicBezTo>
                    <a:pt x="12" y="68"/>
                    <a:pt x="17" y="69"/>
                    <a:pt x="23" y="69"/>
                  </a:cubicBezTo>
                  <a:cubicBezTo>
                    <a:pt x="32" y="69"/>
                    <a:pt x="40" y="65"/>
                    <a:pt x="46" y="58"/>
                  </a:cubicBezTo>
                  <a:cubicBezTo>
                    <a:pt x="46" y="56"/>
                    <a:pt x="47" y="55"/>
                    <a:pt x="47" y="53"/>
                  </a:cubicBezTo>
                  <a:cubicBezTo>
                    <a:pt x="47" y="41"/>
                    <a:pt x="40" y="31"/>
                    <a:pt x="31" y="28"/>
                  </a:cubicBezTo>
                  <a:close/>
                </a:path>
              </a:pathLst>
            </a:custGeom>
            <a:solidFill>
              <a:srgbClr val="89CC4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zh-CN" altLang="en-US" sz="1100" kern="0">
                <a:solidFill>
                  <a:sysClr val="windowText" lastClr="000000"/>
                </a:solidFill>
              </a:endParaRPr>
            </a:p>
          </p:txBody>
        </p:sp>
        <p:sp>
          <p:nvSpPr>
            <p:cNvPr id="96" name="文字方塊 95"/>
            <p:cNvSpPr txBox="1"/>
            <p:nvPr/>
          </p:nvSpPr>
          <p:spPr>
            <a:xfrm>
              <a:off x="8793850" y="4480173"/>
              <a:ext cx="1605134" cy="342226"/>
            </a:xfrm>
            <a:prstGeom prst="rect">
              <a:avLst/>
            </a:prstGeom>
            <a:noFill/>
          </p:spPr>
          <p:txBody>
            <a:bodyPr wrap="square" rtlCol="0">
              <a:spAutoFit/>
            </a:bodyPr>
            <a:lstStyle/>
            <a:p>
              <a:pPr algn="ctr"/>
              <a:r>
                <a:rPr lang="zh-TW" altLang="en-US" sz="1600" b="1" dirty="0">
                  <a:solidFill>
                    <a:srgbClr val="0033CC"/>
                  </a:solidFill>
                  <a:latin typeface="+mn-ea"/>
                </a:rPr>
                <a:t>招生報名平臺</a:t>
              </a:r>
              <a:endParaRPr lang="en-US" altLang="zh-TW" sz="1600" b="1" dirty="0">
                <a:solidFill>
                  <a:srgbClr val="0033CC"/>
                </a:solidFill>
                <a:latin typeface="+mn-ea"/>
              </a:endParaRPr>
            </a:p>
            <a:p>
              <a:pPr algn="ctr"/>
              <a:r>
                <a:rPr lang="zh-TW" altLang="en-US" sz="1400" dirty="0">
                  <a:latin typeface="微軟正黑體" panose="020B0604030504040204" pitchFamily="34" charset="-120"/>
                  <a:ea typeface="微軟正黑體" panose="020B0604030504040204" pitchFamily="34" charset="-120"/>
                </a:rPr>
                <a:t>（甄選會／聯合會）</a:t>
              </a:r>
            </a:p>
          </p:txBody>
        </p:sp>
      </p:grpSp>
      <p:grpSp>
        <p:nvGrpSpPr>
          <p:cNvPr id="25" name="群組 24"/>
          <p:cNvGrpSpPr/>
          <p:nvPr/>
        </p:nvGrpSpPr>
        <p:grpSpPr>
          <a:xfrm>
            <a:off x="6655397" y="2049177"/>
            <a:ext cx="5477995" cy="2640348"/>
            <a:chOff x="4793953" y="1919183"/>
            <a:chExt cx="4322893" cy="1405529"/>
          </a:xfrm>
        </p:grpSpPr>
        <p:grpSp>
          <p:nvGrpSpPr>
            <p:cNvPr id="86" name="群組 85"/>
            <p:cNvGrpSpPr/>
            <p:nvPr/>
          </p:nvGrpSpPr>
          <p:grpSpPr>
            <a:xfrm>
              <a:off x="8264941" y="2745863"/>
              <a:ext cx="365085" cy="291344"/>
              <a:chOff x="7448531" y="4194619"/>
              <a:chExt cx="451138" cy="453305"/>
            </a:xfrm>
          </p:grpSpPr>
          <p:sp>
            <p:nvSpPr>
              <p:cNvPr id="88" name="Freeform 40"/>
              <p:cNvSpPr>
                <a:spLocks/>
              </p:cNvSpPr>
              <p:nvPr/>
            </p:nvSpPr>
            <p:spPr bwMode="auto">
              <a:xfrm>
                <a:off x="7494077" y="4339937"/>
                <a:ext cx="52054" cy="225569"/>
              </a:xfrm>
              <a:custGeom>
                <a:avLst/>
                <a:gdLst>
                  <a:gd name="T0" fmla="*/ 10 w 10"/>
                  <a:gd name="T1" fmla="*/ 43 h 44"/>
                  <a:gd name="T2" fmla="*/ 9 w 10"/>
                  <a:gd name="T3" fmla="*/ 44 h 44"/>
                  <a:gd name="T4" fmla="*/ 2 w 10"/>
                  <a:gd name="T5" fmla="*/ 44 h 44"/>
                  <a:gd name="T6" fmla="*/ 0 w 10"/>
                  <a:gd name="T7" fmla="*/ 43 h 44"/>
                  <a:gd name="T8" fmla="*/ 0 w 10"/>
                  <a:gd name="T9" fmla="*/ 1 h 44"/>
                  <a:gd name="T10" fmla="*/ 2 w 10"/>
                  <a:gd name="T11" fmla="*/ 0 h 44"/>
                  <a:gd name="T12" fmla="*/ 9 w 10"/>
                  <a:gd name="T13" fmla="*/ 0 h 44"/>
                  <a:gd name="T14" fmla="*/ 10 w 10"/>
                  <a:gd name="T15" fmla="*/ 1 h 44"/>
                  <a:gd name="T16" fmla="*/ 10 w 10"/>
                  <a:gd name="T1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10" y="43"/>
                    </a:moveTo>
                    <a:cubicBezTo>
                      <a:pt x="10" y="44"/>
                      <a:pt x="9" y="44"/>
                      <a:pt x="9" y="44"/>
                    </a:cubicBezTo>
                    <a:cubicBezTo>
                      <a:pt x="2" y="44"/>
                      <a:pt x="2" y="44"/>
                      <a:pt x="2" y="44"/>
                    </a:cubicBezTo>
                    <a:cubicBezTo>
                      <a:pt x="1" y="44"/>
                      <a:pt x="0" y="44"/>
                      <a:pt x="0" y="43"/>
                    </a:cubicBezTo>
                    <a:cubicBezTo>
                      <a:pt x="0" y="1"/>
                      <a:pt x="0" y="1"/>
                      <a:pt x="0" y="1"/>
                    </a:cubicBezTo>
                    <a:cubicBezTo>
                      <a:pt x="0" y="0"/>
                      <a:pt x="1" y="0"/>
                      <a:pt x="2" y="0"/>
                    </a:cubicBezTo>
                    <a:cubicBezTo>
                      <a:pt x="9" y="0"/>
                      <a:pt x="9" y="0"/>
                      <a:pt x="9" y="0"/>
                    </a:cubicBezTo>
                    <a:cubicBezTo>
                      <a:pt x="9" y="0"/>
                      <a:pt x="10" y="0"/>
                      <a:pt x="10" y="1"/>
                    </a:cubicBezTo>
                    <a:lnTo>
                      <a:pt x="10" y="43"/>
                    </a:lnTo>
                    <a:close/>
                  </a:path>
                </a:pathLst>
              </a:custGeom>
              <a:solidFill>
                <a:srgbClr val="89C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zh-CN" altLang="en-US" sz="1100" kern="0">
                  <a:solidFill>
                    <a:sysClr val="windowText" lastClr="000000"/>
                  </a:solidFill>
                </a:endParaRPr>
              </a:p>
            </p:txBody>
          </p:sp>
          <p:sp>
            <p:nvSpPr>
              <p:cNvPr id="89" name="Freeform 41"/>
              <p:cNvSpPr>
                <a:spLocks/>
              </p:cNvSpPr>
              <p:nvPr/>
            </p:nvSpPr>
            <p:spPr bwMode="auto">
              <a:xfrm>
                <a:off x="7572159" y="4339937"/>
                <a:ext cx="49885" cy="225569"/>
              </a:xfrm>
              <a:custGeom>
                <a:avLst/>
                <a:gdLst>
                  <a:gd name="T0" fmla="*/ 10 w 10"/>
                  <a:gd name="T1" fmla="*/ 43 h 44"/>
                  <a:gd name="T2" fmla="*/ 9 w 10"/>
                  <a:gd name="T3" fmla="*/ 44 h 44"/>
                  <a:gd name="T4" fmla="*/ 2 w 10"/>
                  <a:gd name="T5" fmla="*/ 44 h 44"/>
                  <a:gd name="T6" fmla="*/ 0 w 10"/>
                  <a:gd name="T7" fmla="*/ 43 h 44"/>
                  <a:gd name="T8" fmla="*/ 0 w 10"/>
                  <a:gd name="T9" fmla="*/ 1 h 44"/>
                  <a:gd name="T10" fmla="*/ 2 w 10"/>
                  <a:gd name="T11" fmla="*/ 0 h 44"/>
                  <a:gd name="T12" fmla="*/ 9 w 10"/>
                  <a:gd name="T13" fmla="*/ 0 h 44"/>
                  <a:gd name="T14" fmla="*/ 10 w 10"/>
                  <a:gd name="T15" fmla="*/ 1 h 44"/>
                  <a:gd name="T16" fmla="*/ 10 w 10"/>
                  <a:gd name="T1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10" y="43"/>
                    </a:moveTo>
                    <a:cubicBezTo>
                      <a:pt x="10" y="44"/>
                      <a:pt x="9" y="44"/>
                      <a:pt x="9" y="44"/>
                    </a:cubicBezTo>
                    <a:cubicBezTo>
                      <a:pt x="2" y="44"/>
                      <a:pt x="2" y="44"/>
                      <a:pt x="2" y="44"/>
                    </a:cubicBezTo>
                    <a:cubicBezTo>
                      <a:pt x="1" y="44"/>
                      <a:pt x="0" y="44"/>
                      <a:pt x="0" y="43"/>
                    </a:cubicBezTo>
                    <a:cubicBezTo>
                      <a:pt x="0" y="1"/>
                      <a:pt x="0" y="1"/>
                      <a:pt x="0" y="1"/>
                    </a:cubicBezTo>
                    <a:cubicBezTo>
                      <a:pt x="0" y="0"/>
                      <a:pt x="1" y="0"/>
                      <a:pt x="2" y="0"/>
                    </a:cubicBezTo>
                    <a:cubicBezTo>
                      <a:pt x="9" y="0"/>
                      <a:pt x="9" y="0"/>
                      <a:pt x="9" y="0"/>
                    </a:cubicBezTo>
                    <a:cubicBezTo>
                      <a:pt x="9" y="0"/>
                      <a:pt x="10" y="0"/>
                      <a:pt x="10" y="1"/>
                    </a:cubicBezTo>
                    <a:lnTo>
                      <a:pt x="10" y="43"/>
                    </a:lnTo>
                    <a:close/>
                  </a:path>
                </a:pathLst>
              </a:custGeom>
              <a:solidFill>
                <a:srgbClr val="89C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zh-CN" altLang="en-US" sz="1100" kern="0">
                  <a:solidFill>
                    <a:sysClr val="windowText" lastClr="000000"/>
                  </a:solidFill>
                </a:endParaRPr>
              </a:p>
            </p:txBody>
          </p:sp>
          <p:sp>
            <p:nvSpPr>
              <p:cNvPr id="90" name="Freeform 42"/>
              <p:cNvSpPr>
                <a:spLocks/>
              </p:cNvSpPr>
              <p:nvPr/>
            </p:nvSpPr>
            <p:spPr bwMode="auto">
              <a:xfrm>
                <a:off x="7726153" y="4339937"/>
                <a:ext cx="49885" cy="225569"/>
              </a:xfrm>
              <a:custGeom>
                <a:avLst/>
                <a:gdLst>
                  <a:gd name="T0" fmla="*/ 10 w 10"/>
                  <a:gd name="T1" fmla="*/ 43 h 44"/>
                  <a:gd name="T2" fmla="*/ 9 w 10"/>
                  <a:gd name="T3" fmla="*/ 44 h 44"/>
                  <a:gd name="T4" fmla="*/ 2 w 10"/>
                  <a:gd name="T5" fmla="*/ 44 h 44"/>
                  <a:gd name="T6" fmla="*/ 0 w 10"/>
                  <a:gd name="T7" fmla="*/ 43 h 44"/>
                  <a:gd name="T8" fmla="*/ 0 w 10"/>
                  <a:gd name="T9" fmla="*/ 1 h 44"/>
                  <a:gd name="T10" fmla="*/ 2 w 10"/>
                  <a:gd name="T11" fmla="*/ 0 h 44"/>
                  <a:gd name="T12" fmla="*/ 9 w 10"/>
                  <a:gd name="T13" fmla="*/ 0 h 44"/>
                  <a:gd name="T14" fmla="*/ 10 w 10"/>
                  <a:gd name="T15" fmla="*/ 1 h 44"/>
                  <a:gd name="T16" fmla="*/ 10 w 10"/>
                  <a:gd name="T1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10" y="43"/>
                    </a:moveTo>
                    <a:cubicBezTo>
                      <a:pt x="10" y="44"/>
                      <a:pt x="9" y="44"/>
                      <a:pt x="9" y="44"/>
                    </a:cubicBezTo>
                    <a:cubicBezTo>
                      <a:pt x="2" y="44"/>
                      <a:pt x="2" y="44"/>
                      <a:pt x="2" y="44"/>
                    </a:cubicBezTo>
                    <a:cubicBezTo>
                      <a:pt x="1" y="44"/>
                      <a:pt x="0" y="44"/>
                      <a:pt x="0" y="43"/>
                    </a:cubicBezTo>
                    <a:cubicBezTo>
                      <a:pt x="0" y="1"/>
                      <a:pt x="0" y="1"/>
                      <a:pt x="0" y="1"/>
                    </a:cubicBezTo>
                    <a:cubicBezTo>
                      <a:pt x="0" y="0"/>
                      <a:pt x="1" y="0"/>
                      <a:pt x="2" y="0"/>
                    </a:cubicBezTo>
                    <a:cubicBezTo>
                      <a:pt x="9" y="0"/>
                      <a:pt x="9" y="0"/>
                      <a:pt x="9" y="0"/>
                    </a:cubicBezTo>
                    <a:cubicBezTo>
                      <a:pt x="9" y="0"/>
                      <a:pt x="10" y="0"/>
                      <a:pt x="10" y="1"/>
                    </a:cubicBezTo>
                    <a:lnTo>
                      <a:pt x="10" y="43"/>
                    </a:lnTo>
                    <a:close/>
                  </a:path>
                </a:pathLst>
              </a:custGeom>
              <a:solidFill>
                <a:srgbClr val="89C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zh-CN" altLang="en-US" sz="1100" kern="0">
                  <a:solidFill>
                    <a:sysClr val="windowText" lastClr="000000"/>
                  </a:solidFill>
                </a:endParaRPr>
              </a:p>
            </p:txBody>
          </p:sp>
          <p:sp>
            <p:nvSpPr>
              <p:cNvPr id="91" name="Freeform 43"/>
              <p:cNvSpPr>
                <a:spLocks/>
              </p:cNvSpPr>
              <p:nvPr/>
            </p:nvSpPr>
            <p:spPr bwMode="auto">
              <a:xfrm>
                <a:off x="7648071" y="4339937"/>
                <a:ext cx="52054" cy="225569"/>
              </a:xfrm>
              <a:custGeom>
                <a:avLst/>
                <a:gdLst>
                  <a:gd name="T0" fmla="*/ 10 w 10"/>
                  <a:gd name="T1" fmla="*/ 43 h 44"/>
                  <a:gd name="T2" fmla="*/ 9 w 10"/>
                  <a:gd name="T3" fmla="*/ 44 h 44"/>
                  <a:gd name="T4" fmla="*/ 2 w 10"/>
                  <a:gd name="T5" fmla="*/ 44 h 44"/>
                  <a:gd name="T6" fmla="*/ 0 w 10"/>
                  <a:gd name="T7" fmla="*/ 43 h 44"/>
                  <a:gd name="T8" fmla="*/ 0 w 10"/>
                  <a:gd name="T9" fmla="*/ 1 h 44"/>
                  <a:gd name="T10" fmla="*/ 2 w 10"/>
                  <a:gd name="T11" fmla="*/ 0 h 44"/>
                  <a:gd name="T12" fmla="*/ 9 w 10"/>
                  <a:gd name="T13" fmla="*/ 0 h 44"/>
                  <a:gd name="T14" fmla="*/ 10 w 10"/>
                  <a:gd name="T15" fmla="*/ 1 h 44"/>
                  <a:gd name="T16" fmla="*/ 10 w 10"/>
                  <a:gd name="T1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10" y="43"/>
                    </a:moveTo>
                    <a:cubicBezTo>
                      <a:pt x="10" y="44"/>
                      <a:pt x="9" y="44"/>
                      <a:pt x="9" y="44"/>
                    </a:cubicBezTo>
                    <a:cubicBezTo>
                      <a:pt x="2" y="44"/>
                      <a:pt x="2" y="44"/>
                      <a:pt x="2" y="44"/>
                    </a:cubicBezTo>
                    <a:cubicBezTo>
                      <a:pt x="1" y="44"/>
                      <a:pt x="0" y="44"/>
                      <a:pt x="0" y="43"/>
                    </a:cubicBezTo>
                    <a:cubicBezTo>
                      <a:pt x="0" y="1"/>
                      <a:pt x="0" y="1"/>
                      <a:pt x="0" y="1"/>
                    </a:cubicBezTo>
                    <a:cubicBezTo>
                      <a:pt x="0" y="0"/>
                      <a:pt x="1" y="0"/>
                      <a:pt x="2" y="0"/>
                    </a:cubicBezTo>
                    <a:cubicBezTo>
                      <a:pt x="9" y="0"/>
                      <a:pt x="9" y="0"/>
                      <a:pt x="9" y="0"/>
                    </a:cubicBezTo>
                    <a:cubicBezTo>
                      <a:pt x="9" y="0"/>
                      <a:pt x="10" y="0"/>
                      <a:pt x="10" y="1"/>
                    </a:cubicBezTo>
                    <a:lnTo>
                      <a:pt x="10" y="43"/>
                    </a:lnTo>
                    <a:close/>
                  </a:path>
                </a:pathLst>
              </a:custGeom>
              <a:solidFill>
                <a:srgbClr val="89C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zh-CN" altLang="en-US" sz="1100" kern="0">
                  <a:solidFill>
                    <a:sysClr val="windowText" lastClr="000000"/>
                  </a:solidFill>
                </a:endParaRPr>
              </a:p>
            </p:txBody>
          </p:sp>
          <p:sp>
            <p:nvSpPr>
              <p:cNvPr id="92" name="Freeform 44"/>
              <p:cNvSpPr>
                <a:spLocks/>
              </p:cNvSpPr>
              <p:nvPr/>
            </p:nvSpPr>
            <p:spPr bwMode="auto">
              <a:xfrm>
                <a:off x="7802065" y="4339937"/>
                <a:ext cx="52054" cy="229906"/>
              </a:xfrm>
              <a:custGeom>
                <a:avLst/>
                <a:gdLst>
                  <a:gd name="T0" fmla="*/ 10 w 10"/>
                  <a:gd name="T1" fmla="*/ 43 h 45"/>
                  <a:gd name="T2" fmla="*/ 9 w 10"/>
                  <a:gd name="T3" fmla="*/ 45 h 45"/>
                  <a:gd name="T4" fmla="*/ 2 w 10"/>
                  <a:gd name="T5" fmla="*/ 45 h 45"/>
                  <a:gd name="T6" fmla="*/ 0 w 10"/>
                  <a:gd name="T7" fmla="*/ 43 h 45"/>
                  <a:gd name="T8" fmla="*/ 0 w 10"/>
                  <a:gd name="T9" fmla="*/ 2 h 45"/>
                  <a:gd name="T10" fmla="*/ 2 w 10"/>
                  <a:gd name="T11" fmla="*/ 0 h 45"/>
                  <a:gd name="T12" fmla="*/ 9 w 10"/>
                  <a:gd name="T13" fmla="*/ 0 h 45"/>
                  <a:gd name="T14" fmla="*/ 10 w 10"/>
                  <a:gd name="T15" fmla="*/ 2 h 45"/>
                  <a:gd name="T16" fmla="*/ 10 w 10"/>
                  <a:gd name="T17" fmla="*/ 4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5">
                    <a:moveTo>
                      <a:pt x="10" y="43"/>
                    </a:moveTo>
                    <a:cubicBezTo>
                      <a:pt x="10" y="44"/>
                      <a:pt x="9" y="45"/>
                      <a:pt x="9" y="45"/>
                    </a:cubicBezTo>
                    <a:cubicBezTo>
                      <a:pt x="2" y="45"/>
                      <a:pt x="2" y="45"/>
                      <a:pt x="2" y="45"/>
                    </a:cubicBezTo>
                    <a:cubicBezTo>
                      <a:pt x="1" y="45"/>
                      <a:pt x="0" y="44"/>
                      <a:pt x="0" y="43"/>
                    </a:cubicBezTo>
                    <a:cubicBezTo>
                      <a:pt x="0" y="2"/>
                      <a:pt x="0" y="2"/>
                      <a:pt x="0" y="2"/>
                    </a:cubicBezTo>
                    <a:cubicBezTo>
                      <a:pt x="0" y="1"/>
                      <a:pt x="1" y="0"/>
                      <a:pt x="2" y="0"/>
                    </a:cubicBezTo>
                    <a:cubicBezTo>
                      <a:pt x="9" y="0"/>
                      <a:pt x="9" y="0"/>
                      <a:pt x="9" y="0"/>
                    </a:cubicBezTo>
                    <a:cubicBezTo>
                      <a:pt x="9" y="0"/>
                      <a:pt x="10" y="1"/>
                      <a:pt x="10" y="2"/>
                    </a:cubicBezTo>
                    <a:lnTo>
                      <a:pt x="10" y="43"/>
                    </a:lnTo>
                    <a:close/>
                  </a:path>
                </a:pathLst>
              </a:custGeom>
              <a:solidFill>
                <a:srgbClr val="89C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zh-CN" altLang="en-US" sz="1100" kern="0">
                  <a:solidFill>
                    <a:sysClr val="windowText" lastClr="000000"/>
                  </a:solidFill>
                </a:endParaRPr>
              </a:p>
            </p:txBody>
          </p:sp>
          <p:sp>
            <p:nvSpPr>
              <p:cNvPr id="93" name="Freeform 45"/>
              <p:cNvSpPr>
                <a:spLocks/>
              </p:cNvSpPr>
              <p:nvPr/>
            </p:nvSpPr>
            <p:spPr bwMode="auto">
              <a:xfrm>
                <a:off x="7474557" y="4194619"/>
                <a:ext cx="405590" cy="123629"/>
              </a:xfrm>
              <a:custGeom>
                <a:avLst/>
                <a:gdLst>
                  <a:gd name="T0" fmla="*/ 26 w 79"/>
                  <a:gd name="T1" fmla="*/ 4 h 24"/>
                  <a:gd name="T2" fmla="*/ 53 w 79"/>
                  <a:gd name="T3" fmla="*/ 4 h 24"/>
                  <a:gd name="T4" fmla="*/ 71 w 79"/>
                  <a:gd name="T5" fmla="*/ 16 h 24"/>
                  <a:gd name="T6" fmla="*/ 69 w 79"/>
                  <a:gd name="T7" fmla="*/ 24 h 24"/>
                  <a:gd name="T8" fmla="*/ 55 w 79"/>
                  <a:gd name="T9" fmla="*/ 24 h 24"/>
                  <a:gd name="T10" fmla="*/ 23 w 79"/>
                  <a:gd name="T11" fmla="*/ 24 h 24"/>
                  <a:gd name="T12" fmla="*/ 10 w 79"/>
                  <a:gd name="T13" fmla="*/ 24 h 24"/>
                  <a:gd name="T14" fmla="*/ 7 w 79"/>
                  <a:gd name="T15" fmla="*/ 16 h 24"/>
                  <a:gd name="T16" fmla="*/ 26 w 79"/>
                  <a:gd name="T17"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24">
                    <a:moveTo>
                      <a:pt x="26" y="4"/>
                    </a:moveTo>
                    <a:cubicBezTo>
                      <a:pt x="33" y="0"/>
                      <a:pt x="45" y="0"/>
                      <a:pt x="53" y="4"/>
                    </a:cubicBezTo>
                    <a:cubicBezTo>
                      <a:pt x="71" y="16"/>
                      <a:pt x="71" y="16"/>
                      <a:pt x="71" y="16"/>
                    </a:cubicBezTo>
                    <a:cubicBezTo>
                      <a:pt x="79" y="20"/>
                      <a:pt x="77" y="24"/>
                      <a:pt x="69" y="24"/>
                    </a:cubicBezTo>
                    <a:cubicBezTo>
                      <a:pt x="55" y="24"/>
                      <a:pt x="55" y="24"/>
                      <a:pt x="55" y="24"/>
                    </a:cubicBezTo>
                    <a:cubicBezTo>
                      <a:pt x="46" y="24"/>
                      <a:pt x="32" y="24"/>
                      <a:pt x="23" y="24"/>
                    </a:cubicBezTo>
                    <a:cubicBezTo>
                      <a:pt x="10" y="24"/>
                      <a:pt x="10" y="24"/>
                      <a:pt x="10" y="24"/>
                    </a:cubicBezTo>
                    <a:cubicBezTo>
                      <a:pt x="1" y="24"/>
                      <a:pt x="0" y="20"/>
                      <a:pt x="7" y="16"/>
                    </a:cubicBezTo>
                    <a:lnTo>
                      <a:pt x="26" y="4"/>
                    </a:lnTo>
                    <a:close/>
                  </a:path>
                </a:pathLst>
              </a:custGeom>
              <a:solidFill>
                <a:srgbClr val="89C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zh-CN" altLang="en-US" sz="1100" kern="0">
                  <a:solidFill>
                    <a:sysClr val="windowText" lastClr="000000"/>
                  </a:solidFill>
                </a:endParaRPr>
              </a:p>
            </p:txBody>
          </p:sp>
          <p:sp>
            <p:nvSpPr>
              <p:cNvPr id="94" name="Freeform 46"/>
              <p:cNvSpPr>
                <a:spLocks noEditPoints="1"/>
              </p:cNvSpPr>
              <p:nvPr/>
            </p:nvSpPr>
            <p:spPr bwMode="auto">
              <a:xfrm>
                <a:off x="7448531" y="4595869"/>
                <a:ext cx="451138" cy="52055"/>
              </a:xfrm>
              <a:custGeom>
                <a:avLst/>
                <a:gdLst>
                  <a:gd name="T0" fmla="*/ 87 w 88"/>
                  <a:gd name="T1" fmla="*/ 0 h 10"/>
                  <a:gd name="T2" fmla="*/ 1 w 88"/>
                  <a:gd name="T3" fmla="*/ 0 h 10"/>
                  <a:gd name="T4" fmla="*/ 0 w 88"/>
                  <a:gd name="T5" fmla="*/ 1 h 10"/>
                  <a:gd name="T6" fmla="*/ 0 w 88"/>
                  <a:gd name="T7" fmla="*/ 9 h 10"/>
                  <a:gd name="T8" fmla="*/ 1 w 88"/>
                  <a:gd name="T9" fmla="*/ 10 h 10"/>
                  <a:gd name="T10" fmla="*/ 87 w 88"/>
                  <a:gd name="T11" fmla="*/ 10 h 10"/>
                  <a:gd name="T12" fmla="*/ 88 w 88"/>
                  <a:gd name="T13" fmla="*/ 9 h 10"/>
                  <a:gd name="T14" fmla="*/ 88 w 88"/>
                  <a:gd name="T15" fmla="*/ 1 h 10"/>
                  <a:gd name="T16" fmla="*/ 87 w 88"/>
                  <a:gd name="T17" fmla="*/ 0 h 10"/>
                  <a:gd name="T18" fmla="*/ 61 w 88"/>
                  <a:gd name="T19" fmla="*/ 7 h 10"/>
                  <a:gd name="T20" fmla="*/ 59 w 88"/>
                  <a:gd name="T21" fmla="*/ 8 h 10"/>
                  <a:gd name="T22" fmla="*/ 29 w 88"/>
                  <a:gd name="T23" fmla="*/ 8 h 10"/>
                  <a:gd name="T24" fmla="*/ 28 w 88"/>
                  <a:gd name="T25" fmla="*/ 7 h 10"/>
                  <a:gd name="T26" fmla="*/ 28 w 88"/>
                  <a:gd name="T27" fmla="*/ 7 h 10"/>
                  <a:gd name="T28" fmla="*/ 29 w 88"/>
                  <a:gd name="T29" fmla="*/ 6 h 10"/>
                  <a:gd name="T30" fmla="*/ 59 w 88"/>
                  <a:gd name="T31" fmla="*/ 6 h 10"/>
                  <a:gd name="T32" fmla="*/ 61 w 88"/>
                  <a:gd name="T33" fmla="*/ 7 h 10"/>
                  <a:gd name="T34" fmla="*/ 61 w 88"/>
                  <a:gd name="T35" fmla="*/ 3 h 10"/>
                  <a:gd name="T36" fmla="*/ 59 w 88"/>
                  <a:gd name="T37" fmla="*/ 4 h 10"/>
                  <a:gd name="T38" fmla="*/ 29 w 88"/>
                  <a:gd name="T39" fmla="*/ 4 h 10"/>
                  <a:gd name="T40" fmla="*/ 28 w 88"/>
                  <a:gd name="T41" fmla="*/ 3 h 10"/>
                  <a:gd name="T42" fmla="*/ 28 w 88"/>
                  <a:gd name="T43" fmla="*/ 3 h 10"/>
                  <a:gd name="T44" fmla="*/ 29 w 88"/>
                  <a:gd name="T45" fmla="*/ 2 h 10"/>
                  <a:gd name="T46" fmla="*/ 59 w 88"/>
                  <a:gd name="T47" fmla="*/ 2 h 10"/>
                  <a:gd name="T48" fmla="*/ 61 w 88"/>
                  <a:gd name="T4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0">
                    <a:moveTo>
                      <a:pt x="87" y="0"/>
                    </a:moveTo>
                    <a:cubicBezTo>
                      <a:pt x="1" y="0"/>
                      <a:pt x="1" y="0"/>
                      <a:pt x="1" y="0"/>
                    </a:cubicBezTo>
                    <a:cubicBezTo>
                      <a:pt x="1" y="0"/>
                      <a:pt x="0" y="0"/>
                      <a:pt x="0" y="1"/>
                    </a:cubicBezTo>
                    <a:cubicBezTo>
                      <a:pt x="0" y="9"/>
                      <a:pt x="0" y="9"/>
                      <a:pt x="0" y="9"/>
                    </a:cubicBezTo>
                    <a:cubicBezTo>
                      <a:pt x="0" y="9"/>
                      <a:pt x="1" y="10"/>
                      <a:pt x="1" y="10"/>
                    </a:cubicBezTo>
                    <a:cubicBezTo>
                      <a:pt x="87" y="10"/>
                      <a:pt x="87" y="10"/>
                      <a:pt x="87" y="10"/>
                    </a:cubicBezTo>
                    <a:cubicBezTo>
                      <a:pt x="88" y="10"/>
                      <a:pt x="88" y="9"/>
                      <a:pt x="88" y="9"/>
                    </a:cubicBezTo>
                    <a:cubicBezTo>
                      <a:pt x="88" y="1"/>
                      <a:pt x="88" y="1"/>
                      <a:pt x="88" y="1"/>
                    </a:cubicBezTo>
                    <a:cubicBezTo>
                      <a:pt x="88" y="0"/>
                      <a:pt x="88" y="0"/>
                      <a:pt x="87" y="0"/>
                    </a:cubicBezTo>
                    <a:close/>
                    <a:moveTo>
                      <a:pt x="61" y="7"/>
                    </a:moveTo>
                    <a:cubicBezTo>
                      <a:pt x="61" y="8"/>
                      <a:pt x="60" y="8"/>
                      <a:pt x="59" y="8"/>
                    </a:cubicBezTo>
                    <a:cubicBezTo>
                      <a:pt x="29" y="8"/>
                      <a:pt x="29" y="8"/>
                      <a:pt x="29" y="8"/>
                    </a:cubicBezTo>
                    <a:cubicBezTo>
                      <a:pt x="29" y="8"/>
                      <a:pt x="28" y="8"/>
                      <a:pt x="28" y="7"/>
                    </a:cubicBezTo>
                    <a:cubicBezTo>
                      <a:pt x="28" y="7"/>
                      <a:pt x="28" y="7"/>
                      <a:pt x="28" y="7"/>
                    </a:cubicBezTo>
                    <a:cubicBezTo>
                      <a:pt x="28" y="6"/>
                      <a:pt x="29" y="6"/>
                      <a:pt x="29" y="6"/>
                    </a:cubicBezTo>
                    <a:cubicBezTo>
                      <a:pt x="59" y="6"/>
                      <a:pt x="59" y="6"/>
                      <a:pt x="59" y="6"/>
                    </a:cubicBezTo>
                    <a:cubicBezTo>
                      <a:pt x="60" y="6"/>
                      <a:pt x="61" y="6"/>
                      <a:pt x="61" y="7"/>
                    </a:cubicBezTo>
                    <a:close/>
                    <a:moveTo>
                      <a:pt x="61" y="3"/>
                    </a:moveTo>
                    <a:cubicBezTo>
                      <a:pt x="61" y="4"/>
                      <a:pt x="60" y="4"/>
                      <a:pt x="59" y="4"/>
                    </a:cubicBezTo>
                    <a:cubicBezTo>
                      <a:pt x="29" y="4"/>
                      <a:pt x="29" y="4"/>
                      <a:pt x="29" y="4"/>
                    </a:cubicBezTo>
                    <a:cubicBezTo>
                      <a:pt x="29" y="4"/>
                      <a:pt x="28" y="4"/>
                      <a:pt x="28" y="3"/>
                    </a:cubicBezTo>
                    <a:cubicBezTo>
                      <a:pt x="28" y="3"/>
                      <a:pt x="28" y="3"/>
                      <a:pt x="28" y="3"/>
                    </a:cubicBezTo>
                    <a:cubicBezTo>
                      <a:pt x="28" y="2"/>
                      <a:pt x="29" y="2"/>
                      <a:pt x="29" y="2"/>
                    </a:cubicBezTo>
                    <a:cubicBezTo>
                      <a:pt x="59" y="2"/>
                      <a:pt x="59" y="2"/>
                      <a:pt x="59" y="2"/>
                    </a:cubicBezTo>
                    <a:cubicBezTo>
                      <a:pt x="60" y="2"/>
                      <a:pt x="61" y="2"/>
                      <a:pt x="61" y="3"/>
                    </a:cubicBezTo>
                    <a:close/>
                  </a:path>
                </a:pathLst>
              </a:custGeom>
              <a:solidFill>
                <a:srgbClr val="89C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zh-CN" altLang="en-US" sz="1100" kern="0">
                  <a:solidFill>
                    <a:sysClr val="windowText" lastClr="000000"/>
                  </a:solidFill>
                </a:endParaRPr>
              </a:p>
            </p:txBody>
          </p:sp>
        </p:grpSp>
        <p:sp>
          <p:nvSpPr>
            <p:cNvPr id="87" name="文字方塊 86"/>
            <p:cNvSpPr txBox="1"/>
            <p:nvPr/>
          </p:nvSpPr>
          <p:spPr>
            <a:xfrm>
              <a:off x="7837687" y="3046188"/>
              <a:ext cx="1279159" cy="278524"/>
            </a:xfrm>
            <a:prstGeom prst="rect">
              <a:avLst/>
            </a:prstGeom>
            <a:noFill/>
          </p:spPr>
          <p:txBody>
            <a:bodyPr wrap="none" rtlCol="0">
              <a:spAutoFit/>
            </a:bodyPr>
            <a:lstStyle/>
            <a:p>
              <a:pPr algn="ctr"/>
              <a:r>
                <a:rPr lang="zh-TW" altLang="en-US" sz="1400" b="1" dirty="0">
                  <a:latin typeface="微軟正黑體" panose="020B0604030504040204" pitchFamily="34" charset="-120"/>
                  <a:ea typeface="微軟正黑體" panose="020B0604030504040204" pitchFamily="34" charset="-120"/>
                </a:rPr>
                <a:t>各大專校院學習</a:t>
              </a:r>
              <a:endParaRPr lang="en-US" altLang="zh-TW" sz="1400" b="1" dirty="0">
                <a:latin typeface="微軟正黑體" panose="020B0604030504040204" pitchFamily="34" charset="-120"/>
                <a:ea typeface="微軟正黑體" panose="020B0604030504040204" pitchFamily="34" charset="-120"/>
              </a:endParaRPr>
            </a:p>
            <a:p>
              <a:pPr algn="ctr"/>
              <a:r>
                <a:rPr lang="zh-TW" altLang="en-US" sz="1400" b="1" dirty="0">
                  <a:latin typeface="微軟正黑體" panose="020B0604030504040204" pitchFamily="34" charset="-120"/>
                  <a:ea typeface="微軟正黑體" panose="020B0604030504040204" pitchFamily="34" charset="-120"/>
                </a:rPr>
                <a:t>歷程評分輔助系統</a:t>
              </a:r>
            </a:p>
          </p:txBody>
        </p:sp>
        <p:sp>
          <p:nvSpPr>
            <p:cNvPr id="212" name="文字方塊 211"/>
            <p:cNvSpPr txBox="1"/>
            <p:nvPr/>
          </p:nvSpPr>
          <p:spPr>
            <a:xfrm>
              <a:off x="4793953" y="1919183"/>
              <a:ext cx="995802" cy="163838"/>
            </a:xfrm>
            <a:prstGeom prst="rect">
              <a:avLst/>
            </a:prstGeom>
            <a:noFill/>
          </p:spPr>
          <p:txBody>
            <a:bodyPr wrap="none" rtlCol="0">
              <a:spAutoFit/>
            </a:bodyPr>
            <a:lstStyle/>
            <a:p>
              <a:pPr algn="ctr"/>
              <a:r>
                <a:rPr lang="zh-TW" altLang="en-US" sz="1400" dirty="0">
                  <a:solidFill>
                    <a:srgbClr val="0000FF"/>
                  </a:solidFill>
                  <a:latin typeface="微軟正黑體" panose="020B0604030504040204" pitchFamily="34" charset="-120"/>
                  <a:ea typeface="微軟正黑體" panose="020B0604030504040204" pitchFamily="34" charset="-120"/>
                </a:rPr>
                <a:t>提供資料比對</a:t>
              </a:r>
            </a:p>
          </p:txBody>
        </p:sp>
      </p:grpSp>
      <p:cxnSp>
        <p:nvCxnSpPr>
          <p:cNvPr id="28" name="直線單箭頭接點 27"/>
          <p:cNvCxnSpPr>
            <a:stCxn id="13" idx="3"/>
          </p:cNvCxnSpPr>
          <p:nvPr/>
        </p:nvCxnSpPr>
        <p:spPr>
          <a:xfrm>
            <a:off x="5792607" y="1645510"/>
            <a:ext cx="1280648" cy="1223918"/>
          </a:xfrm>
          <a:prstGeom prst="straightConnector1">
            <a:avLst/>
          </a:prstGeom>
          <a:ln w="57150">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a:stCxn id="73" idx="3"/>
          </p:cNvCxnSpPr>
          <p:nvPr/>
        </p:nvCxnSpPr>
        <p:spPr>
          <a:xfrm>
            <a:off x="8812364" y="4020402"/>
            <a:ext cx="1126743" cy="0"/>
          </a:xfrm>
          <a:prstGeom prst="straightConnector1">
            <a:avLst/>
          </a:prstGeom>
          <a:ln w="57150">
            <a:solidFill>
              <a:srgbClr val="F57B17"/>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30" name="群組 29"/>
          <p:cNvGrpSpPr/>
          <p:nvPr/>
        </p:nvGrpSpPr>
        <p:grpSpPr>
          <a:xfrm>
            <a:off x="6911924" y="2865396"/>
            <a:ext cx="1900440" cy="2310011"/>
            <a:chOff x="6050629" y="2891214"/>
            <a:chExt cx="1386273" cy="1842419"/>
          </a:xfrm>
          <a:solidFill>
            <a:schemeClr val="accent2"/>
          </a:solidFill>
        </p:grpSpPr>
        <p:sp>
          <p:nvSpPr>
            <p:cNvPr id="73" name="圓角矩形 72"/>
            <p:cNvSpPr/>
            <p:nvPr/>
          </p:nvSpPr>
          <p:spPr>
            <a:xfrm>
              <a:off x="6050629" y="2891214"/>
              <a:ext cx="1386273" cy="1842419"/>
            </a:xfrm>
            <a:prstGeom prst="roundRect">
              <a:avLst/>
            </a:prstGeom>
            <a:solidFill>
              <a:schemeClr val="accent6">
                <a:lumMod val="75000"/>
              </a:schemeClr>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1100" b="1" dirty="0">
                <a:solidFill>
                  <a:schemeClr val="tx1"/>
                </a:solidFill>
                <a:latin typeface="微軟正黑體" panose="020B0604030504040204" pitchFamily="34" charset="-120"/>
                <a:ea typeface="微軟正黑體" panose="020B0604030504040204" pitchFamily="34" charset="-120"/>
              </a:endParaRPr>
            </a:p>
          </p:txBody>
        </p:sp>
        <p:grpSp>
          <p:nvGrpSpPr>
            <p:cNvPr id="74" name="群組 73"/>
            <p:cNvGrpSpPr/>
            <p:nvPr/>
          </p:nvGrpSpPr>
          <p:grpSpPr>
            <a:xfrm>
              <a:off x="6083567" y="3058415"/>
              <a:ext cx="1328654" cy="1534954"/>
              <a:chOff x="7175666" y="2374450"/>
              <a:chExt cx="1328654" cy="1534954"/>
            </a:xfrm>
            <a:grpFill/>
          </p:grpSpPr>
          <p:pic>
            <p:nvPicPr>
              <p:cNvPr id="84" name="圖片 83"/>
              <p:cNvPicPr>
                <a:picLocks noChangeAspect="1"/>
              </p:cNvPicPr>
              <p:nvPr/>
            </p:nvPicPr>
            <p:blipFill rotWithShape="1">
              <a:blip r:embed="rId4">
                <a:extLst>
                  <a:ext uri="{28A0092B-C50C-407E-A947-70E740481C1C}">
                    <a14:useLocalDpi xmlns:a14="http://schemas.microsoft.com/office/drawing/2010/main" val="0"/>
                  </a:ext>
                </a:extLst>
              </a:blip>
              <a:srcRect l="21351" t="4762" r="22418" b="5425"/>
              <a:stretch/>
            </p:blipFill>
            <p:spPr>
              <a:xfrm>
                <a:off x="7398865" y="2374450"/>
                <a:ext cx="509785" cy="807446"/>
              </a:xfrm>
              <a:prstGeom prst="rect">
                <a:avLst/>
              </a:prstGeom>
              <a:grpFill/>
            </p:spPr>
          </p:pic>
          <p:sp>
            <p:nvSpPr>
              <p:cNvPr id="85" name="矩形 84"/>
              <p:cNvSpPr/>
              <p:nvPr/>
            </p:nvSpPr>
            <p:spPr>
              <a:xfrm>
                <a:off x="7175666" y="3295713"/>
                <a:ext cx="1328654" cy="613691"/>
              </a:xfrm>
              <a:prstGeom prst="rect">
                <a:avLst/>
              </a:prstGeom>
              <a:solidFill>
                <a:schemeClr val="accent6">
                  <a:lumMod val="75000"/>
                </a:schemeClr>
              </a:solidFill>
            </p:spPr>
            <p:txBody>
              <a:bodyPr wrap="square" lIns="36000" rIns="36000">
                <a:spAutoFit/>
              </a:bodyPr>
              <a:lstStyle/>
              <a:p>
                <a:pPr algn="ctr">
                  <a:lnSpc>
                    <a:spcPct val="110000"/>
                  </a:lnSpc>
                </a:pPr>
                <a:r>
                  <a:rPr lang="zh-TW" altLang="en-US" sz="2000" b="1" dirty="0">
                    <a:solidFill>
                      <a:schemeClr val="bg1"/>
                    </a:solidFill>
                    <a:effectLst>
                      <a:outerShdw blurRad="38100" dist="38100" dir="2700000" algn="tl">
                        <a:srgbClr val="000000">
                          <a:alpha val="43137"/>
                        </a:srgbClr>
                      </a:outerShdw>
                    </a:effectLst>
                    <a:latin typeface="+mn-ea"/>
                  </a:rPr>
                  <a:t>學習歷程</a:t>
                </a:r>
                <a:endParaRPr lang="en-US" altLang="zh-TW" sz="2000" b="1" dirty="0">
                  <a:solidFill>
                    <a:schemeClr val="bg1"/>
                  </a:solidFill>
                  <a:effectLst>
                    <a:outerShdw blurRad="38100" dist="38100" dir="2700000" algn="tl">
                      <a:srgbClr val="000000">
                        <a:alpha val="43137"/>
                      </a:srgbClr>
                    </a:outerShdw>
                  </a:effectLst>
                  <a:latin typeface="+mn-ea"/>
                </a:endParaRPr>
              </a:p>
              <a:p>
                <a:pPr algn="ctr">
                  <a:lnSpc>
                    <a:spcPct val="110000"/>
                  </a:lnSpc>
                </a:pPr>
                <a:r>
                  <a:rPr lang="zh-TW" altLang="en-US" sz="2000" b="1" dirty="0">
                    <a:solidFill>
                      <a:schemeClr val="bg1"/>
                    </a:solidFill>
                    <a:effectLst>
                      <a:outerShdw blurRad="38100" dist="38100" dir="2700000" algn="tl">
                        <a:srgbClr val="000000">
                          <a:alpha val="43137"/>
                        </a:srgbClr>
                      </a:outerShdw>
                    </a:effectLst>
                    <a:latin typeface="+mn-ea"/>
                  </a:rPr>
                  <a:t>中央資料庫</a:t>
                </a:r>
              </a:p>
            </p:txBody>
          </p:sp>
          <p:sp>
            <p:nvSpPr>
              <p:cNvPr id="149" name="矩形 148"/>
              <p:cNvSpPr/>
              <p:nvPr/>
            </p:nvSpPr>
            <p:spPr>
              <a:xfrm>
                <a:off x="7932437" y="2455630"/>
                <a:ext cx="502399" cy="640694"/>
              </a:xfrm>
              <a:prstGeom prst="rect">
                <a:avLst/>
              </a:prstGeom>
              <a:solidFill>
                <a:schemeClr val="accent6">
                  <a:lumMod val="75000"/>
                </a:schemeClr>
              </a:solidFill>
            </p:spPr>
            <p:txBody>
              <a:bodyPr wrap="square" lIns="36000" rIns="36000">
                <a:spAutoFit/>
              </a:bodyPr>
              <a:lstStyle/>
              <a:p>
                <a:pPr algn="ctr">
                  <a:lnSpc>
                    <a:spcPct val="110000"/>
                  </a:lnSpc>
                </a:pPr>
                <a:r>
                  <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國教署</a:t>
                </a:r>
                <a:endParaRPr lang="en-US" altLang="zh-TW"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lnSpc>
                    <a:spcPct val="110000"/>
                  </a:lnSpc>
                </a:pPr>
                <a:r>
                  <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高教司</a:t>
                </a:r>
                <a:endParaRPr lang="en-US" altLang="zh-TW"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lnSpc>
                    <a:spcPct val="110000"/>
                  </a:lnSpc>
                </a:pPr>
                <a:r>
                  <a:rPr lang="zh-TW" altLang="en-US"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技職司</a:t>
                </a:r>
              </a:p>
            </p:txBody>
          </p:sp>
        </p:grpSp>
      </p:grpSp>
      <p:cxnSp>
        <p:nvCxnSpPr>
          <p:cNvPr id="38" name="肘形接點 37"/>
          <p:cNvCxnSpPr>
            <a:cxnSpLocks/>
            <a:stCxn id="7" idx="3"/>
            <a:endCxn id="96" idx="2"/>
          </p:cNvCxnSpPr>
          <p:nvPr/>
        </p:nvCxnSpPr>
        <p:spPr>
          <a:xfrm flipV="1">
            <a:off x="8986963" y="5212001"/>
            <a:ext cx="1185083" cy="839844"/>
          </a:xfrm>
          <a:prstGeom prst="bentConnector2">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a:stCxn id="2" idx="2"/>
            <a:endCxn id="98" idx="4"/>
          </p:cNvCxnSpPr>
          <p:nvPr/>
        </p:nvCxnSpPr>
        <p:spPr>
          <a:xfrm>
            <a:off x="10144847" y="2954331"/>
            <a:ext cx="0" cy="870216"/>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a:off x="10379025" y="4025109"/>
            <a:ext cx="590306" cy="0"/>
          </a:xfrm>
          <a:prstGeom prst="straightConnector1">
            <a:avLst/>
          </a:prstGeom>
          <a:ln w="57150">
            <a:solidFill>
              <a:srgbClr val="89CC40"/>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9" name="群組 8"/>
          <p:cNvGrpSpPr/>
          <p:nvPr/>
        </p:nvGrpSpPr>
        <p:grpSpPr>
          <a:xfrm>
            <a:off x="1282827" y="1089651"/>
            <a:ext cx="4509780" cy="1111718"/>
            <a:chOff x="1282827" y="1174554"/>
            <a:chExt cx="4509780" cy="1111718"/>
          </a:xfrm>
        </p:grpSpPr>
        <p:sp>
          <p:nvSpPr>
            <p:cNvPr id="13" name="圓角矩形 12"/>
            <p:cNvSpPr/>
            <p:nvPr/>
          </p:nvSpPr>
          <p:spPr>
            <a:xfrm>
              <a:off x="1282827" y="1174554"/>
              <a:ext cx="4509780" cy="1111718"/>
            </a:xfrm>
            <a:prstGeom prst="roundRect">
              <a:avLst/>
            </a:prstGeom>
            <a:solidFill>
              <a:schemeClr val="accent4">
                <a:lumMod val="40000"/>
                <a:lumOff val="60000"/>
              </a:schemeClr>
            </a:solid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indent="-87313">
                <a:buFont typeface="Arial" panose="020B0604020202020204" pitchFamily="34" charset="0"/>
                <a:buChar char="•"/>
              </a:pPr>
              <a:r>
                <a:rPr lang="zh-TW" altLang="en-US" sz="1400" b="1" dirty="0">
                  <a:solidFill>
                    <a:schemeClr val="tx1"/>
                  </a:solidFill>
                  <a:latin typeface="微軟正黑體" panose="020B0604030504040204" pitchFamily="34" charset="-120"/>
                  <a:ea typeface="微軟正黑體" panose="020B0604030504040204" pitchFamily="34" charset="-120"/>
                </a:rPr>
                <a:t>教學科目及學分數表</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marL="87313" indent="-87313">
                <a:buFont typeface="Arial" panose="020B0604020202020204" pitchFamily="34" charset="0"/>
                <a:buChar char="•"/>
              </a:pPr>
              <a:r>
                <a:rPr lang="zh-TW" altLang="en-US" sz="1400" b="1" dirty="0">
                  <a:solidFill>
                    <a:schemeClr val="tx1"/>
                  </a:solidFill>
                  <a:latin typeface="微軟正黑體" panose="020B0604030504040204" pitchFamily="34" charset="-120"/>
                  <a:ea typeface="微軟正黑體" panose="020B0604030504040204" pitchFamily="34" charset="-120"/>
                </a:rPr>
                <a:t>課程規劃表</a:t>
              </a:r>
              <a:r>
                <a:rPr lang="en-US" altLang="zh-TW" sz="1400" b="1" dirty="0">
                  <a:solidFill>
                    <a:schemeClr val="tx1"/>
                  </a:solidFill>
                  <a:latin typeface="微軟正黑體" panose="020B0604030504040204" pitchFamily="34" charset="-120"/>
                  <a:ea typeface="微軟正黑體" panose="020B0604030504040204" pitchFamily="34" charset="-120"/>
                </a:rPr>
                <a:t>(</a:t>
              </a:r>
              <a:r>
                <a:rPr lang="zh-TW" altLang="en-US" sz="1400" b="1" dirty="0">
                  <a:solidFill>
                    <a:schemeClr val="tx1"/>
                  </a:solidFill>
                  <a:latin typeface="微軟正黑體" panose="020B0604030504040204" pitchFamily="34" charset="-120"/>
                  <a:ea typeface="微軟正黑體" panose="020B0604030504040204" pitchFamily="34" charset="-120"/>
                </a:rPr>
                <a:t>教學大綱</a:t>
              </a:r>
              <a:r>
                <a:rPr lang="en-US" altLang="zh-TW" sz="1400" b="1" dirty="0">
                  <a:solidFill>
                    <a:schemeClr val="tx1"/>
                  </a:solidFill>
                  <a:latin typeface="微軟正黑體" panose="020B0604030504040204" pitchFamily="34" charset="-120"/>
                  <a:ea typeface="微軟正黑體" panose="020B0604030504040204" pitchFamily="34" charset="-120"/>
                </a:rPr>
                <a:t>)</a:t>
              </a:r>
            </a:p>
          </p:txBody>
        </p:sp>
        <p:grpSp>
          <p:nvGrpSpPr>
            <p:cNvPr id="14" name="群組 13"/>
            <p:cNvGrpSpPr/>
            <p:nvPr/>
          </p:nvGrpSpPr>
          <p:grpSpPr>
            <a:xfrm>
              <a:off x="3277197" y="1354838"/>
              <a:ext cx="968375" cy="886347"/>
              <a:chOff x="-109426" y="1776251"/>
              <a:chExt cx="944304" cy="734118"/>
            </a:xfrm>
            <a:solidFill>
              <a:schemeClr val="accent4">
                <a:lumMod val="40000"/>
                <a:lumOff val="60000"/>
              </a:schemeClr>
            </a:solidFill>
          </p:grpSpPr>
          <p:grpSp>
            <p:nvGrpSpPr>
              <p:cNvPr id="127" name="群組 126"/>
              <p:cNvGrpSpPr/>
              <p:nvPr/>
            </p:nvGrpSpPr>
            <p:grpSpPr>
              <a:xfrm>
                <a:off x="32470" y="1776251"/>
                <a:ext cx="439909" cy="435328"/>
                <a:chOff x="744935" y="3279274"/>
                <a:chExt cx="650715" cy="650883"/>
              </a:xfrm>
              <a:grpFill/>
            </p:grpSpPr>
            <p:grpSp>
              <p:nvGrpSpPr>
                <p:cNvPr id="129" name="群組 128"/>
                <p:cNvGrpSpPr/>
                <p:nvPr/>
              </p:nvGrpSpPr>
              <p:grpSpPr>
                <a:xfrm>
                  <a:off x="917851" y="3437572"/>
                  <a:ext cx="289001" cy="231568"/>
                  <a:chOff x="1980894" y="4005064"/>
                  <a:chExt cx="643899" cy="575778"/>
                </a:xfrm>
                <a:grpFill/>
              </p:grpSpPr>
              <p:sp>
                <p:nvSpPr>
                  <p:cNvPr id="142" name="等腰三角形 141"/>
                  <p:cNvSpPr/>
                  <p:nvPr/>
                </p:nvSpPr>
                <p:spPr>
                  <a:xfrm>
                    <a:off x="1980894" y="4005064"/>
                    <a:ext cx="643899" cy="146826"/>
                  </a:xfrm>
                  <a:prstGeom prst="triangle">
                    <a:avLst/>
                  </a:prstGeom>
                  <a:grp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ln>
                        <a:solidFill>
                          <a:schemeClr val="tx1">
                            <a:lumMod val="50000"/>
                            <a:lumOff val="50000"/>
                          </a:schemeClr>
                        </a:solidFill>
                      </a:ln>
                    </a:endParaRPr>
                  </a:p>
                </p:txBody>
              </p:sp>
              <p:grpSp>
                <p:nvGrpSpPr>
                  <p:cNvPr id="143" name="群組 142"/>
                  <p:cNvGrpSpPr/>
                  <p:nvPr/>
                </p:nvGrpSpPr>
                <p:grpSpPr>
                  <a:xfrm>
                    <a:off x="2021042" y="4151890"/>
                    <a:ext cx="569802" cy="428952"/>
                    <a:chOff x="2021042" y="4151890"/>
                    <a:chExt cx="569802" cy="428952"/>
                  </a:xfrm>
                  <a:grpFill/>
                </p:grpSpPr>
                <p:sp>
                  <p:nvSpPr>
                    <p:cNvPr id="144" name="矩形 143"/>
                    <p:cNvSpPr/>
                    <p:nvPr/>
                  </p:nvSpPr>
                  <p:spPr>
                    <a:xfrm>
                      <a:off x="2021042" y="4151890"/>
                      <a:ext cx="569802" cy="428952"/>
                    </a:xfrm>
                    <a:prstGeom prst="rect">
                      <a:avLst/>
                    </a:prstGeom>
                    <a:grp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ln>
                          <a:solidFill>
                            <a:schemeClr val="tx1">
                              <a:lumMod val="50000"/>
                              <a:lumOff val="50000"/>
                            </a:schemeClr>
                          </a:solidFill>
                        </a:ln>
                      </a:endParaRPr>
                    </a:p>
                  </p:txBody>
                </p:sp>
                <p:grpSp>
                  <p:nvGrpSpPr>
                    <p:cNvPr id="145" name="群組 144"/>
                    <p:cNvGrpSpPr/>
                    <p:nvPr/>
                  </p:nvGrpSpPr>
                  <p:grpSpPr>
                    <a:xfrm>
                      <a:off x="2149583" y="4217883"/>
                      <a:ext cx="295859" cy="296967"/>
                      <a:chOff x="2149583" y="4217883"/>
                      <a:chExt cx="295859" cy="296967"/>
                    </a:xfrm>
                    <a:grpFill/>
                  </p:grpSpPr>
                  <p:sp>
                    <p:nvSpPr>
                      <p:cNvPr id="146" name="橢圓 145"/>
                      <p:cNvSpPr/>
                      <p:nvPr/>
                    </p:nvSpPr>
                    <p:spPr>
                      <a:xfrm>
                        <a:off x="2149583" y="4217883"/>
                        <a:ext cx="295859" cy="296967"/>
                      </a:xfrm>
                      <a:prstGeom prst="ellipse">
                        <a:avLst/>
                      </a:prstGeom>
                      <a:grp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ln>
                            <a:solidFill>
                              <a:schemeClr val="tx1">
                                <a:lumMod val="50000"/>
                                <a:lumOff val="50000"/>
                              </a:schemeClr>
                            </a:solidFill>
                          </a:ln>
                        </a:endParaRPr>
                      </a:p>
                    </p:txBody>
                  </p:sp>
                  <p:cxnSp>
                    <p:nvCxnSpPr>
                      <p:cNvPr id="147" name="直線接點 146"/>
                      <p:cNvCxnSpPr>
                        <a:endCxn id="146" idx="0"/>
                      </p:cNvCxnSpPr>
                      <p:nvPr/>
                    </p:nvCxnSpPr>
                    <p:spPr>
                      <a:xfrm flipV="1">
                        <a:off x="2297513" y="4217883"/>
                        <a:ext cx="0" cy="148483"/>
                      </a:xfrm>
                      <a:prstGeom prst="line">
                        <a:avLst/>
                      </a:prstGeom>
                      <a:grpFill/>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8" name="直線接點 147"/>
                      <p:cNvCxnSpPr/>
                      <p:nvPr/>
                    </p:nvCxnSpPr>
                    <p:spPr>
                      <a:xfrm flipH="1" flipV="1">
                        <a:off x="2297513" y="4366366"/>
                        <a:ext cx="69574" cy="69834"/>
                      </a:xfrm>
                      <a:prstGeom prst="line">
                        <a:avLst/>
                      </a:prstGeom>
                      <a:grpFill/>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130" name="矩形 129"/>
                <p:cNvSpPr/>
                <p:nvPr/>
              </p:nvSpPr>
              <p:spPr>
                <a:xfrm>
                  <a:off x="744935" y="3673501"/>
                  <a:ext cx="650715" cy="256656"/>
                </a:xfrm>
                <a:prstGeom prst="rect">
                  <a:avLst/>
                </a:prstGeom>
                <a:grp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ln>
                      <a:solidFill>
                        <a:schemeClr val="tx1">
                          <a:lumMod val="50000"/>
                          <a:lumOff val="50000"/>
                        </a:schemeClr>
                      </a:solidFill>
                    </a:ln>
                  </a:endParaRPr>
                </a:p>
              </p:txBody>
            </p:sp>
            <p:sp>
              <p:nvSpPr>
                <p:cNvPr id="131" name="矩形 130"/>
                <p:cNvSpPr/>
                <p:nvPr/>
              </p:nvSpPr>
              <p:spPr>
                <a:xfrm>
                  <a:off x="835320" y="3741132"/>
                  <a:ext cx="29973" cy="98297"/>
                </a:xfrm>
                <a:prstGeom prst="rect">
                  <a:avLst/>
                </a:prstGeom>
                <a:grp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ln>
                      <a:solidFill>
                        <a:schemeClr val="tx1">
                          <a:lumMod val="50000"/>
                          <a:lumOff val="50000"/>
                        </a:schemeClr>
                      </a:solidFill>
                    </a:ln>
                  </a:endParaRPr>
                </a:p>
              </p:txBody>
            </p:sp>
            <p:sp>
              <p:nvSpPr>
                <p:cNvPr id="132" name="矩形 131"/>
                <p:cNvSpPr/>
                <p:nvPr/>
              </p:nvSpPr>
              <p:spPr>
                <a:xfrm>
                  <a:off x="865293" y="3741132"/>
                  <a:ext cx="29973" cy="98297"/>
                </a:xfrm>
                <a:prstGeom prst="rect">
                  <a:avLst/>
                </a:prstGeom>
                <a:grp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ln>
                      <a:solidFill>
                        <a:schemeClr val="tx1">
                          <a:lumMod val="50000"/>
                          <a:lumOff val="50000"/>
                        </a:schemeClr>
                      </a:solidFill>
                    </a:ln>
                  </a:endParaRPr>
                </a:p>
              </p:txBody>
            </p:sp>
            <p:sp>
              <p:nvSpPr>
                <p:cNvPr id="133" name="矩形 132"/>
                <p:cNvSpPr/>
                <p:nvPr/>
              </p:nvSpPr>
              <p:spPr>
                <a:xfrm>
                  <a:off x="895266" y="3741132"/>
                  <a:ext cx="29973" cy="98297"/>
                </a:xfrm>
                <a:prstGeom prst="rect">
                  <a:avLst/>
                </a:prstGeom>
                <a:grp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ln>
                      <a:solidFill>
                        <a:schemeClr val="tx1">
                          <a:lumMod val="50000"/>
                          <a:lumOff val="50000"/>
                        </a:schemeClr>
                      </a:solidFill>
                    </a:ln>
                  </a:endParaRPr>
                </a:p>
              </p:txBody>
            </p:sp>
            <p:cxnSp>
              <p:nvCxnSpPr>
                <p:cNvPr id="134" name="直線接點 133"/>
                <p:cNvCxnSpPr>
                  <a:stCxn id="131" idx="1"/>
                  <a:endCxn id="133" idx="3"/>
                </p:cNvCxnSpPr>
                <p:nvPr/>
              </p:nvCxnSpPr>
              <p:spPr>
                <a:xfrm>
                  <a:off x="835320" y="3790281"/>
                  <a:ext cx="89919" cy="0"/>
                </a:xfrm>
                <a:prstGeom prst="line">
                  <a:avLst/>
                </a:prstGeom>
                <a:grpFill/>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5" name="矩形 134"/>
                <p:cNvSpPr/>
                <p:nvPr/>
              </p:nvSpPr>
              <p:spPr>
                <a:xfrm>
                  <a:off x="1195688" y="3734938"/>
                  <a:ext cx="29973" cy="98297"/>
                </a:xfrm>
                <a:prstGeom prst="rect">
                  <a:avLst/>
                </a:prstGeom>
                <a:grp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ln>
                      <a:solidFill>
                        <a:schemeClr val="tx1">
                          <a:lumMod val="50000"/>
                          <a:lumOff val="50000"/>
                        </a:schemeClr>
                      </a:solidFill>
                    </a:ln>
                  </a:endParaRPr>
                </a:p>
              </p:txBody>
            </p:sp>
            <p:sp>
              <p:nvSpPr>
                <p:cNvPr id="136" name="矩形 135"/>
                <p:cNvSpPr/>
                <p:nvPr/>
              </p:nvSpPr>
              <p:spPr>
                <a:xfrm>
                  <a:off x="1225661" y="3734938"/>
                  <a:ext cx="29973" cy="98297"/>
                </a:xfrm>
                <a:prstGeom prst="rect">
                  <a:avLst/>
                </a:prstGeom>
                <a:grp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ln>
                      <a:solidFill>
                        <a:schemeClr val="tx1">
                          <a:lumMod val="50000"/>
                          <a:lumOff val="50000"/>
                        </a:schemeClr>
                      </a:solidFill>
                    </a:ln>
                  </a:endParaRPr>
                </a:p>
              </p:txBody>
            </p:sp>
            <p:sp>
              <p:nvSpPr>
                <p:cNvPr id="137" name="矩形 136"/>
                <p:cNvSpPr/>
                <p:nvPr/>
              </p:nvSpPr>
              <p:spPr>
                <a:xfrm>
                  <a:off x="1255634" y="3734938"/>
                  <a:ext cx="29973" cy="98297"/>
                </a:xfrm>
                <a:prstGeom prst="rect">
                  <a:avLst/>
                </a:prstGeom>
                <a:grp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ln>
                      <a:solidFill>
                        <a:schemeClr val="tx1">
                          <a:lumMod val="50000"/>
                          <a:lumOff val="50000"/>
                        </a:schemeClr>
                      </a:solidFill>
                    </a:ln>
                  </a:endParaRPr>
                </a:p>
              </p:txBody>
            </p:sp>
            <p:cxnSp>
              <p:nvCxnSpPr>
                <p:cNvPr id="138" name="直線接點 137"/>
                <p:cNvCxnSpPr>
                  <a:stCxn id="135" idx="1"/>
                  <a:endCxn id="137" idx="3"/>
                </p:cNvCxnSpPr>
                <p:nvPr/>
              </p:nvCxnSpPr>
              <p:spPr>
                <a:xfrm>
                  <a:off x="1195688" y="3784086"/>
                  <a:ext cx="89919" cy="0"/>
                </a:xfrm>
                <a:prstGeom prst="line">
                  <a:avLst/>
                </a:prstGeom>
                <a:grpFill/>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9" name="矩形 138"/>
                <p:cNvSpPr/>
                <p:nvPr/>
              </p:nvSpPr>
              <p:spPr>
                <a:xfrm>
                  <a:off x="1028525" y="3779435"/>
                  <a:ext cx="65655" cy="107257"/>
                </a:xfrm>
                <a:prstGeom prst="rect">
                  <a:avLst/>
                </a:prstGeom>
                <a:grp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ln>
                      <a:solidFill>
                        <a:schemeClr val="tx1">
                          <a:lumMod val="50000"/>
                          <a:lumOff val="50000"/>
                        </a:schemeClr>
                      </a:solidFill>
                    </a:ln>
                  </a:endParaRPr>
                </a:p>
              </p:txBody>
            </p:sp>
            <p:sp>
              <p:nvSpPr>
                <p:cNvPr id="140" name="手繪多邊形 139"/>
                <p:cNvSpPr/>
                <p:nvPr/>
              </p:nvSpPr>
              <p:spPr>
                <a:xfrm>
                  <a:off x="1045388" y="3279274"/>
                  <a:ext cx="177877" cy="100343"/>
                </a:xfrm>
                <a:custGeom>
                  <a:avLst/>
                  <a:gdLst>
                    <a:gd name="connsiteX0" fmla="*/ 0 w 170329"/>
                    <a:gd name="connsiteY0" fmla="*/ 0 h 80682"/>
                    <a:gd name="connsiteX1" fmla="*/ 89647 w 170329"/>
                    <a:gd name="connsiteY1" fmla="*/ 44823 h 80682"/>
                    <a:gd name="connsiteX2" fmla="*/ 170329 w 170329"/>
                    <a:gd name="connsiteY2" fmla="*/ 53788 h 80682"/>
                    <a:gd name="connsiteX3" fmla="*/ 89647 w 170329"/>
                    <a:gd name="connsiteY3" fmla="*/ 71718 h 80682"/>
                    <a:gd name="connsiteX4" fmla="*/ 17929 w 170329"/>
                    <a:gd name="connsiteY4" fmla="*/ 80682 h 8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29" h="80682">
                      <a:moveTo>
                        <a:pt x="0" y="0"/>
                      </a:moveTo>
                      <a:cubicBezTo>
                        <a:pt x="30629" y="17929"/>
                        <a:pt x="61259" y="35858"/>
                        <a:pt x="89647" y="44823"/>
                      </a:cubicBezTo>
                      <a:cubicBezTo>
                        <a:pt x="118035" y="53788"/>
                        <a:pt x="170329" y="49306"/>
                        <a:pt x="170329" y="53788"/>
                      </a:cubicBezTo>
                      <a:cubicBezTo>
                        <a:pt x="170329" y="58270"/>
                        <a:pt x="115047" y="67236"/>
                        <a:pt x="89647" y="71718"/>
                      </a:cubicBezTo>
                      <a:cubicBezTo>
                        <a:pt x="64247" y="76200"/>
                        <a:pt x="41088" y="78441"/>
                        <a:pt x="17929" y="80682"/>
                      </a:cubicBezTo>
                    </a:path>
                  </a:pathLst>
                </a:custGeom>
                <a:grp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ln>
                      <a:solidFill>
                        <a:schemeClr val="tx1">
                          <a:lumMod val="50000"/>
                          <a:lumOff val="50000"/>
                        </a:schemeClr>
                      </a:solidFill>
                    </a:ln>
                  </a:endParaRPr>
                </a:p>
              </p:txBody>
            </p:sp>
            <p:cxnSp>
              <p:nvCxnSpPr>
                <p:cNvPr id="141" name="直線接點 140"/>
                <p:cNvCxnSpPr/>
                <p:nvPr/>
              </p:nvCxnSpPr>
              <p:spPr>
                <a:xfrm>
                  <a:off x="1063743" y="3294283"/>
                  <a:ext cx="0" cy="143289"/>
                </a:xfrm>
                <a:prstGeom prst="line">
                  <a:avLst/>
                </a:prstGeom>
                <a:grpFill/>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28" name="矩形 127"/>
              <p:cNvSpPr/>
              <p:nvPr/>
            </p:nvSpPr>
            <p:spPr>
              <a:xfrm>
                <a:off x="-109426" y="2233850"/>
                <a:ext cx="944304" cy="276519"/>
              </a:xfrm>
              <a:prstGeom prst="rect">
                <a:avLst/>
              </a:prstGeom>
              <a:grpFill/>
            </p:spPr>
            <p:txBody>
              <a:bodyPr wrap="square">
                <a:spAutoFit/>
              </a:bodyPr>
              <a:lstStyle/>
              <a:p>
                <a:r>
                  <a:rPr lang="zh-TW" altLang="en-US" sz="1200" dirty="0">
                    <a:latin typeface="微軟正黑體" panose="020B0604030504040204" pitchFamily="34" charset="-120"/>
                    <a:ea typeface="微軟正黑體" panose="020B0604030504040204" pitchFamily="34" charset="-120"/>
                  </a:rPr>
                  <a:t>學校人員</a:t>
                </a:r>
              </a:p>
            </p:txBody>
          </p:sp>
        </p:grpSp>
        <p:grpSp>
          <p:nvGrpSpPr>
            <p:cNvPr id="15" name="群組 14"/>
            <p:cNvGrpSpPr/>
            <p:nvPr/>
          </p:nvGrpSpPr>
          <p:grpSpPr>
            <a:xfrm>
              <a:off x="4919030" y="1304342"/>
              <a:ext cx="530386" cy="619476"/>
              <a:chOff x="6295081" y="2581281"/>
              <a:chExt cx="625293" cy="625293"/>
            </a:xfrm>
            <a:solidFill>
              <a:schemeClr val="accent4">
                <a:lumMod val="40000"/>
                <a:lumOff val="60000"/>
              </a:schemeClr>
            </a:solidFill>
          </p:grpSpPr>
          <p:sp>
            <p:nvSpPr>
              <p:cNvPr id="121" name="Rectangle 108"/>
              <p:cNvSpPr>
                <a:spLocks noChangeArrowheads="1"/>
              </p:cNvSpPr>
              <p:nvPr/>
            </p:nvSpPr>
            <p:spPr bwMode="auto">
              <a:xfrm>
                <a:off x="6379282" y="2959493"/>
                <a:ext cx="88342" cy="1504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100"/>
              </a:p>
            </p:txBody>
          </p:sp>
          <p:sp>
            <p:nvSpPr>
              <p:cNvPr id="122" name="Rectangle 109"/>
              <p:cNvSpPr>
                <a:spLocks noChangeArrowheads="1"/>
              </p:cNvSpPr>
              <p:nvPr/>
            </p:nvSpPr>
            <p:spPr bwMode="auto">
              <a:xfrm>
                <a:off x="6745071" y="2959493"/>
                <a:ext cx="86961" cy="1504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100"/>
              </a:p>
            </p:txBody>
          </p:sp>
          <p:sp>
            <p:nvSpPr>
              <p:cNvPr id="123" name="Rectangle 110"/>
              <p:cNvSpPr>
                <a:spLocks noChangeArrowheads="1"/>
              </p:cNvSpPr>
              <p:nvPr/>
            </p:nvSpPr>
            <p:spPr bwMode="auto">
              <a:xfrm>
                <a:off x="6745071" y="2662721"/>
                <a:ext cx="86961" cy="1518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100"/>
              </a:p>
            </p:txBody>
          </p:sp>
          <p:sp>
            <p:nvSpPr>
              <p:cNvPr id="124" name="Rectangle 111"/>
              <p:cNvSpPr>
                <a:spLocks noChangeArrowheads="1"/>
              </p:cNvSpPr>
              <p:nvPr/>
            </p:nvSpPr>
            <p:spPr bwMode="auto">
              <a:xfrm>
                <a:off x="6561487" y="2662721"/>
                <a:ext cx="86961" cy="1518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100"/>
              </a:p>
            </p:txBody>
          </p:sp>
          <p:sp>
            <p:nvSpPr>
              <p:cNvPr id="125" name="Rectangle 112"/>
              <p:cNvSpPr>
                <a:spLocks noChangeArrowheads="1"/>
              </p:cNvSpPr>
              <p:nvPr/>
            </p:nvSpPr>
            <p:spPr bwMode="auto">
              <a:xfrm>
                <a:off x="6379282" y="2662721"/>
                <a:ext cx="88342" cy="1518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100"/>
              </a:p>
            </p:txBody>
          </p:sp>
          <p:sp>
            <p:nvSpPr>
              <p:cNvPr id="126" name="Freeform 113"/>
              <p:cNvSpPr>
                <a:spLocks noEditPoints="1"/>
              </p:cNvSpPr>
              <p:nvPr/>
            </p:nvSpPr>
            <p:spPr bwMode="auto">
              <a:xfrm>
                <a:off x="6295081" y="2581281"/>
                <a:ext cx="625293" cy="625293"/>
              </a:xfrm>
              <a:custGeom>
                <a:avLst/>
                <a:gdLst>
                  <a:gd name="T0" fmla="*/ 224 w 228"/>
                  <a:gd name="T1" fmla="*/ 0 h 228"/>
                  <a:gd name="T2" fmla="*/ 4 w 228"/>
                  <a:gd name="T3" fmla="*/ 0 h 228"/>
                  <a:gd name="T4" fmla="*/ 0 w 228"/>
                  <a:gd name="T5" fmla="*/ 4 h 228"/>
                  <a:gd name="T6" fmla="*/ 0 w 228"/>
                  <a:gd name="T7" fmla="*/ 224 h 228"/>
                  <a:gd name="T8" fmla="*/ 4 w 228"/>
                  <a:gd name="T9" fmla="*/ 228 h 228"/>
                  <a:gd name="T10" fmla="*/ 224 w 228"/>
                  <a:gd name="T11" fmla="*/ 228 h 228"/>
                  <a:gd name="T12" fmla="*/ 228 w 228"/>
                  <a:gd name="T13" fmla="*/ 224 h 228"/>
                  <a:gd name="T14" fmla="*/ 228 w 228"/>
                  <a:gd name="T15" fmla="*/ 4 h 228"/>
                  <a:gd name="T16" fmla="*/ 224 w 228"/>
                  <a:gd name="T17" fmla="*/ 0 h 228"/>
                  <a:gd name="T18" fmla="*/ 220 w 228"/>
                  <a:gd name="T19" fmla="*/ 8 h 228"/>
                  <a:gd name="T20" fmla="*/ 220 w 228"/>
                  <a:gd name="T21" fmla="*/ 110 h 228"/>
                  <a:gd name="T22" fmla="*/ 8 w 228"/>
                  <a:gd name="T23" fmla="*/ 110 h 228"/>
                  <a:gd name="T24" fmla="*/ 8 w 228"/>
                  <a:gd name="T25" fmla="*/ 8 h 228"/>
                  <a:gd name="T26" fmla="*/ 220 w 228"/>
                  <a:gd name="T27" fmla="*/ 8 h 228"/>
                  <a:gd name="T28" fmla="*/ 132 w 228"/>
                  <a:gd name="T29" fmla="*/ 220 h 228"/>
                  <a:gd name="T30" fmla="*/ 96 w 228"/>
                  <a:gd name="T31" fmla="*/ 220 h 228"/>
                  <a:gd name="T32" fmla="*/ 96 w 228"/>
                  <a:gd name="T33" fmla="*/ 142 h 228"/>
                  <a:gd name="T34" fmla="*/ 132 w 228"/>
                  <a:gd name="T35" fmla="*/ 142 h 228"/>
                  <a:gd name="T36" fmla="*/ 132 w 228"/>
                  <a:gd name="T37" fmla="*/ 220 h 228"/>
                  <a:gd name="T38" fmla="*/ 140 w 228"/>
                  <a:gd name="T39" fmla="*/ 220 h 228"/>
                  <a:gd name="T40" fmla="*/ 140 w 228"/>
                  <a:gd name="T41" fmla="*/ 138 h 228"/>
                  <a:gd name="T42" fmla="*/ 136 w 228"/>
                  <a:gd name="T43" fmla="*/ 134 h 228"/>
                  <a:gd name="T44" fmla="*/ 92 w 228"/>
                  <a:gd name="T45" fmla="*/ 134 h 228"/>
                  <a:gd name="T46" fmla="*/ 88 w 228"/>
                  <a:gd name="T47" fmla="*/ 138 h 228"/>
                  <a:gd name="T48" fmla="*/ 88 w 228"/>
                  <a:gd name="T49" fmla="*/ 220 h 228"/>
                  <a:gd name="T50" fmla="*/ 8 w 228"/>
                  <a:gd name="T51" fmla="*/ 220 h 228"/>
                  <a:gd name="T52" fmla="*/ 8 w 228"/>
                  <a:gd name="T53" fmla="*/ 118 h 228"/>
                  <a:gd name="T54" fmla="*/ 220 w 228"/>
                  <a:gd name="T55" fmla="*/ 118 h 228"/>
                  <a:gd name="T56" fmla="*/ 220 w 228"/>
                  <a:gd name="T57" fmla="*/ 220 h 228"/>
                  <a:gd name="T58" fmla="*/ 140 w 228"/>
                  <a:gd name="T59"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8" h="228">
                    <a:moveTo>
                      <a:pt x="224" y="0"/>
                    </a:moveTo>
                    <a:cubicBezTo>
                      <a:pt x="4" y="0"/>
                      <a:pt x="4" y="0"/>
                      <a:pt x="4" y="0"/>
                    </a:cubicBezTo>
                    <a:cubicBezTo>
                      <a:pt x="2" y="0"/>
                      <a:pt x="0" y="2"/>
                      <a:pt x="0" y="4"/>
                    </a:cubicBezTo>
                    <a:cubicBezTo>
                      <a:pt x="0" y="224"/>
                      <a:pt x="0" y="224"/>
                      <a:pt x="0" y="224"/>
                    </a:cubicBezTo>
                    <a:cubicBezTo>
                      <a:pt x="0" y="226"/>
                      <a:pt x="2" y="228"/>
                      <a:pt x="4" y="228"/>
                    </a:cubicBezTo>
                    <a:cubicBezTo>
                      <a:pt x="224" y="228"/>
                      <a:pt x="224" y="228"/>
                      <a:pt x="224" y="228"/>
                    </a:cubicBezTo>
                    <a:cubicBezTo>
                      <a:pt x="226" y="228"/>
                      <a:pt x="228" y="226"/>
                      <a:pt x="228" y="224"/>
                    </a:cubicBezTo>
                    <a:cubicBezTo>
                      <a:pt x="228" y="4"/>
                      <a:pt x="228" y="4"/>
                      <a:pt x="228" y="4"/>
                    </a:cubicBezTo>
                    <a:cubicBezTo>
                      <a:pt x="228" y="2"/>
                      <a:pt x="226" y="0"/>
                      <a:pt x="224" y="0"/>
                    </a:cubicBezTo>
                    <a:close/>
                    <a:moveTo>
                      <a:pt x="220" y="8"/>
                    </a:moveTo>
                    <a:cubicBezTo>
                      <a:pt x="220" y="110"/>
                      <a:pt x="220" y="110"/>
                      <a:pt x="220" y="110"/>
                    </a:cubicBezTo>
                    <a:cubicBezTo>
                      <a:pt x="8" y="110"/>
                      <a:pt x="8" y="110"/>
                      <a:pt x="8" y="110"/>
                    </a:cubicBezTo>
                    <a:cubicBezTo>
                      <a:pt x="8" y="8"/>
                      <a:pt x="8" y="8"/>
                      <a:pt x="8" y="8"/>
                    </a:cubicBezTo>
                    <a:lnTo>
                      <a:pt x="220" y="8"/>
                    </a:lnTo>
                    <a:close/>
                    <a:moveTo>
                      <a:pt x="132" y="220"/>
                    </a:moveTo>
                    <a:cubicBezTo>
                      <a:pt x="96" y="220"/>
                      <a:pt x="96" y="220"/>
                      <a:pt x="96" y="220"/>
                    </a:cubicBezTo>
                    <a:cubicBezTo>
                      <a:pt x="96" y="142"/>
                      <a:pt x="96" y="142"/>
                      <a:pt x="96" y="142"/>
                    </a:cubicBezTo>
                    <a:cubicBezTo>
                      <a:pt x="132" y="142"/>
                      <a:pt x="132" y="142"/>
                      <a:pt x="132" y="142"/>
                    </a:cubicBezTo>
                    <a:lnTo>
                      <a:pt x="132" y="220"/>
                    </a:lnTo>
                    <a:close/>
                    <a:moveTo>
                      <a:pt x="140" y="220"/>
                    </a:moveTo>
                    <a:cubicBezTo>
                      <a:pt x="140" y="138"/>
                      <a:pt x="140" y="138"/>
                      <a:pt x="140" y="138"/>
                    </a:cubicBezTo>
                    <a:cubicBezTo>
                      <a:pt x="140" y="136"/>
                      <a:pt x="138" y="134"/>
                      <a:pt x="136" y="134"/>
                    </a:cubicBezTo>
                    <a:cubicBezTo>
                      <a:pt x="92" y="134"/>
                      <a:pt x="92" y="134"/>
                      <a:pt x="92" y="134"/>
                    </a:cubicBezTo>
                    <a:cubicBezTo>
                      <a:pt x="90" y="134"/>
                      <a:pt x="88" y="136"/>
                      <a:pt x="88" y="138"/>
                    </a:cubicBezTo>
                    <a:cubicBezTo>
                      <a:pt x="88" y="220"/>
                      <a:pt x="88" y="220"/>
                      <a:pt x="88" y="220"/>
                    </a:cubicBezTo>
                    <a:cubicBezTo>
                      <a:pt x="8" y="220"/>
                      <a:pt x="8" y="220"/>
                      <a:pt x="8" y="220"/>
                    </a:cubicBezTo>
                    <a:cubicBezTo>
                      <a:pt x="8" y="118"/>
                      <a:pt x="8" y="118"/>
                      <a:pt x="8" y="118"/>
                    </a:cubicBezTo>
                    <a:cubicBezTo>
                      <a:pt x="220" y="118"/>
                      <a:pt x="220" y="118"/>
                      <a:pt x="220" y="118"/>
                    </a:cubicBezTo>
                    <a:cubicBezTo>
                      <a:pt x="220" y="220"/>
                      <a:pt x="220" y="220"/>
                      <a:pt x="220" y="220"/>
                    </a:cubicBezTo>
                    <a:lnTo>
                      <a:pt x="140" y="220"/>
                    </a:lnTo>
                    <a:close/>
                  </a:path>
                </a:pathLst>
              </a:custGeom>
              <a:grpFill/>
              <a:ln w="9525">
                <a:solidFill>
                  <a:srgbClr val="0000FF"/>
                </a:solidFill>
                <a:round/>
                <a:headEnd/>
                <a:tailEnd/>
              </a:ln>
              <a:extLst/>
            </p:spPr>
            <p:txBody>
              <a:bodyPr vert="horz" wrap="square" lIns="91440" tIns="45720" rIns="91440" bIns="45720" numCol="1" anchor="t" anchorCtr="0" compatLnSpc="1">
                <a:prstTxWarp prst="textNoShape">
                  <a:avLst/>
                </a:prstTxWarp>
              </a:bodyPr>
              <a:lstStyle/>
              <a:p>
                <a:endParaRPr lang="zh-CN" altLang="en-US" sz="1100"/>
              </a:p>
            </p:txBody>
          </p:sp>
        </p:grpSp>
        <p:sp>
          <p:nvSpPr>
            <p:cNvPr id="16" name="矩形 15"/>
            <p:cNvSpPr/>
            <p:nvPr/>
          </p:nvSpPr>
          <p:spPr>
            <a:xfrm>
              <a:off x="4605209" y="1923200"/>
              <a:ext cx="1171950" cy="307777"/>
            </a:xfrm>
            <a:prstGeom prst="rect">
              <a:avLst/>
            </a:prstGeom>
            <a:solidFill>
              <a:schemeClr val="accent4">
                <a:lumMod val="40000"/>
                <a:lumOff val="60000"/>
              </a:schemeClr>
            </a:solidFill>
          </p:spPr>
          <p:txBody>
            <a:bodyPr wrap="square" lIns="36000" rIns="36000">
              <a:spAutoFit/>
            </a:bodyPr>
            <a:lstStyle/>
            <a:p>
              <a:r>
                <a:rPr lang="zh-TW" altLang="en-US" sz="1400" b="1" dirty="0">
                  <a:solidFill>
                    <a:srgbClr val="003399"/>
                  </a:solidFill>
                  <a:latin typeface="+mn-ea"/>
                </a:rPr>
                <a:t>課程計畫平臺</a:t>
              </a:r>
            </a:p>
          </p:txBody>
        </p:sp>
        <p:sp>
          <p:nvSpPr>
            <p:cNvPr id="17" name="向右箭號 16"/>
            <p:cNvSpPr/>
            <p:nvPr/>
          </p:nvSpPr>
          <p:spPr>
            <a:xfrm>
              <a:off x="4019440" y="1291030"/>
              <a:ext cx="824527" cy="790567"/>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latin typeface="微軟正黑體" panose="020B0604030504040204" pitchFamily="34" charset="-120"/>
                  <a:ea typeface="微軟正黑體" panose="020B0604030504040204" pitchFamily="34" charset="-120"/>
                </a:rPr>
                <a:t>填報</a:t>
              </a:r>
            </a:p>
          </p:txBody>
        </p:sp>
      </p:grpSp>
      <p:grpSp>
        <p:nvGrpSpPr>
          <p:cNvPr id="6" name="群組 5"/>
          <p:cNvGrpSpPr/>
          <p:nvPr/>
        </p:nvGrpSpPr>
        <p:grpSpPr>
          <a:xfrm>
            <a:off x="9129311" y="1232008"/>
            <a:ext cx="2031069" cy="1667469"/>
            <a:chOff x="8746227" y="1668726"/>
            <a:chExt cx="2484021" cy="1667469"/>
          </a:xfrm>
        </p:grpSpPr>
        <p:sp>
          <p:nvSpPr>
            <p:cNvPr id="45" name="文字方塊 44"/>
            <p:cNvSpPr txBox="1"/>
            <p:nvPr/>
          </p:nvSpPr>
          <p:spPr>
            <a:xfrm>
              <a:off x="8746227" y="2505198"/>
              <a:ext cx="2484021" cy="830997"/>
            </a:xfrm>
            <a:prstGeom prst="rect">
              <a:avLst/>
            </a:prstGeom>
            <a:noFill/>
          </p:spPr>
          <p:txBody>
            <a:bodyPr wrap="square" rtlCol="0">
              <a:spAutoFit/>
            </a:bodyPr>
            <a:lstStyle/>
            <a:p>
              <a:pPr algn="ctr"/>
              <a:r>
                <a:rPr lang="zh-TW" altLang="en-US" sz="1600" dirty="0">
                  <a:latin typeface="微軟正黑體" panose="020B0604030504040204" pitchFamily="34" charset="-120"/>
                  <a:ea typeface="微軟正黑體" panose="020B0604030504040204" pitchFamily="34" charset="-120"/>
                </a:rPr>
                <a:t>學生自行勾選提交於中央資料庫的檔案</a:t>
              </a:r>
              <a:r>
                <a:rPr lang="zh-TW" altLang="en-US" sz="1600" b="1"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作為</a:t>
              </a:r>
              <a:r>
                <a:rPr lang="zh-TW" altLang="en-US" sz="1600" b="1" dirty="0">
                  <a:solidFill>
                    <a:schemeClr val="accent1"/>
                  </a:solidFill>
                  <a:latin typeface="微軟正黑體" panose="020B0604030504040204" pitchFamily="34" charset="-120"/>
                  <a:ea typeface="微軟正黑體" panose="020B0604030504040204" pitchFamily="34" charset="-120"/>
                </a:rPr>
                <a:t>升學備審資料</a:t>
              </a:r>
            </a:p>
          </p:txBody>
        </p:sp>
        <p:pic>
          <p:nvPicPr>
            <p:cNvPr id="5" name="圖片 4"/>
            <p:cNvPicPr>
              <a:picLocks noChangeAspect="1"/>
            </p:cNvPicPr>
            <p:nvPr/>
          </p:nvPicPr>
          <p:blipFill>
            <a:blip r:embed="rId5"/>
            <a:stretch>
              <a:fillRect/>
            </a:stretch>
          </p:blipFill>
          <p:spPr>
            <a:xfrm>
              <a:off x="9483592" y="1668726"/>
              <a:ext cx="697321" cy="842971"/>
            </a:xfrm>
            <a:prstGeom prst="rect">
              <a:avLst/>
            </a:prstGeom>
          </p:spPr>
        </p:pic>
      </p:grpSp>
      <p:sp>
        <p:nvSpPr>
          <p:cNvPr id="43" name="文字方塊 42"/>
          <p:cNvSpPr txBox="1"/>
          <p:nvPr/>
        </p:nvSpPr>
        <p:spPr>
          <a:xfrm>
            <a:off x="8956790" y="6088124"/>
            <a:ext cx="3002255" cy="477054"/>
          </a:xfrm>
          <a:prstGeom prst="rect">
            <a:avLst/>
          </a:prstGeom>
          <a:noFill/>
        </p:spPr>
        <p:txBody>
          <a:bodyPr wrap="square" rtlCol="0">
            <a:spAutoFit/>
          </a:bodyPr>
          <a:lstStyle/>
          <a:p>
            <a:pPr algn="ctr">
              <a:lnSpc>
                <a:spcPts val="1500"/>
              </a:lnSpc>
            </a:pPr>
            <a:r>
              <a:rPr lang="zh-TW" altLang="en-US" sz="1300" b="1" dirty="0">
                <a:solidFill>
                  <a:srgbClr val="FF0000"/>
                </a:solidFill>
                <a:latin typeface="微軟正黑體" panose="020B0604030504040204" pitchFamily="34" charset="-120"/>
                <a:ea typeface="微軟正黑體" panose="020B0604030504040204" pitchFamily="34" charset="-120"/>
              </a:rPr>
              <a:t>學生自行上傳作為</a:t>
            </a:r>
            <a:r>
              <a:rPr lang="zh-TW" altLang="en-US" sz="1400" b="1" dirty="0">
                <a:solidFill>
                  <a:schemeClr val="accent1"/>
                </a:solidFill>
                <a:latin typeface="微軟正黑體" panose="020B0604030504040204" pitchFamily="34" charset="-120"/>
                <a:ea typeface="微軟正黑體" panose="020B0604030504040204" pitchFamily="34" charset="-120"/>
              </a:rPr>
              <a:t>升學備審資料</a:t>
            </a:r>
            <a:endParaRPr lang="en-US" altLang="zh-TW" sz="1400" b="1" dirty="0">
              <a:solidFill>
                <a:schemeClr val="accent1"/>
              </a:solidFill>
              <a:latin typeface="微軟正黑體" panose="020B0604030504040204" pitchFamily="34" charset="-120"/>
              <a:ea typeface="微軟正黑體" panose="020B0604030504040204" pitchFamily="34" charset="-120"/>
            </a:endParaRPr>
          </a:p>
          <a:p>
            <a:pPr algn="ctr">
              <a:lnSpc>
                <a:spcPts val="1500"/>
              </a:lnSpc>
            </a:pPr>
            <a:r>
              <a:rPr lang="en-US" altLang="zh-TW" sz="1300" spc="-15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大學個人申請</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四技二專甄選入學第</a:t>
            </a:r>
            <a:r>
              <a:rPr lang="en-US" altLang="zh-TW" sz="1200" dirty="0">
                <a:latin typeface="微軟正黑體" panose="020B0604030504040204" pitchFamily="34" charset="-120"/>
                <a:ea typeface="微軟正黑體" panose="020B0604030504040204" pitchFamily="34" charset="-120"/>
              </a:rPr>
              <a:t>2</a:t>
            </a:r>
            <a:r>
              <a:rPr lang="zh-TW" altLang="en-US" sz="1200" dirty="0">
                <a:latin typeface="微軟正黑體" panose="020B0604030504040204" pitchFamily="34" charset="-120"/>
                <a:ea typeface="微軟正黑體" panose="020B0604030504040204" pitchFamily="34" charset="-120"/>
              </a:rPr>
              <a:t>階段</a:t>
            </a:r>
            <a:r>
              <a:rPr lang="en-US" altLang="zh-TW" sz="1200" dirty="0">
                <a:latin typeface="微軟正黑體" panose="020B0604030504040204" pitchFamily="34" charset="-120"/>
                <a:ea typeface="微軟正黑體" panose="020B0604030504040204" pitchFamily="34" charset="-120"/>
              </a:rPr>
              <a:t>)</a:t>
            </a:r>
            <a:endParaRPr lang="zh-TW" altLang="en-US" sz="1200" dirty="0">
              <a:latin typeface="微軟正黑體" panose="020B0604030504040204" pitchFamily="34" charset="-120"/>
              <a:ea typeface="微軟正黑體" panose="020B0604030504040204" pitchFamily="34" charset="-120"/>
            </a:endParaRPr>
          </a:p>
        </p:txBody>
      </p:sp>
      <p:grpSp>
        <p:nvGrpSpPr>
          <p:cNvPr id="39" name="群組 38"/>
          <p:cNvGrpSpPr/>
          <p:nvPr/>
        </p:nvGrpSpPr>
        <p:grpSpPr>
          <a:xfrm>
            <a:off x="360666" y="2441905"/>
            <a:ext cx="4749581" cy="3140579"/>
            <a:chOff x="360353" y="2504998"/>
            <a:chExt cx="4749581" cy="3134914"/>
          </a:xfrm>
        </p:grpSpPr>
        <p:sp>
          <p:nvSpPr>
            <p:cNvPr id="22" name="矩形 21"/>
            <p:cNvSpPr/>
            <p:nvPr/>
          </p:nvSpPr>
          <p:spPr>
            <a:xfrm>
              <a:off x="360353" y="2504998"/>
              <a:ext cx="4749581" cy="31349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spcBef>
                  <a:spcPts val="1200"/>
                </a:spcBef>
              </a:pPr>
              <a:endParaRPr lang="en-US" altLang="zh-TW" dirty="0">
                <a:latin typeface="微軟正黑體" panose="020B0604030504040204" pitchFamily="34" charset="-120"/>
                <a:ea typeface="微軟正黑體" panose="020B0604030504040204" pitchFamily="34" charset="-120"/>
              </a:endParaRPr>
            </a:p>
            <a:p>
              <a:pPr algn="ctr">
                <a:lnSpc>
                  <a:spcPct val="130000"/>
                </a:lnSpc>
                <a:spcBef>
                  <a:spcPts val="1200"/>
                </a:spcBef>
              </a:pPr>
              <a:endParaRPr lang="en-US" altLang="zh-TW" b="1" dirty="0">
                <a:latin typeface="微軟正黑體" panose="020B0604030504040204" pitchFamily="34" charset="-120"/>
                <a:ea typeface="微軟正黑體" panose="020B0604030504040204" pitchFamily="34" charset="-120"/>
              </a:endParaRPr>
            </a:p>
            <a:p>
              <a:pPr algn="ctr"/>
              <a:r>
                <a:rPr lang="zh-TW" altLang="en-US" sz="2000" b="1" dirty="0">
                  <a:latin typeface="+mn-ea"/>
                </a:rPr>
                <a:t>學習歷程學校平臺</a:t>
              </a:r>
              <a:endParaRPr lang="en-US" altLang="zh-TW" sz="2000" b="1" dirty="0">
                <a:latin typeface="+mn-ea"/>
              </a:endParaRPr>
            </a:p>
            <a:p>
              <a:pPr>
                <a:lnSpc>
                  <a:spcPct val="130000"/>
                </a:lnSpc>
                <a:spcBef>
                  <a:spcPts val="1200"/>
                </a:spcBef>
              </a:pPr>
              <a:endParaRPr lang="en-US" altLang="zh-TW" sz="1200" dirty="0">
                <a:latin typeface="微軟正黑體" panose="020B0604030504040204" pitchFamily="34" charset="-120"/>
                <a:ea typeface="微軟正黑體" panose="020B0604030504040204" pitchFamily="34" charset="-120"/>
              </a:endParaRPr>
            </a:p>
            <a:p>
              <a:pPr>
                <a:lnSpc>
                  <a:spcPct val="130000"/>
                </a:lnSpc>
                <a:spcBef>
                  <a:spcPts val="1200"/>
                </a:spcBef>
              </a:pPr>
              <a:endParaRPr lang="en-US" altLang="zh-TW" sz="1200" dirty="0">
                <a:latin typeface="微軟正黑體" panose="020B0604030504040204" pitchFamily="34" charset="-120"/>
                <a:ea typeface="微軟正黑體" panose="020B0604030504040204" pitchFamily="34" charset="-120"/>
              </a:endParaRPr>
            </a:p>
            <a:p>
              <a:pPr>
                <a:lnSpc>
                  <a:spcPct val="130000"/>
                </a:lnSpc>
                <a:spcBef>
                  <a:spcPts val="1200"/>
                </a:spcBef>
              </a:pPr>
              <a:endParaRPr lang="en-US" altLang="zh-TW" sz="1200" dirty="0">
                <a:latin typeface="微軟正黑體" panose="020B0604030504040204" pitchFamily="34" charset="-120"/>
                <a:ea typeface="微軟正黑體" panose="020B0604030504040204" pitchFamily="34" charset="-120"/>
              </a:endParaRPr>
            </a:p>
            <a:p>
              <a:pPr>
                <a:lnSpc>
                  <a:spcPct val="130000"/>
                </a:lnSpc>
              </a:pPr>
              <a:endParaRPr lang="en-US" altLang="zh-TW" sz="1200" dirty="0">
                <a:latin typeface="微軟正黑體" panose="020B0604030504040204" pitchFamily="34" charset="-120"/>
                <a:ea typeface="微軟正黑體" panose="020B0604030504040204" pitchFamily="34" charset="-120"/>
              </a:endParaRPr>
            </a:p>
            <a:p>
              <a:pPr>
                <a:lnSpc>
                  <a:spcPct val="130000"/>
                </a:lnSpc>
              </a:pPr>
              <a:endParaRPr lang="en-US" altLang="zh-TW" sz="1200" dirty="0">
                <a:latin typeface="微軟正黑體" panose="020B0604030504040204" pitchFamily="34" charset="-120"/>
                <a:ea typeface="微軟正黑體" panose="020B0604030504040204" pitchFamily="34" charset="-120"/>
              </a:endParaRPr>
            </a:p>
            <a:p>
              <a:pPr>
                <a:lnSpc>
                  <a:spcPct val="130000"/>
                </a:lnSpc>
              </a:pPr>
              <a:endParaRPr lang="en-US" altLang="zh-TW" sz="1200" dirty="0">
                <a:latin typeface="微軟正黑體" panose="020B0604030504040204" pitchFamily="34" charset="-120"/>
                <a:ea typeface="微軟正黑體" panose="020B0604030504040204" pitchFamily="34" charset="-120"/>
              </a:endParaRPr>
            </a:p>
            <a:p>
              <a:pPr>
                <a:lnSpc>
                  <a:spcPct val="130000"/>
                </a:lnSpc>
              </a:pPr>
              <a:endParaRPr lang="en-US" altLang="zh-TW" sz="1200" dirty="0">
                <a:latin typeface="微軟正黑體" panose="020B0604030504040204" pitchFamily="34" charset="-120"/>
                <a:ea typeface="微軟正黑體" panose="020B0604030504040204" pitchFamily="34" charset="-120"/>
              </a:endParaRPr>
            </a:p>
            <a:p>
              <a:pPr>
                <a:lnSpc>
                  <a:spcPct val="130000"/>
                </a:lnSpc>
              </a:pPr>
              <a:endParaRPr lang="en-US" altLang="zh-TW" sz="1200" dirty="0">
                <a:latin typeface="微軟正黑體" panose="020B0604030504040204" pitchFamily="34" charset="-120"/>
                <a:ea typeface="微軟正黑體" panose="020B0604030504040204" pitchFamily="34" charset="-120"/>
              </a:endParaRPr>
            </a:p>
            <a:p>
              <a:pPr>
                <a:lnSpc>
                  <a:spcPct val="130000"/>
                </a:lnSpc>
              </a:pPr>
              <a:endParaRPr lang="en-US" altLang="zh-TW" sz="1200" dirty="0">
                <a:latin typeface="微軟正黑體" panose="020B0604030504040204" pitchFamily="34" charset="-120"/>
                <a:ea typeface="微軟正黑體" panose="020B0604030504040204" pitchFamily="34" charset="-120"/>
              </a:endParaRPr>
            </a:p>
            <a:p>
              <a:pPr>
                <a:lnSpc>
                  <a:spcPct val="130000"/>
                </a:lnSpc>
              </a:pPr>
              <a:endParaRPr lang="en-US" altLang="zh-TW" sz="1200" dirty="0">
                <a:latin typeface="微軟正黑體" panose="020B0604030504040204" pitchFamily="34" charset="-120"/>
                <a:ea typeface="微軟正黑體" panose="020B0604030504040204" pitchFamily="34" charset="-120"/>
              </a:endParaRPr>
            </a:p>
            <a:p>
              <a:pPr>
                <a:lnSpc>
                  <a:spcPct val="130000"/>
                </a:lnSpc>
              </a:pPr>
              <a:br>
                <a:rPr lang="en-US" altLang="zh-TW" dirty="0">
                  <a:latin typeface="微軟正黑體" panose="020B0604030504040204" pitchFamily="34" charset="-120"/>
                  <a:ea typeface="微軟正黑體" panose="020B0604030504040204" pitchFamily="34" charset="-120"/>
                </a:rPr>
              </a:br>
              <a:endParaRPr lang="en-US" altLang="zh-TW" dirty="0">
                <a:latin typeface="微軟正黑體" panose="020B0604030504040204" pitchFamily="34" charset="-120"/>
                <a:ea typeface="微軟正黑體" panose="020B0604030504040204" pitchFamily="34" charset="-120"/>
              </a:endParaRPr>
            </a:p>
          </p:txBody>
        </p:sp>
        <p:grpSp>
          <p:nvGrpSpPr>
            <p:cNvPr id="32" name="群組 31"/>
            <p:cNvGrpSpPr/>
            <p:nvPr/>
          </p:nvGrpSpPr>
          <p:grpSpPr>
            <a:xfrm>
              <a:off x="499996" y="4275354"/>
              <a:ext cx="4509780" cy="1282849"/>
              <a:chOff x="543825" y="4368964"/>
              <a:chExt cx="4509780" cy="1282849"/>
            </a:xfrm>
          </p:grpSpPr>
          <p:sp>
            <p:nvSpPr>
              <p:cNvPr id="31" name="圓角矩形 30"/>
              <p:cNvSpPr/>
              <p:nvPr/>
            </p:nvSpPr>
            <p:spPr>
              <a:xfrm>
                <a:off x="543825" y="4368964"/>
                <a:ext cx="4509780" cy="128284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180975" indent="-180975">
                  <a:buFont typeface="Arial" panose="020B0604020202020204" pitchFamily="34" charset="0"/>
                  <a:buChar char="•"/>
                </a:pPr>
                <a:r>
                  <a:rPr lang="zh-TW" altLang="en-US" sz="1600" b="1" dirty="0">
                    <a:solidFill>
                      <a:schemeClr val="tx1"/>
                    </a:solidFill>
                    <a:latin typeface="微軟正黑體" panose="020B0604030504040204" pitchFamily="34" charset="-120"/>
                    <a:ea typeface="微軟正黑體" panose="020B0604030504040204" pitchFamily="34" charset="-120"/>
                  </a:rPr>
                  <a:t>課程學習成果</a:t>
                </a:r>
                <a:endParaRPr lang="en-US" altLang="zh-TW" sz="1600" b="1" dirty="0">
                  <a:solidFill>
                    <a:schemeClr val="tx1"/>
                  </a:solidFill>
                  <a:latin typeface="微軟正黑體" panose="020B0604030504040204" pitchFamily="34" charset="-120"/>
                  <a:ea typeface="微軟正黑體" panose="020B0604030504040204" pitchFamily="34" charset="-120"/>
                </a:endParaRPr>
              </a:p>
              <a:p>
                <a:pPr marL="180975" indent="-180975">
                  <a:buFont typeface="Arial" panose="020B0604020202020204" pitchFamily="34" charset="0"/>
                  <a:buChar char="•"/>
                </a:pPr>
                <a:r>
                  <a:rPr lang="zh-TW" altLang="en-US" sz="1600" b="1" dirty="0">
                    <a:solidFill>
                      <a:schemeClr val="tx1"/>
                    </a:solidFill>
                    <a:latin typeface="微軟正黑體" panose="020B0604030504040204" pitchFamily="34" charset="-120"/>
                    <a:ea typeface="微軟正黑體" panose="020B0604030504040204" pitchFamily="34" charset="-120"/>
                  </a:rPr>
                  <a:t>多元表現</a:t>
                </a:r>
                <a:br>
                  <a:rPr lang="en-US" altLang="zh-TW" sz="1600" b="1" dirty="0">
                    <a:solidFill>
                      <a:schemeClr val="tx1"/>
                    </a:solidFill>
                    <a:latin typeface="微軟正黑體" panose="020B0604030504040204" pitchFamily="34" charset="-120"/>
                    <a:ea typeface="微軟正黑體" panose="020B0604030504040204" pitchFamily="34" charset="-120"/>
                  </a:rPr>
                </a:br>
                <a:r>
                  <a:rPr lang="en-US" altLang="zh-TW" sz="1200" dirty="0">
                    <a:solidFill>
                      <a:schemeClr val="tx1"/>
                    </a:solidFill>
                    <a:latin typeface="微軟正黑體" panose="020B0604030504040204" pitchFamily="34" charset="-120"/>
                    <a:ea typeface="微軟正黑體" panose="020B0604030504040204" pitchFamily="34" charset="-120"/>
                    <a:sym typeface="+mn-lt"/>
                  </a:rPr>
                  <a:t>(</a:t>
                </a:r>
                <a:r>
                  <a:rPr lang="zh-TW" altLang="en-US" sz="1200" dirty="0">
                    <a:solidFill>
                      <a:schemeClr val="tx1"/>
                    </a:solidFill>
                    <a:latin typeface="微軟正黑體" panose="020B0604030504040204" pitchFamily="34" charset="-120"/>
                    <a:ea typeface="微軟正黑體" panose="020B0604030504040204" pitchFamily="34" charset="-120"/>
                    <a:sym typeface="+mn-lt"/>
                  </a:rPr>
                  <a:t>如</a:t>
                </a:r>
                <a:r>
                  <a:rPr lang="zh-TW" altLang="zh-TW" sz="1200" dirty="0">
                    <a:solidFill>
                      <a:schemeClr val="tx1"/>
                    </a:solidFill>
                    <a:latin typeface="微軟正黑體" panose="020B0604030504040204" pitchFamily="34" charset="-120"/>
                    <a:ea typeface="微軟正黑體" panose="020B0604030504040204" pitchFamily="34" charset="-120"/>
                  </a:rPr>
                  <a:t>彈性學習</a:t>
                </a:r>
                <a:r>
                  <a:rPr lang="zh-TW" altLang="en-US" sz="1200" dirty="0">
                    <a:solidFill>
                      <a:schemeClr val="tx1"/>
                    </a:solidFill>
                    <a:latin typeface="微軟正黑體" panose="020B0604030504040204" pitchFamily="34" charset="-120"/>
                    <a:ea typeface="微軟正黑體" panose="020B0604030504040204" pitchFamily="34" charset="-120"/>
                  </a:rPr>
                  <a:t>時間</a:t>
                </a:r>
                <a:r>
                  <a:rPr lang="zh-TW" altLang="zh-TW" sz="1200" dirty="0">
                    <a:solidFill>
                      <a:schemeClr val="tx1"/>
                    </a:solidFill>
                    <a:latin typeface="微軟正黑體" panose="020B0604030504040204" pitchFamily="34" charset="-120"/>
                    <a:ea typeface="微軟正黑體" panose="020B0604030504040204" pitchFamily="34" charset="-120"/>
                  </a:rPr>
                  <a:t>、</a:t>
                </a:r>
                <a:br>
                  <a:rPr lang="en-US" altLang="zh-TW" sz="1200" dirty="0">
                    <a:solidFill>
                      <a:schemeClr val="tx1"/>
                    </a:solidFill>
                    <a:latin typeface="微軟正黑體" panose="020B0604030504040204" pitchFamily="34" charset="-120"/>
                    <a:ea typeface="微軟正黑體" panose="020B0604030504040204" pitchFamily="34" charset="-120"/>
                  </a:rPr>
                </a:br>
                <a:r>
                  <a:rPr lang="zh-TW" altLang="en-US" sz="1200" dirty="0">
                    <a:solidFill>
                      <a:schemeClr val="tx1"/>
                    </a:solidFill>
                    <a:latin typeface="微軟正黑體" panose="020B0604030504040204" pitchFamily="34" charset="-120"/>
                    <a:ea typeface="微軟正黑體" panose="020B0604030504040204" pitchFamily="34" charset="-120"/>
                  </a:rPr>
                  <a:t>團體活</a:t>
                </a:r>
                <a:r>
                  <a:rPr lang="zh-TW" altLang="zh-TW" sz="1200" dirty="0">
                    <a:solidFill>
                      <a:schemeClr val="tx1"/>
                    </a:solidFill>
                    <a:latin typeface="微軟正黑體" panose="020B0604030504040204" pitchFamily="34" charset="-120"/>
                    <a:ea typeface="微軟正黑體" panose="020B0604030504040204" pitchFamily="34" charset="-120"/>
                  </a:rPr>
                  <a:t>動</a:t>
                </a:r>
                <a:r>
                  <a:rPr lang="zh-TW" altLang="en-US" sz="1200" dirty="0">
                    <a:latin typeface="Times New Roman" panose="02020603050405020304" pitchFamily="18" charset="0"/>
                    <a:ea typeface="微軟正黑體" panose="020B0604030504040204" pitchFamily="34" charset="-120"/>
                  </a:rPr>
                  <a:t>時間及</a:t>
                </a:r>
                <a:br>
                  <a:rPr lang="en-US" altLang="zh-TW" sz="1200" dirty="0">
                    <a:latin typeface="Times New Roman" panose="02020603050405020304" pitchFamily="18" charset="0"/>
                    <a:ea typeface="微軟正黑體" panose="020B0604030504040204" pitchFamily="34" charset="-120"/>
                  </a:rPr>
                </a:br>
                <a:r>
                  <a:rPr lang="zh-TW" altLang="zh-TW" sz="1200" dirty="0">
                    <a:latin typeface="Times New Roman" panose="02020603050405020304" pitchFamily="18" charset="0"/>
                    <a:ea typeface="微軟正黑體" panose="020B0604030504040204" pitchFamily="34" charset="-120"/>
                  </a:rPr>
                  <a:t>其他</a:t>
                </a:r>
                <a:r>
                  <a:rPr lang="zh-TW" altLang="en-US" sz="1200" dirty="0">
                    <a:latin typeface="Times New Roman" panose="02020603050405020304" pitchFamily="18" charset="0"/>
                    <a:ea typeface="微軟正黑體" panose="020B0604030504040204" pitchFamily="34" charset="-120"/>
                  </a:rPr>
                  <a:t>表現</a:t>
                </a:r>
                <a:r>
                  <a:rPr lang="en-US" altLang="zh-TW" sz="1200" dirty="0">
                    <a:solidFill>
                      <a:schemeClr val="tx1"/>
                    </a:solidFill>
                    <a:latin typeface="微軟正黑體" panose="020B0604030504040204" pitchFamily="34" charset="-120"/>
                    <a:ea typeface="微軟正黑體" panose="020B0604030504040204" pitchFamily="34" charset="-120"/>
                    <a:sym typeface="+mn-lt"/>
                  </a:rPr>
                  <a:t>)</a:t>
                </a:r>
              </a:p>
            </p:txBody>
          </p:sp>
          <p:sp>
            <p:nvSpPr>
              <p:cNvPr id="71" name="矩形 70"/>
              <p:cNvSpPr/>
              <p:nvPr/>
            </p:nvSpPr>
            <p:spPr>
              <a:xfrm>
                <a:off x="2132917" y="5274286"/>
                <a:ext cx="587374" cy="307222"/>
              </a:xfrm>
              <a:prstGeom prst="rect">
                <a:avLst/>
              </a:prstGeom>
            </p:spPr>
            <p:txBody>
              <a:bodyPr wrap="square">
                <a:spAutoFit/>
              </a:bodyPr>
              <a:lstStyle/>
              <a:p>
                <a:pPr algn="ctr"/>
                <a:r>
                  <a:rPr lang="zh-TW" altLang="en-US" sz="1400" b="1" dirty="0">
                    <a:latin typeface="微軟正黑體" panose="020B0604030504040204" pitchFamily="34" charset="-120"/>
                    <a:ea typeface="微軟正黑體" panose="020B0604030504040204" pitchFamily="34" charset="-120"/>
                  </a:rPr>
                  <a:t>學生</a:t>
                </a:r>
              </a:p>
            </p:txBody>
          </p:sp>
          <p:grpSp>
            <p:nvGrpSpPr>
              <p:cNvPr id="18" name="群組 17"/>
              <p:cNvGrpSpPr/>
              <p:nvPr/>
            </p:nvGrpSpPr>
            <p:grpSpPr>
              <a:xfrm>
                <a:off x="3409880" y="4502732"/>
                <a:ext cx="1620957" cy="1118667"/>
                <a:chOff x="3508792" y="4462702"/>
                <a:chExt cx="1620957" cy="1118667"/>
              </a:xfrm>
            </p:grpSpPr>
            <p:grpSp>
              <p:nvGrpSpPr>
                <p:cNvPr id="49" name="群組 48"/>
                <p:cNvGrpSpPr/>
                <p:nvPr/>
              </p:nvGrpSpPr>
              <p:grpSpPr>
                <a:xfrm>
                  <a:off x="4093709" y="4462702"/>
                  <a:ext cx="451122" cy="556768"/>
                  <a:chOff x="744935" y="3279274"/>
                  <a:chExt cx="650715" cy="650884"/>
                </a:xfrm>
              </p:grpSpPr>
              <p:grpSp>
                <p:nvGrpSpPr>
                  <p:cNvPr id="51" name="群組 50"/>
                  <p:cNvGrpSpPr/>
                  <p:nvPr/>
                </p:nvGrpSpPr>
                <p:grpSpPr>
                  <a:xfrm>
                    <a:off x="917849" y="3437572"/>
                    <a:ext cx="289001" cy="231568"/>
                    <a:chOff x="1980894" y="4005064"/>
                    <a:chExt cx="643899" cy="575778"/>
                  </a:xfrm>
                </p:grpSpPr>
                <p:sp>
                  <p:nvSpPr>
                    <p:cNvPr id="64" name="等腰三角形 63"/>
                    <p:cNvSpPr/>
                    <p:nvPr/>
                  </p:nvSpPr>
                  <p:spPr>
                    <a:xfrm>
                      <a:off x="1980894" y="4005064"/>
                      <a:ext cx="643899" cy="146826"/>
                    </a:xfrm>
                    <a:prstGeom prst="triangl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ln>
                          <a:solidFill>
                            <a:schemeClr val="tx1">
                              <a:lumMod val="50000"/>
                              <a:lumOff val="50000"/>
                            </a:schemeClr>
                          </a:solidFill>
                        </a:ln>
                      </a:endParaRPr>
                    </a:p>
                  </p:txBody>
                </p:sp>
                <p:grpSp>
                  <p:nvGrpSpPr>
                    <p:cNvPr id="65" name="群組 64"/>
                    <p:cNvGrpSpPr/>
                    <p:nvPr/>
                  </p:nvGrpSpPr>
                  <p:grpSpPr>
                    <a:xfrm>
                      <a:off x="2021046" y="4151890"/>
                      <a:ext cx="569803" cy="428952"/>
                      <a:chOff x="2021046" y="4151890"/>
                      <a:chExt cx="569803" cy="428952"/>
                    </a:xfrm>
                  </p:grpSpPr>
                  <p:sp>
                    <p:nvSpPr>
                      <p:cNvPr id="66" name="矩形 65"/>
                      <p:cNvSpPr/>
                      <p:nvPr/>
                    </p:nvSpPr>
                    <p:spPr>
                      <a:xfrm>
                        <a:off x="2021046" y="4151890"/>
                        <a:ext cx="569803" cy="428952"/>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ln>
                            <a:solidFill>
                              <a:schemeClr val="tx1">
                                <a:lumMod val="50000"/>
                                <a:lumOff val="50000"/>
                              </a:schemeClr>
                            </a:solidFill>
                          </a:ln>
                        </a:endParaRPr>
                      </a:p>
                    </p:txBody>
                  </p:sp>
                  <p:grpSp>
                    <p:nvGrpSpPr>
                      <p:cNvPr id="67" name="群組 66"/>
                      <p:cNvGrpSpPr/>
                      <p:nvPr/>
                    </p:nvGrpSpPr>
                    <p:grpSpPr>
                      <a:xfrm>
                        <a:off x="2149583" y="4217883"/>
                        <a:ext cx="295859" cy="296967"/>
                        <a:chOff x="2149583" y="4217883"/>
                        <a:chExt cx="295859" cy="296967"/>
                      </a:xfrm>
                    </p:grpSpPr>
                    <p:sp>
                      <p:nvSpPr>
                        <p:cNvPr id="68" name="橢圓 67"/>
                        <p:cNvSpPr/>
                        <p:nvPr/>
                      </p:nvSpPr>
                      <p:spPr>
                        <a:xfrm>
                          <a:off x="2149583" y="4217883"/>
                          <a:ext cx="295859" cy="296967"/>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ln>
                              <a:solidFill>
                                <a:schemeClr val="tx1">
                                  <a:lumMod val="50000"/>
                                  <a:lumOff val="50000"/>
                                </a:schemeClr>
                              </a:solidFill>
                            </a:ln>
                          </a:endParaRPr>
                        </a:p>
                      </p:txBody>
                    </p:sp>
                    <p:cxnSp>
                      <p:nvCxnSpPr>
                        <p:cNvPr id="69" name="直線接點 68"/>
                        <p:cNvCxnSpPr>
                          <a:endCxn id="68" idx="0"/>
                        </p:cNvCxnSpPr>
                        <p:nvPr/>
                      </p:nvCxnSpPr>
                      <p:spPr>
                        <a:xfrm flipV="1">
                          <a:off x="2297513" y="4217883"/>
                          <a:ext cx="0" cy="148483"/>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p:nvPr/>
                      </p:nvCxnSpPr>
                      <p:spPr>
                        <a:xfrm flipH="1" flipV="1">
                          <a:off x="2297513" y="4366366"/>
                          <a:ext cx="69574" cy="69834"/>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52" name="矩形 51"/>
                  <p:cNvSpPr/>
                  <p:nvPr/>
                </p:nvSpPr>
                <p:spPr>
                  <a:xfrm>
                    <a:off x="744935" y="3673502"/>
                    <a:ext cx="650715" cy="256656"/>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ln>
                        <a:solidFill>
                          <a:schemeClr val="tx1">
                            <a:lumMod val="50000"/>
                            <a:lumOff val="50000"/>
                          </a:schemeClr>
                        </a:solidFill>
                      </a:ln>
                    </a:endParaRPr>
                  </a:p>
                </p:txBody>
              </p:sp>
              <p:sp>
                <p:nvSpPr>
                  <p:cNvPr id="53" name="矩形 52"/>
                  <p:cNvSpPr/>
                  <p:nvPr/>
                </p:nvSpPr>
                <p:spPr>
                  <a:xfrm>
                    <a:off x="835320" y="3741132"/>
                    <a:ext cx="29973" cy="98297"/>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ln>
                        <a:solidFill>
                          <a:schemeClr val="tx1">
                            <a:lumMod val="50000"/>
                            <a:lumOff val="50000"/>
                          </a:schemeClr>
                        </a:solidFill>
                      </a:ln>
                    </a:endParaRPr>
                  </a:p>
                </p:txBody>
              </p:sp>
              <p:sp>
                <p:nvSpPr>
                  <p:cNvPr id="54" name="矩形 53"/>
                  <p:cNvSpPr/>
                  <p:nvPr/>
                </p:nvSpPr>
                <p:spPr>
                  <a:xfrm>
                    <a:off x="865293" y="3741132"/>
                    <a:ext cx="29973" cy="98297"/>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ln>
                        <a:solidFill>
                          <a:schemeClr val="tx1">
                            <a:lumMod val="50000"/>
                            <a:lumOff val="50000"/>
                          </a:schemeClr>
                        </a:solidFill>
                      </a:ln>
                    </a:endParaRPr>
                  </a:p>
                </p:txBody>
              </p:sp>
              <p:sp>
                <p:nvSpPr>
                  <p:cNvPr id="55" name="矩形 54"/>
                  <p:cNvSpPr/>
                  <p:nvPr/>
                </p:nvSpPr>
                <p:spPr>
                  <a:xfrm>
                    <a:off x="895266" y="3741132"/>
                    <a:ext cx="29973" cy="98297"/>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ln>
                        <a:solidFill>
                          <a:schemeClr val="tx1">
                            <a:lumMod val="50000"/>
                            <a:lumOff val="50000"/>
                          </a:schemeClr>
                        </a:solidFill>
                      </a:ln>
                    </a:endParaRPr>
                  </a:p>
                </p:txBody>
              </p:sp>
              <p:cxnSp>
                <p:nvCxnSpPr>
                  <p:cNvPr id="56" name="直線接點 55"/>
                  <p:cNvCxnSpPr>
                    <a:stCxn id="53" idx="1"/>
                    <a:endCxn id="55" idx="3"/>
                  </p:cNvCxnSpPr>
                  <p:nvPr/>
                </p:nvCxnSpPr>
                <p:spPr>
                  <a:xfrm>
                    <a:off x="835320" y="3790281"/>
                    <a:ext cx="89919" cy="0"/>
                  </a:xfrm>
                  <a:prstGeom prst="line">
                    <a:avLst/>
                  </a:prstGeom>
                  <a:noFill/>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1195688" y="3734938"/>
                    <a:ext cx="29973" cy="98297"/>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ln>
                        <a:solidFill>
                          <a:schemeClr val="tx1">
                            <a:lumMod val="50000"/>
                            <a:lumOff val="50000"/>
                          </a:schemeClr>
                        </a:solidFill>
                      </a:ln>
                    </a:endParaRPr>
                  </a:p>
                </p:txBody>
              </p:sp>
              <p:sp>
                <p:nvSpPr>
                  <p:cNvPr id="58" name="矩形 57"/>
                  <p:cNvSpPr/>
                  <p:nvPr/>
                </p:nvSpPr>
                <p:spPr>
                  <a:xfrm>
                    <a:off x="1225661" y="3734938"/>
                    <a:ext cx="29973" cy="98297"/>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ln>
                        <a:solidFill>
                          <a:schemeClr val="tx1">
                            <a:lumMod val="50000"/>
                            <a:lumOff val="50000"/>
                          </a:schemeClr>
                        </a:solidFill>
                      </a:ln>
                    </a:endParaRPr>
                  </a:p>
                </p:txBody>
              </p:sp>
              <p:sp>
                <p:nvSpPr>
                  <p:cNvPr id="59" name="矩形 58"/>
                  <p:cNvSpPr/>
                  <p:nvPr/>
                </p:nvSpPr>
                <p:spPr>
                  <a:xfrm>
                    <a:off x="1255634" y="3734938"/>
                    <a:ext cx="29973" cy="98297"/>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ln>
                        <a:solidFill>
                          <a:schemeClr val="tx1">
                            <a:lumMod val="50000"/>
                            <a:lumOff val="50000"/>
                          </a:schemeClr>
                        </a:solidFill>
                      </a:ln>
                    </a:endParaRPr>
                  </a:p>
                </p:txBody>
              </p:sp>
              <p:cxnSp>
                <p:nvCxnSpPr>
                  <p:cNvPr id="60" name="直線接點 59"/>
                  <p:cNvCxnSpPr>
                    <a:stCxn id="57" idx="1"/>
                    <a:endCxn id="59" idx="3"/>
                  </p:cNvCxnSpPr>
                  <p:nvPr/>
                </p:nvCxnSpPr>
                <p:spPr>
                  <a:xfrm>
                    <a:off x="1195688" y="3784086"/>
                    <a:ext cx="89919" cy="0"/>
                  </a:xfrm>
                  <a:prstGeom prst="line">
                    <a:avLst/>
                  </a:prstGeom>
                  <a:noFill/>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1028525" y="3779435"/>
                    <a:ext cx="65655" cy="107257"/>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ln>
                        <a:solidFill>
                          <a:schemeClr val="tx1">
                            <a:lumMod val="50000"/>
                            <a:lumOff val="50000"/>
                          </a:schemeClr>
                        </a:solidFill>
                      </a:ln>
                    </a:endParaRPr>
                  </a:p>
                </p:txBody>
              </p:sp>
              <p:sp>
                <p:nvSpPr>
                  <p:cNvPr id="62" name="手繪多邊形 61"/>
                  <p:cNvSpPr/>
                  <p:nvPr/>
                </p:nvSpPr>
                <p:spPr>
                  <a:xfrm>
                    <a:off x="1045388" y="3279274"/>
                    <a:ext cx="177877" cy="100343"/>
                  </a:xfrm>
                  <a:custGeom>
                    <a:avLst/>
                    <a:gdLst>
                      <a:gd name="connsiteX0" fmla="*/ 0 w 170329"/>
                      <a:gd name="connsiteY0" fmla="*/ 0 h 80682"/>
                      <a:gd name="connsiteX1" fmla="*/ 89647 w 170329"/>
                      <a:gd name="connsiteY1" fmla="*/ 44823 h 80682"/>
                      <a:gd name="connsiteX2" fmla="*/ 170329 w 170329"/>
                      <a:gd name="connsiteY2" fmla="*/ 53788 h 80682"/>
                      <a:gd name="connsiteX3" fmla="*/ 89647 w 170329"/>
                      <a:gd name="connsiteY3" fmla="*/ 71718 h 80682"/>
                      <a:gd name="connsiteX4" fmla="*/ 17929 w 170329"/>
                      <a:gd name="connsiteY4" fmla="*/ 80682 h 8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29" h="80682">
                        <a:moveTo>
                          <a:pt x="0" y="0"/>
                        </a:moveTo>
                        <a:cubicBezTo>
                          <a:pt x="30629" y="17929"/>
                          <a:pt x="61259" y="35858"/>
                          <a:pt x="89647" y="44823"/>
                        </a:cubicBezTo>
                        <a:cubicBezTo>
                          <a:pt x="118035" y="53788"/>
                          <a:pt x="170329" y="49306"/>
                          <a:pt x="170329" y="53788"/>
                        </a:cubicBezTo>
                        <a:cubicBezTo>
                          <a:pt x="170329" y="58270"/>
                          <a:pt x="115047" y="67236"/>
                          <a:pt x="89647" y="71718"/>
                        </a:cubicBezTo>
                        <a:cubicBezTo>
                          <a:pt x="64247" y="76200"/>
                          <a:pt x="41088" y="78441"/>
                          <a:pt x="17929" y="80682"/>
                        </a:cubicBezTo>
                      </a:path>
                    </a:pathLst>
                  </a:cu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ln>
                        <a:solidFill>
                          <a:schemeClr val="tx1">
                            <a:lumMod val="50000"/>
                            <a:lumOff val="50000"/>
                          </a:schemeClr>
                        </a:solidFill>
                      </a:ln>
                    </a:endParaRPr>
                  </a:p>
                </p:txBody>
              </p:sp>
              <p:cxnSp>
                <p:nvCxnSpPr>
                  <p:cNvPr id="63" name="直線接點 62"/>
                  <p:cNvCxnSpPr/>
                  <p:nvPr/>
                </p:nvCxnSpPr>
                <p:spPr>
                  <a:xfrm>
                    <a:off x="1063743" y="3294283"/>
                    <a:ext cx="0" cy="143289"/>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50" name="矩形 49"/>
                <p:cNvSpPr/>
                <p:nvPr/>
              </p:nvSpPr>
              <p:spPr>
                <a:xfrm>
                  <a:off x="3508792" y="5058148"/>
                  <a:ext cx="1620957" cy="523221"/>
                </a:xfrm>
                <a:prstGeom prst="rect">
                  <a:avLst/>
                </a:prstGeom>
              </p:spPr>
              <p:txBody>
                <a:bodyPr wrap="none">
                  <a:spAutoFit/>
                </a:bodyPr>
                <a:lstStyle/>
                <a:p>
                  <a:pPr algn="ctr"/>
                  <a:r>
                    <a:rPr lang="zh-TW" altLang="en-US" sz="1400" b="1" dirty="0">
                      <a:solidFill>
                        <a:schemeClr val="accent1"/>
                      </a:solidFill>
                      <a:latin typeface="微軟正黑體" panose="020B0604030504040204" pitchFamily="34" charset="-120"/>
                      <a:ea typeface="微軟正黑體" panose="020B0604030504040204" pitchFamily="34" charset="-120"/>
                    </a:rPr>
                    <a:t>校內學習歷程檔案</a:t>
                  </a:r>
                  <a:endParaRPr lang="en-US" altLang="zh-TW" sz="1400" b="1" dirty="0">
                    <a:solidFill>
                      <a:schemeClr val="accent1"/>
                    </a:solidFill>
                    <a:latin typeface="微軟正黑體" panose="020B0604030504040204" pitchFamily="34" charset="-120"/>
                    <a:ea typeface="微軟正黑體" panose="020B0604030504040204" pitchFamily="34" charset="-120"/>
                  </a:endParaRPr>
                </a:p>
                <a:p>
                  <a:pPr algn="ctr"/>
                  <a:r>
                    <a:rPr lang="zh-TW" altLang="en-US" sz="1400" b="1" dirty="0">
                      <a:solidFill>
                        <a:schemeClr val="accent1"/>
                      </a:solidFill>
                      <a:latin typeface="微軟正黑體" panose="020B0604030504040204" pitchFamily="34" charset="-120"/>
                      <a:ea typeface="微軟正黑體" panose="020B0604030504040204" pitchFamily="34" charset="-120"/>
                    </a:rPr>
                    <a:t>紀錄模組</a:t>
                  </a:r>
                  <a:endParaRPr lang="en-US" altLang="zh-TW" sz="1400" b="1" dirty="0">
                    <a:solidFill>
                      <a:schemeClr val="accent1"/>
                    </a:solidFill>
                    <a:latin typeface="微軟正黑體" panose="020B0604030504040204" pitchFamily="34" charset="-120"/>
                    <a:ea typeface="微軟正黑體" panose="020B0604030504040204" pitchFamily="34" charset="-120"/>
                  </a:endParaRPr>
                </a:p>
              </p:txBody>
            </p:sp>
          </p:grpSp>
          <p:sp>
            <p:nvSpPr>
              <p:cNvPr id="190" name="向右箭號 189"/>
              <p:cNvSpPr/>
              <p:nvPr/>
            </p:nvSpPr>
            <p:spPr>
              <a:xfrm>
                <a:off x="2735922" y="4543395"/>
                <a:ext cx="808411" cy="877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latin typeface="微軟正黑體" panose="020B0604030504040204" pitchFamily="34" charset="-120"/>
                    <a:ea typeface="微軟正黑體" panose="020B0604030504040204" pitchFamily="34" charset="-120"/>
                  </a:rPr>
                  <a:t>上傳</a:t>
                </a:r>
              </a:p>
            </p:txBody>
          </p:sp>
        </p:grpSp>
        <p:grpSp>
          <p:nvGrpSpPr>
            <p:cNvPr id="23" name="群組 22"/>
            <p:cNvGrpSpPr/>
            <p:nvPr/>
          </p:nvGrpSpPr>
          <p:grpSpPr>
            <a:xfrm>
              <a:off x="481856" y="2927725"/>
              <a:ext cx="4519117" cy="1295140"/>
              <a:chOff x="525685" y="2973892"/>
              <a:chExt cx="4519117" cy="1295140"/>
            </a:xfrm>
          </p:grpSpPr>
          <p:sp>
            <p:nvSpPr>
              <p:cNvPr id="227" name="圓角矩形 226"/>
              <p:cNvSpPr/>
              <p:nvPr/>
            </p:nvSpPr>
            <p:spPr>
              <a:xfrm>
                <a:off x="525685" y="2973892"/>
                <a:ext cx="4519117" cy="1295140"/>
              </a:xfrm>
              <a:prstGeom prst="roundRect">
                <a:avLst/>
              </a:prstGeom>
              <a:solidFill>
                <a:schemeClr val="bg1"/>
              </a:solidFill>
              <a:ln w="9525">
                <a:solidFill>
                  <a:schemeClr val="accent5"/>
                </a:solidFill>
                <a:prstDash val="lgDash"/>
              </a:ln>
            </p:spPr>
            <p:style>
              <a:lnRef idx="1">
                <a:schemeClr val="accent5"/>
              </a:lnRef>
              <a:fillRef idx="2">
                <a:schemeClr val="accent5"/>
              </a:fillRef>
              <a:effectRef idx="1">
                <a:schemeClr val="accent5"/>
              </a:effectRef>
              <a:fontRef idx="minor">
                <a:schemeClr val="dk1"/>
              </a:fontRef>
            </p:style>
            <p:txBody>
              <a:bodyPr rtlCol="0" anchor="ctr"/>
              <a:lstStyle/>
              <a:p>
                <a:pPr marL="180975" indent="-180975">
                  <a:buFont typeface="Arial" panose="020B0604020202020204" pitchFamily="34" charset="0"/>
                  <a:buChar char="•"/>
                </a:pPr>
                <a:r>
                  <a:rPr lang="zh-TW" altLang="en-US" sz="1600" b="1" dirty="0">
                    <a:solidFill>
                      <a:schemeClr val="tx1"/>
                    </a:solidFill>
                    <a:latin typeface="微軟正黑體" panose="020B0604030504040204" pitchFamily="34" charset="-120"/>
                    <a:ea typeface="微軟正黑體" panose="020B0604030504040204" pitchFamily="34" charset="-120"/>
                  </a:rPr>
                  <a:t>基本資料</a:t>
                </a:r>
                <a:br>
                  <a:rPr lang="en-US" altLang="zh-TW" sz="1400" b="1" dirty="0">
                    <a:solidFill>
                      <a:schemeClr val="tx1"/>
                    </a:solidFill>
                    <a:latin typeface="微軟正黑體" panose="020B0604030504040204" pitchFamily="34" charset="-120"/>
                    <a:ea typeface="微軟正黑體" panose="020B0604030504040204" pitchFamily="34" charset="-120"/>
                  </a:rPr>
                </a:b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含校級、班級及</a:t>
                </a:r>
                <a:br>
                  <a:rPr lang="en-US" altLang="zh-TW" sz="1400" dirty="0">
                    <a:solidFill>
                      <a:schemeClr val="tx1"/>
                    </a:solidFill>
                    <a:latin typeface="微軟正黑體" panose="020B0604030504040204" pitchFamily="34" charset="-120"/>
                    <a:ea typeface="微軟正黑體" panose="020B0604030504040204" pitchFamily="34" charset="-120"/>
                  </a:rPr>
                </a:br>
                <a:r>
                  <a:rPr lang="zh-TW" altLang="en-US" sz="1400" dirty="0">
                    <a:solidFill>
                      <a:schemeClr val="tx1"/>
                    </a:solidFill>
                    <a:latin typeface="微軟正黑體" panose="020B0604030504040204" pitchFamily="34" charset="-120"/>
                    <a:ea typeface="微軟正黑體" panose="020B0604030504040204" pitchFamily="34" charset="-120"/>
                  </a:rPr>
                  <a:t>社團幹部紀錄</a:t>
                </a:r>
                <a:r>
                  <a:rPr lang="en-US" altLang="zh-TW" sz="1400" dirty="0">
                    <a:solidFill>
                      <a:schemeClr val="tx1"/>
                    </a:solidFill>
                    <a:latin typeface="微軟正黑體" panose="020B0604030504040204" pitchFamily="34" charset="-120"/>
                    <a:ea typeface="微軟正黑體" panose="020B0604030504040204" pitchFamily="34" charset="-120"/>
                  </a:rPr>
                  <a:t>)</a:t>
                </a:r>
                <a:endParaRPr lang="zh-TW" altLang="en-US" sz="1400" dirty="0">
                  <a:solidFill>
                    <a:schemeClr val="tx1"/>
                  </a:solidFill>
                  <a:latin typeface="微軟正黑體" panose="020B0604030504040204" pitchFamily="34" charset="-120"/>
                  <a:ea typeface="微軟正黑體" panose="020B0604030504040204" pitchFamily="34" charset="-120"/>
                </a:endParaRPr>
              </a:p>
              <a:p>
                <a:pPr marL="180975" indent="-180975">
                  <a:buFont typeface="Arial" panose="020B0604020202020204" pitchFamily="34" charset="0"/>
                  <a:buChar char="•"/>
                </a:pPr>
                <a:r>
                  <a:rPr lang="zh-TW" altLang="en-US" sz="1600" b="1" dirty="0">
                    <a:solidFill>
                      <a:schemeClr val="tx1"/>
                    </a:solidFill>
                    <a:latin typeface="微軟正黑體" panose="020B0604030504040204" pitchFamily="34" charset="-120"/>
                    <a:ea typeface="微軟正黑體" panose="020B0604030504040204" pitchFamily="34" charset="-120"/>
                  </a:rPr>
                  <a:t>修課紀錄</a:t>
                </a:r>
              </a:p>
            </p:txBody>
          </p:sp>
          <p:sp>
            <p:nvSpPr>
              <p:cNvPr id="229" name="矩形 228"/>
              <p:cNvSpPr/>
              <p:nvPr/>
            </p:nvSpPr>
            <p:spPr>
              <a:xfrm>
                <a:off x="2090464" y="3741950"/>
                <a:ext cx="902811" cy="522273"/>
              </a:xfrm>
              <a:prstGeom prst="rect">
                <a:avLst/>
              </a:prstGeom>
            </p:spPr>
            <p:txBody>
              <a:bodyPr wrap="none">
                <a:spAutoFit/>
              </a:bodyPr>
              <a:lstStyle/>
              <a:p>
                <a:pPr algn="ctr"/>
                <a:r>
                  <a:rPr lang="zh-TW" altLang="en-US" sz="1400" b="1" dirty="0">
                    <a:latin typeface="微軟正黑體" panose="020B0604030504040204" pitchFamily="34" charset="-120"/>
                    <a:ea typeface="微軟正黑體" panose="020B0604030504040204" pitchFamily="34" charset="-120"/>
                  </a:rPr>
                  <a:t>教師及</a:t>
                </a:r>
                <a:endParaRPr lang="en-US" altLang="zh-TW" sz="1400" b="1" dirty="0">
                  <a:latin typeface="微軟正黑體" panose="020B0604030504040204" pitchFamily="34" charset="-120"/>
                  <a:ea typeface="微軟正黑體" panose="020B0604030504040204" pitchFamily="34" charset="-120"/>
                </a:endParaRPr>
              </a:p>
              <a:p>
                <a:pPr algn="ctr"/>
                <a:r>
                  <a:rPr lang="zh-TW" altLang="en-US" sz="1400" b="1" dirty="0">
                    <a:latin typeface="微軟正黑體" panose="020B0604030504040204" pitchFamily="34" charset="-120"/>
                    <a:ea typeface="微軟正黑體" panose="020B0604030504040204" pitchFamily="34" charset="-120"/>
                  </a:rPr>
                  <a:t>學校人員</a:t>
                </a:r>
              </a:p>
            </p:txBody>
          </p:sp>
          <p:sp>
            <p:nvSpPr>
              <p:cNvPr id="230" name="向右箭號 229"/>
              <p:cNvSpPr/>
              <p:nvPr/>
            </p:nvSpPr>
            <p:spPr>
              <a:xfrm>
                <a:off x="2964923" y="3225523"/>
                <a:ext cx="811337" cy="8777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latin typeface="微軟正黑體" panose="020B0604030504040204" pitchFamily="34" charset="-120"/>
                    <a:ea typeface="微軟正黑體" panose="020B0604030504040204" pitchFamily="34" charset="-120"/>
                  </a:rPr>
                  <a:t>登錄</a:t>
                </a:r>
              </a:p>
            </p:txBody>
          </p:sp>
          <p:grpSp>
            <p:nvGrpSpPr>
              <p:cNvPr id="20" name="群組 19"/>
              <p:cNvGrpSpPr/>
              <p:nvPr/>
            </p:nvGrpSpPr>
            <p:grpSpPr>
              <a:xfrm>
                <a:off x="3732870" y="3290599"/>
                <a:ext cx="1261884" cy="855355"/>
                <a:chOff x="3516107" y="2625303"/>
                <a:chExt cx="1261884" cy="855355"/>
              </a:xfrm>
            </p:grpSpPr>
            <p:grpSp>
              <p:nvGrpSpPr>
                <p:cNvPr id="199" name="群組 198"/>
                <p:cNvGrpSpPr/>
                <p:nvPr/>
              </p:nvGrpSpPr>
              <p:grpSpPr>
                <a:xfrm>
                  <a:off x="3889633" y="2625303"/>
                  <a:ext cx="451121" cy="556767"/>
                  <a:chOff x="744935" y="3279274"/>
                  <a:chExt cx="650715" cy="650884"/>
                </a:xfrm>
              </p:grpSpPr>
              <p:grpSp>
                <p:nvGrpSpPr>
                  <p:cNvPr id="201" name="群組 200"/>
                  <p:cNvGrpSpPr/>
                  <p:nvPr/>
                </p:nvGrpSpPr>
                <p:grpSpPr>
                  <a:xfrm>
                    <a:off x="917849" y="3437572"/>
                    <a:ext cx="289001" cy="231568"/>
                    <a:chOff x="1980894" y="4005064"/>
                    <a:chExt cx="643899" cy="575778"/>
                  </a:xfrm>
                </p:grpSpPr>
                <p:sp>
                  <p:nvSpPr>
                    <p:cNvPr id="219" name="等腰三角形 218"/>
                    <p:cNvSpPr/>
                    <p:nvPr/>
                  </p:nvSpPr>
                  <p:spPr>
                    <a:xfrm>
                      <a:off x="1980894" y="4005064"/>
                      <a:ext cx="643899" cy="146826"/>
                    </a:xfrm>
                    <a:prstGeom prst="triangl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ln>
                          <a:solidFill>
                            <a:schemeClr val="tx1">
                              <a:lumMod val="50000"/>
                              <a:lumOff val="50000"/>
                            </a:schemeClr>
                          </a:solidFill>
                        </a:ln>
                      </a:endParaRPr>
                    </a:p>
                  </p:txBody>
                </p:sp>
                <p:grpSp>
                  <p:nvGrpSpPr>
                    <p:cNvPr id="220" name="群組 219"/>
                    <p:cNvGrpSpPr/>
                    <p:nvPr/>
                  </p:nvGrpSpPr>
                  <p:grpSpPr>
                    <a:xfrm>
                      <a:off x="2021046" y="4151890"/>
                      <a:ext cx="569803" cy="428952"/>
                      <a:chOff x="2021046" y="4151890"/>
                      <a:chExt cx="569803" cy="428952"/>
                    </a:xfrm>
                  </p:grpSpPr>
                  <p:sp>
                    <p:nvSpPr>
                      <p:cNvPr id="221" name="矩形 220"/>
                      <p:cNvSpPr/>
                      <p:nvPr/>
                    </p:nvSpPr>
                    <p:spPr>
                      <a:xfrm>
                        <a:off x="2021046" y="4151890"/>
                        <a:ext cx="569803" cy="428952"/>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ln>
                            <a:solidFill>
                              <a:schemeClr val="tx1">
                                <a:lumMod val="50000"/>
                                <a:lumOff val="50000"/>
                              </a:schemeClr>
                            </a:solidFill>
                          </a:ln>
                        </a:endParaRPr>
                      </a:p>
                    </p:txBody>
                  </p:sp>
                  <p:grpSp>
                    <p:nvGrpSpPr>
                      <p:cNvPr id="222" name="群組 221"/>
                      <p:cNvGrpSpPr/>
                      <p:nvPr/>
                    </p:nvGrpSpPr>
                    <p:grpSpPr>
                      <a:xfrm>
                        <a:off x="2149583" y="4217883"/>
                        <a:ext cx="295859" cy="296967"/>
                        <a:chOff x="2149583" y="4217883"/>
                        <a:chExt cx="295859" cy="296967"/>
                      </a:xfrm>
                    </p:grpSpPr>
                    <p:sp>
                      <p:nvSpPr>
                        <p:cNvPr id="223" name="橢圓 222"/>
                        <p:cNvSpPr/>
                        <p:nvPr/>
                      </p:nvSpPr>
                      <p:spPr>
                        <a:xfrm>
                          <a:off x="2149583" y="4217883"/>
                          <a:ext cx="295859" cy="296967"/>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ln>
                              <a:solidFill>
                                <a:schemeClr val="tx1">
                                  <a:lumMod val="50000"/>
                                  <a:lumOff val="50000"/>
                                </a:schemeClr>
                              </a:solidFill>
                            </a:ln>
                          </a:endParaRPr>
                        </a:p>
                      </p:txBody>
                    </p:sp>
                    <p:cxnSp>
                      <p:nvCxnSpPr>
                        <p:cNvPr id="225" name="直線接點 224"/>
                        <p:cNvCxnSpPr>
                          <a:endCxn id="223" idx="0"/>
                        </p:cNvCxnSpPr>
                        <p:nvPr/>
                      </p:nvCxnSpPr>
                      <p:spPr>
                        <a:xfrm flipV="1">
                          <a:off x="2297513" y="4217883"/>
                          <a:ext cx="0" cy="148483"/>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6" name="直線接點 225"/>
                        <p:cNvCxnSpPr/>
                        <p:nvPr/>
                      </p:nvCxnSpPr>
                      <p:spPr>
                        <a:xfrm flipH="1" flipV="1">
                          <a:off x="2297513" y="4366366"/>
                          <a:ext cx="69574" cy="69834"/>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202" name="矩形 201"/>
                  <p:cNvSpPr/>
                  <p:nvPr/>
                </p:nvSpPr>
                <p:spPr>
                  <a:xfrm>
                    <a:off x="744935" y="3673502"/>
                    <a:ext cx="650715" cy="256656"/>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ln>
                        <a:solidFill>
                          <a:schemeClr val="tx1">
                            <a:lumMod val="50000"/>
                            <a:lumOff val="50000"/>
                          </a:schemeClr>
                        </a:solidFill>
                      </a:ln>
                    </a:endParaRPr>
                  </a:p>
                </p:txBody>
              </p:sp>
              <p:sp>
                <p:nvSpPr>
                  <p:cNvPr id="203" name="矩形 202"/>
                  <p:cNvSpPr/>
                  <p:nvPr/>
                </p:nvSpPr>
                <p:spPr>
                  <a:xfrm>
                    <a:off x="835320" y="3741132"/>
                    <a:ext cx="29973" cy="98297"/>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ln>
                        <a:solidFill>
                          <a:schemeClr val="tx1">
                            <a:lumMod val="50000"/>
                            <a:lumOff val="50000"/>
                          </a:schemeClr>
                        </a:solidFill>
                      </a:ln>
                    </a:endParaRPr>
                  </a:p>
                </p:txBody>
              </p:sp>
              <p:sp>
                <p:nvSpPr>
                  <p:cNvPr id="206" name="矩形 205"/>
                  <p:cNvSpPr/>
                  <p:nvPr/>
                </p:nvSpPr>
                <p:spPr>
                  <a:xfrm>
                    <a:off x="865293" y="3741132"/>
                    <a:ext cx="29973" cy="98297"/>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ln>
                        <a:solidFill>
                          <a:schemeClr val="tx1">
                            <a:lumMod val="50000"/>
                            <a:lumOff val="50000"/>
                          </a:schemeClr>
                        </a:solidFill>
                      </a:ln>
                    </a:endParaRPr>
                  </a:p>
                </p:txBody>
              </p:sp>
              <p:sp>
                <p:nvSpPr>
                  <p:cNvPr id="207" name="矩形 206"/>
                  <p:cNvSpPr/>
                  <p:nvPr/>
                </p:nvSpPr>
                <p:spPr>
                  <a:xfrm>
                    <a:off x="895266" y="3741132"/>
                    <a:ext cx="29973" cy="98297"/>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ln>
                        <a:solidFill>
                          <a:schemeClr val="tx1">
                            <a:lumMod val="50000"/>
                            <a:lumOff val="50000"/>
                          </a:schemeClr>
                        </a:solidFill>
                      </a:ln>
                    </a:endParaRPr>
                  </a:p>
                </p:txBody>
              </p:sp>
              <p:cxnSp>
                <p:nvCxnSpPr>
                  <p:cNvPr id="210" name="直線接點 209"/>
                  <p:cNvCxnSpPr>
                    <a:stCxn id="203" idx="1"/>
                    <a:endCxn id="207" idx="3"/>
                  </p:cNvCxnSpPr>
                  <p:nvPr/>
                </p:nvCxnSpPr>
                <p:spPr>
                  <a:xfrm>
                    <a:off x="835320" y="3790281"/>
                    <a:ext cx="89919" cy="0"/>
                  </a:xfrm>
                  <a:prstGeom prst="line">
                    <a:avLst/>
                  </a:prstGeom>
                  <a:noFill/>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11" name="矩形 210"/>
                  <p:cNvSpPr/>
                  <p:nvPr/>
                </p:nvSpPr>
                <p:spPr>
                  <a:xfrm>
                    <a:off x="1195688" y="3734938"/>
                    <a:ext cx="29973" cy="98297"/>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ln>
                        <a:solidFill>
                          <a:schemeClr val="tx1">
                            <a:lumMod val="50000"/>
                            <a:lumOff val="50000"/>
                          </a:schemeClr>
                        </a:solidFill>
                      </a:ln>
                    </a:endParaRPr>
                  </a:p>
                </p:txBody>
              </p:sp>
              <p:sp>
                <p:nvSpPr>
                  <p:cNvPr id="213" name="矩形 212"/>
                  <p:cNvSpPr/>
                  <p:nvPr/>
                </p:nvSpPr>
                <p:spPr>
                  <a:xfrm>
                    <a:off x="1225661" y="3734938"/>
                    <a:ext cx="29973" cy="98297"/>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ln>
                        <a:solidFill>
                          <a:schemeClr val="tx1">
                            <a:lumMod val="50000"/>
                            <a:lumOff val="50000"/>
                          </a:schemeClr>
                        </a:solidFill>
                      </a:ln>
                    </a:endParaRPr>
                  </a:p>
                </p:txBody>
              </p:sp>
              <p:sp>
                <p:nvSpPr>
                  <p:cNvPr id="214" name="矩形 213"/>
                  <p:cNvSpPr/>
                  <p:nvPr/>
                </p:nvSpPr>
                <p:spPr>
                  <a:xfrm>
                    <a:off x="1255634" y="3734938"/>
                    <a:ext cx="29973" cy="98297"/>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ln>
                        <a:solidFill>
                          <a:schemeClr val="tx1">
                            <a:lumMod val="50000"/>
                            <a:lumOff val="50000"/>
                          </a:schemeClr>
                        </a:solidFill>
                      </a:ln>
                    </a:endParaRPr>
                  </a:p>
                </p:txBody>
              </p:sp>
              <p:cxnSp>
                <p:nvCxnSpPr>
                  <p:cNvPr id="215" name="直線接點 214"/>
                  <p:cNvCxnSpPr>
                    <a:stCxn id="211" idx="1"/>
                    <a:endCxn id="214" idx="3"/>
                  </p:cNvCxnSpPr>
                  <p:nvPr/>
                </p:nvCxnSpPr>
                <p:spPr>
                  <a:xfrm>
                    <a:off x="1195688" y="3784086"/>
                    <a:ext cx="89919" cy="0"/>
                  </a:xfrm>
                  <a:prstGeom prst="line">
                    <a:avLst/>
                  </a:prstGeom>
                  <a:noFill/>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16" name="矩形 215"/>
                  <p:cNvSpPr/>
                  <p:nvPr/>
                </p:nvSpPr>
                <p:spPr>
                  <a:xfrm>
                    <a:off x="1028525" y="3779435"/>
                    <a:ext cx="65655" cy="107257"/>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ln>
                        <a:solidFill>
                          <a:schemeClr val="tx1">
                            <a:lumMod val="50000"/>
                            <a:lumOff val="50000"/>
                          </a:schemeClr>
                        </a:solidFill>
                      </a:ln>
                    </a:endParaRPr>
                  </a:p>
                </p:txBody>
              </p:sp>
              <p:sp>
                <p:nvSpPr>
                  <p:cNvPr id="217" name="手繪多邊形 216"/>
                  <p:cNvSpPr/>
                  <p:nvPr/>
                </p:nvSpPr>
                <p:spPr>
                  <a:xfrm>
                    <a:off x="1045388" y="3279274"/>
                    <a:ext cx="177877" cy="100343"/>
                  </a:xfrm>
                  <a:custGeom>
                    <a:avLst/>
                    <a:gdLst>
                      <a:gd name="connsiteX0" fmla="*/ 0 w 170329"/>
                      <a:gd name="connsiteY0" fmla="*/ 0 h 80682"/>
                      <a:gd name="connsiteX1" fmla="*/ 89647 w 170329"/>
                      <a:gd name="connsiteY1" fmla="*/ 44823 h 80682"/>
                      <a:gd name="connsiteX2" fmla="*/ 170329 w 170329"/>
                      <a:gd name="connsiteY2" fmla="*/ 53788 h 80682"/>
                      <a:gd name="connsiteX3" fmla="*/ 89647 w 170329"/>
                      <a:gd name="connsiteY3" fmla="*/ 71718 h 80682"/>
                      <a:gd name="connsiteX4" fmla="*/ 17929 w 170329"/>
                      <a:gd name="connsiteY4" fmla="*/ 80682 h 80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29" h="80682">
                        <a:moveTo>
                          <a:pt x="0" y="0"/>
                        </a:moveTo>
                        <a:cubicBezTo>
                          <a:pt x="30629" y="17929"/>
                          <a:pt x="61259" y="35858"/>
                          <a:pt x="89647" y="44823"/>
                        </a:cubicBezTo>
                        <a:cubicBezTo>
                          <a:pt x="118035" y="53788"/>
                          <a:pt x="170329" y="49306"/>
                          <a:pt x="170329" y="53788"/>
                        </a:cubicBezTo>
                        <a:cubicBezTo>
                          <a:pt x="170329" y="58270"/>
                          <a:pt x="115047" y="67236"/>
                          <a:pt x="89647" y="71718"/>
                        </a:cubicBezTo>
                        <a:cubicBezTo>
                          <a:pt x="64247" y="76200"/>
                          <a:pt x="41088" y="78441"/>
                          <a:pt x="17929" y="80682"/>
                        </a:cubicBezTo>
                      </a:path>
                    </a:pathLst>
                  </a:cu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ln>
                        <a:solidFill>
                          <a:schemeClr val="tx1">
                            <a:lumMod val="50000"/>
                            <a:lumOff val="50000"/>
                          </a:schemeClr>
                        </a:solidFill>
                      </a:ln>
                    </a:endParaRPr>
                  </a:p>
                </p:txBody>
              </p:sp>
              <p:cxnSp>
                <p:nvCxnSpPr>
                  <p:cNvPr id="218" name="直線接點 217"/>
                  <p:cNvCxnSpPr/>
                  <p:nvPr/>
                </p:nvCxnSpPr>
                <p:spPr>
                  <a:xfrm>
                    <a:off x="1063743" y="3294283"/>
                    <a:ext cx="0" cy="143289"/>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00" name="矩形 199"/>
                <p:cNvSpPr/>
                <p:nvPr/>
              </p:nvSpPr>
              <p:spPr>
                <a:xfrm>
                  <a:off x="3516107" y="3172881"/>
                  <a:ext cx="1261884" cy="307777"/>
                </a:xfrm>
                <a:prstGeom prst="rect">
                  <a:avLst/>
                </a:prstGeom>
              </p:spPr>
              <p:txBody>
                <a:bodyPr wrap="none">
                  <a:spAutoFit/>
                </a:bodyPr>
                <a:lstStyle/>
                <a:p>
                  <a:pPr algn="ctr"/>
                  <a:r>
                    <a:rPr lang="zh-TW" altLang="en-US" sz="1400" b="1" dirty="0">
                      <a:solidFill>
                        <a:srgbClr val="0000FF"/>
                      </a:solidFill>
                      <a:latin typeface="微軟正黑體" panose="020B0604030504040204" pitchFamily="34" charset="-120"/>
                      <a:ea typeface="微軟正黑體" panose="020B0604030504040204" pitchFamily="34" charset="-120"/>
                    </a:rPr>
                    <a:t>校務行政系統</a:t>
                  </a:r>
                  <a:endParaRPr lang="en-US" altLang="zh-TW" sz="1400" b="1" dirty="0">
                    <a:solidFill>
                      <a:srgbClr val="0000FF"/>
                    </a:solidFill>
                    <a:latin typeface="微軟正黑體" panose="020B0604030504040204" pitchFamily="34" charset="-120"/>
                    <a:ea typeface="微軟正黑體" panose="020B0604030504040204" pitchFamily="34" charset="-120"/>
                  </a:endParaRPr>
                </a:p>
              </p:txBody>
            </p:sp>
          </p:grpSp>
        </p:grpSp>
      </p:grpSp>
      <p:cxnSp>
        <p:nvCxnSpPr>
          <p:cNvPr id="26" name="直線單箭頭接點 25"/>
          <p:cNvCxnSpPr>
            <a:stCxn id="22" idx="3"/>
            <a:endCxn id="73" idx="1"/>
          </p:cNvCxnSpPr>
          <p:nvPr/>
        </p:nvCxnSpPr>
        <p:spPr>
          <a:xfrm>
            <a:off x="5110247" y="4012195"/>
            <a:ext cx="1801677" cy="8207"/>
          </a:xfrm>
          <a:prstGeom prst="straightConnector1">
            <a:avLst/>
          </a:prstGeom>
          <a:ln w="5715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46" name="群組 45"/>
          <p:cNvGrpSpPr/>
          <p:nvPr/>
        </p:nvGrpSpPr>
        <p:grpSpPr>
          <a:xfrm>
            <a:off x="5483232" y="3493842"/>
            <a:ext cx="1000343" cy="1431221"/>
            <a:chOff x="5411906" y="3532119"/>
            <a:chExt cx="1002291" cy="1434008"/>
          </a:xfrm>
        </p:grpSpPr>
        <p:pic>
          <p:nvPicPr>
            <p:cNvPr id="4" name="圖片 3"/>
            <p:cNvPicPr>
              <a:picLocks noChangeAspect="1"/>
            </p:cNvPicPr>
            <p:nvPr/>
          </p:nvPicPr>
          <p:blipFill>
            <a:blip r:embed="rId6"/>
            <a:stretch>
              <a:fillRect/>
            </a:stretch>
          </p:blipFill>
          <p:spPr>
            <a:xfrm>
              <a:off x="5512620" y="3532119"/>
              <a:ext cx="785245" cy="923258"/>
            </a:xfrm>
            <a:prstGeom prst="rect">
              <a:avLst/>
            </a:prstGeom>
          </p:spPr>
        </p:pic>
        <p:sp>
          <p:nvSpPr>
            <p:cNvPr id="47" name="文字方塊 46"/>
            <p:cNvSpPr txBox="1"/>
            <p:nvPr/>
          </p:nvSpPr>
          <p:spPr>
            <a:xfrm>
              <a:off x="5411906" y="4412129"/>
              <a:ext cx="1002291" cy="553998"/>
            </a:xfrm>
            <a:prstGeom prst="rect">
              <a:avLst/>
            </a:prstGeom>
            <a:solidFill>
              <a:schemeClr val="bg1"/>
            </a:solidFill>
          </p:spPr>
          <p:txBody>
            <a:bodyPr wrap="square" rtlCol="0">
              <a:spAutoFit/>
            </a:bodyPr>
            <a:lstStyle/>
            <a:p>
              <a:pPr algn="ctr">
                <a:lnSpc>
                  <a:spcPts val="1800"/>
                </a:lnSpc>
              </a:pPr>
              <a:r>
                <a:rPr lang="zh-TW" altLang="en-US" sz="1600" b="1" dirty="0">
                  <a:latin typeface="微軟正黑體" panose="020B0604030504040204" pitchFamily="34" charset="-120"/>
                  <a:ea typeface="微軟正黑體" panose="020B0604030504040204" pitchFamily="34" charset="-120"/>
                </a:rPr>
                <a:t>學校人員</a:t>
              </a:r>
              <a:r>
                <a:rPr lang="zh-TW" altLang="en-US" b="1" dirty="0">
                  <a:solidFill>
                    <a:srgbClr val="0000FF"/>
                  </a:solidFill>
                  <a:latin typeface="微軟正黑體" panose="020B0604030504040204" pitchFamily="34" charset="-120"/>
                  <a:ea typeface="微軟正黑體" panose="020B0604030504040204" pitchFamily="34" charset="-120"/>
                </a:rPr>
                <a:t>提交</a:t>
              </a:r>
            </a:p>
          </p:txBody>
        </p:sp>
      </p:grpSp>
      <p:sp>
        <p:nvSpPr>
          <p:cNvPr id="153" name="橢圓 152">
            <a:extLst>
              <a:ext uri="{FF2B5EF4-FFF2-40B4-BE49-F238E27FC236}">
                <a16:creationId xmlns:a16="http://schemas.microsoft.com/office/drawing/2014/main" id="{989B958F-FFFF-4AAC-B3B1-1A6A9EB39418}"/>
              </a:ext>
            </a:extLst>
          </p:cNvPr>
          <p:cNvSpPr/>
          <p:nvPr/>
        </p:nvSpPr>
        <p:spPr>
          <a:xfrm>
            <a:off x="262673" y="2352846"/>
            <a:ext cx="357809" cy="360049"/>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TW" dirty="0">
                <a:latin typeface="微软雅黑" panose="020B0503020204020204" pitchFamily="34" charset="-122"/>
                <a:ea typeface="微软雅黑" panose="020B0503020204020204" pitchFamily="34" charset="-122"/>
              </a:rPr>
              <a:t>2</a:t>
            </a:r>
            <a:endParaRPr lang="zh-TW" altLang="en-US" dirty="0">
              <a:latin typeface="微软雅黑" panose="020B0503020204020204" pitchFamily="34" charset="-122"/>
              <a:ea typeface="微软雅黑" panose="020B0503020204020204" pitchFamily="34" charset="-122"/>
            </a:endParaRPr>
          </a:p>
        </p:txBody>
      </p:sp>
      <p:sp>
        <p:nvSpPr>
          <p:cNvPr id="155" name="橢圓 154">
            <a:extLst>
              <a:ext uri="{FF2B5EF4-FFF2-40B4-BE49-F238E27FC236}">
                <a16:creationId xmlns:a16="http://schemas.microsoft.com/office/drawing/2014/main" id="{CA0E6751-1AE3-4051-8549-A5B9C4553CA9}"/>
              </a:ext>
            </a:extLst>
          </p:cNvPr>
          <p:cNvSpPr/>
          <p:nvPr/>
        </p:nvSpPr>
        <p:spPr>
          <a:xfrm>
            <a:off x="1162393" y="1015284"/>
            <a:ext cx="357809" cy="360049"/>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TW" dirty="0">
                <a:latin typeface="微软雅黑" panose="020B0503020204020204" pitchFamily="34" charset="-122"/>
                <a:ea typeface="微软雅黑" panose="020B0503020204020204" pitchFamily="34" charset="-122"/>
              </a:rPr>
              <a:t>1</a:t>
            </a:r>
            <a:endParaRPr lang="zh-TW" altLang="en-US" dirty="0">
              <a:latin typeface="微软雅黑" panose="020B0503020204020204" pitchFamily="34" charset="-122"/>
              <a:ea typeface="微软雅黑" panose="020B0503020204020204" pitchFamily="34" charset="-122"/>
            </a:endParaRPr>
          </a:p>
        </p:txBody>
      </p:sp>
      <p:sp>
        <p:nvSpPr>
          <p:cNvPr id="156" name="橢圓 155">
            <a:extLst>
              <a:ext uri="{FF2B5EF4-FFF2-40B4-BE49-F238E27FC236}">
                <a16:creationId xmlns:a16="http://schemas.microsoft.com/office/drawing/2014/main" id="{535ED5B5-235F-403E-82A8-34ECB874D367}"/>
              </a:ext>
            </a:extLst>
          </p:cNvPr>
          <p:cNvSpPr/>
          <p:nvPr/>
        </p:nvSpPr>
        <p:spPr>
          <a:xfrm>
            <a:off x="5270511" y="3488986"/>
            <a:ext cx="357809" cy="360049"/>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TW" dirty="0">
                <a:latin typeface="微软雅黑" panose="020B0503020204020204" pitchFamily="34" charset="-122"/>
                <a:ea typeface="微软雅黑" panose="020B0503020204020204" pitchFamily="34" charset="-122"/>
              </a:rPr>
              <a:t>3</a:t>
            </a:r>
            <a:endParaRPr lang="zh-TW" altLang="en-US" dirty="0">
              <a:latin typeface="微软雅黑" panose="020B0503020204020204" pitchFamily="34" charset="-122"/>
              <a:ea typeface="微软雅黑" panose="020B0503020204020204" pitchFamily="34" charset="-122"/>
            </a:endParaRPr>
          </a:p>
        </p:txBody>
      </p:sp>
      <p:sp>
        <p:nvSpPr>
          <p:cNvPr id="158" name="橢圓 157">
            <a:extLst>
              <a:ext uri="{FF2B5EF4-FFF2-40B4-BE49-F238E27FC236}">
                <a16:creationId xmlns:a16="http://schemas.microsoft.com/office/drawing/2014/main" id="{257EA37A-3F82-4296-80F1-91D27935BBE0}"/>
              </a:ext>
            </a:extLst>
          </p:cNvPr>
          <p:cNvSpPr/>
          <p:nvPr/>
        </p:nvSpPr>
        <p:spPr>
          <a:xfrm>
            <a:off x="6856579" y="1049263"/>
            <a:ext cx="357809" cy="360049"/>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TW" dirty="0">
                <a:latin typeface="微软雅黑" panose="020B0503020204020204" pitchFamily="34" charset="-122"/>
                <a:ea typeface="微软雅黑" panose="020B0503020204020204" pitchFamily="34" charset="-122"/>
              </a:rPr>
              <a:t>4</a:t>
            </a:r>
            <a:endParaRPr lang="zh-TW" altLang="en-US" dirty="0">
              <a:latin typeface="微软雅黑" panose="020B0503020204020204" pitchFamily="34" charset="-122"/>
              <a:ea typeface="微软雅黑" panose="020B0503020204020204" pitchFamily="34" charset="-122"/>
            </a:endParaRPr>
          </a:p>
        </p:txBody>
      </p:sp>
      <p:sp>
        <p:nvSpPr>
          <p:cNvPr id="159" name="橢圓 158">
            <a:extLst>
              <a:ext uri="{FF2B5EF4-FFF2-40B4-BE49-F238E27FC236}">
                <a16:creationId xmlns:a16="http://schemas.microsoft.com/office/drawing/2014/main" id="{DE43AA95-C4E9-40A4-B63E-0BB159BE05C8}"/>
              </a:ext>
            </a:extLst>
          </p:cNvPr>
          <p:cNvSpPr/>
          <p:nvPr/>
        </p:nvSpPr>
        <p:spPr>
          <a:xfrm>
            <a:off x="8956791" y="1532751"/>
            <a:ext cx="357809" cy="360049"/>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TW" dirty="0">
                <a:latin typeface="微软雅黑" panose="020B0503020204020204" pitchFamily="34" charset="-122"/>
                <a:ea typeface="微软雅黑" panose="020B0503020204020204" pitchFamily="34" charset="-122"/>
              </a:rPr>
              <a:t>5</a:t>
            </a:r>
            <a:endParaRPr lang="zh-TW" altLang="en-US" dirty="0">
              <a:latin typeface="微软雅黑" panose="020B0503020204020204" pitchFamily="34" charset="-122"/>
              <a:ea typeface="微软雅黑" panose="020B0503020204020204" pitchFamily="34" charset="-122"/>
            </a:endParaRPr>
          </a:p>
        </p:txBody>
      </p:sp>
      <p:sp>
        <p:nvSpPr>
          <p:cNvPr id="162" name="橢圓 161">
            <a:extLst>
              <a:ext uri="{FF2B5EF4-FFF2-40B4-BE49-F238E27FC236}">
                <a16:creationId xmlns:a16="http://schemas.microsoft.com/office/drawing/2014/main" id="{23FA5484-1D62-45EC-A866-356A6C667757}"/>
              </a:ext>
            </a:extLst>
          </p:cNvPr>
          <p:cNvSpPr/>
          <p:nvPr/>
        </p:nvSpPr>
        <p:spPr>
          <a:xfrm>
            <a:off x="10861730" y="3266943"/>
            <a:ext cx="357809" cy="360049"/>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TW" dirty="0">
                <a:latin typeface="微软雅黑" panose="020B0503020204020204" pitchFamily="34" charset="-122"/>
                <a:ea typeface="微软雅黑" panose="020B0503020204020204" pitchFamily="34" charset="-122"/>
              </a:rPr>
              <a:t>7</a:t>
            </a:r>
            <a:endParaRPr lang="zh-TW" altLang="en-US" dirty="0">
              <a:latin typeface="微软雅黑" panose="020B0503020204020204" pitchFamily="34" charset="-122"/>
              <a:ea typeface="微软雅黑" panose="020B0503020204020204" pitchFamily="34" charset="-122"/>
            </a:endParaRPr>
          </a:p>
        </p:txBody>
      </p:sp>
      <p:sp>
        <p:nvSpPr>
          <p:cNvPr id="19" name="矩形 18">
            <a:extLst>
              <a:ext uri="{FF2B5EF4-FFF2-40B4-BE49-F238E27FC236}">
                <a16:creationId xmlns:a16="http://schemas.microsoft.com/office/drawing/2014/main" id="{B97CEE17-4BAC-45A0-9F35-11601889D0BE}"/>
              </a:ext>
            </a:extLst>
          </p:cNvPr>
          <p:cNvSpPr/>
          <p:nvPr/>
        </p:nvSpPr>
        <p:spPr>
          <a:xfrm>
            <a:off x="574765" y="241734"/>
            <a:ext cx="11181806" cy="584775"/>
          </a:xfrm>
          <a:prstGeom prst="rect">
            <a:avLst/>
          </a:prstGeom>
        </p:spPr>
        <p:txBody>
          <a:bodyPr wrap="square">
            <a:spAutoFit/>
          </a:bodyPr>
          <a:lstStyle/>
          <a:p>
            <a:pPr defTabSz="1219170">
              <a:spcBef>
                <a:spcPct val="20000"/>
              </a:spcBef>
            </a:pPr>
            <a:r>
              <a:rPr lang="zh-TW" altLang="en-US" sz="3200" b="1" dirty="0"/>
              <a:t>學生學習歷程</a:t>
            </a:r>
            <a:r>
              <a:rPr lang="zh-TW" altLang="en-US" sz="3200" b="1" dirty="0">
                <a:latin typeface="+mj-lt"/>
              </a:rPr>
              <a:t>檔案與</a:t>
            </a:r>
            <a:r>
              <a:rPr lang="zh-TW" altLang="en-US" sz="3200" b="1" dirty="0">
                <a:solidFill>
                  <a:schemeClr val="accent4"/>
                </a:solidFill>
                <a:latin typeface="+mj-lt"/>
              </a:rPr>
              <a:t>各系統介接作業流程</a:t>
            </a:r>
          </a:p>
        </p:txBody>
      </p:sp>
      <p:sp>
        <p:nvSpPr>
          <p:cNvPr id="3" name="文字方塊 2"/>
          <p:cNvSpPr txBox="1"/>
          <p:nvPr/>
        </p:nvSpPr>
        <p:spPr>
          <a:xfrm rot="2581815">
            <a:off x="5754411" y="2246695"/>
            <a:ext cx="1261884" cy="332399"/>
          </a:xfrm>
          <a:prstGeom prst="rect">
            <a:avLst/>
          </a:prstGeom>
          <a:noFill/>
        </p:spPr>
        <p:txBody>
          <a:bodyPr wrap="none" rtlCol="0">
            <a:spAutoFit/>
          </a:bodyPr>
          <a:lstStyle/>
          <a:p>
            <a:pPr>
              <a:lnSpc>
                <a:spcPct val="130000"/>
              </a:lnSpc>
              <a:spcBef>
                <a:spcPts val="600"/>
              </a:spcBef>
            </a:pPr>
            <a:r>
              <a:rPr lang="zh-TW" altLang="en-US" sz="1200" kern="0" dirty="0">
                <a:latin typeface="微软雅黑" panose="020B0503020204020204" pitchFamily="34" charset="-122"/>
                <a:ea typeface="微软雅黑" panose="020B0503020204020204" pitchFamily="34" charset="-122"/>
                <a:cs typeface="+mn-ea"/>
                <a:sym typeface="+mn-lt"/>
              </a:rPr>
              <a:t>課程代碼資料檔</a:t>
            </a:r>
          </a:p>
        </p:txBody>
      </p:sp>
      <p:pic>
        <p:nvPicPr>
          <p:cNvPr id="184" name="圖片 183"/>
          <p:cNvPicPr>
            <a:picLocks noChangeAspect="1"/>
          </p:cNvPicPr>
          <p:nvPr/>
        </p:nvPicPr>
        <p:blipFill>
          <a:blip r:embed="rId5"/>
          <a:stretch>
            <a:fillRect/>
          </a:stretch>
        </p:blipFill>
        <p:spPr>
          <a:xfrm>
            <a:off x="5711440" y="5131181"/>
            <a:ext cx="542119" cy="776894"/>
          </a:xfrm>
          <a:prstGeom prst="rect">
            <a:avLst/>
          </a:prstGeom>
        </p:spPr>
      </p:pic>
      <p:sp>
        <p:nvSpPr>
          <p:cNvPr id="161" name="橢圓 160">
            <a:extLst>
              <a:ext uri="{FF2B5EF4-FFF2-40B4-BE49-F238E27FC236}">
                <a16:creationId xmlns:a16="http://schemas.microsoft.com/office/drawing/2014/main" id="{2631A92B-BE7E-4188-A1E0-6ADB12CBF956}"/>
              </a:ext>
            </a:extLst>
          </p:cNvPr>
          <p:cNvSpPr/>
          <p:nvPr/>
        </p:nvSpPr>
        <p:spPr>
          <a:xfrm>
            <a:off x="5273095" y="5526548"/>
            <a:ext cx="357809" cy="360049"/>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TW" dirty="0">
                <a:latin typeface="微软雅黑" panose="020B0503020204020204" pitchFamily="34" charset="-122"/>
                <a:ea typeface="微软雅黑" panose="020B0503020204020204" pitchFamily="34" charset="-122"/>
              </a:rPr>
              <a:t>6</a:t>
            </a:r>
            <a:endParaRPr lang="zh-TW" altLang="en-US" dirty="0">
              <a:latin typeface="微软雅黑" panose="020B0503020204020204" pitchFamily="34" charset="-122"/>
              <a:ea typeface="微软雅黑" panose="020B0503020204020204" pitchFamily="34" charset="-122"/>
            </a:endParaRPr>
          </a:p>
        </p:txBody>
      </p:sp>
      <p:pic>
        <p:nvPicPr>
          <p:cNvPr id="186" name="圖片 185"/>
          <p:cNvPicPr>
            <a:picLocks noChangeAspect="1"/>
          </p:cNvPicPr>
          <p:nvPr/>
        </p:nvPicPr>
        <p:blipFill>
          <a:blip r:embed="rId5"/>
          <a:stretch>
            <a:fillRect/>
          </a:stretch>
        </p:blipFill>
        <p:spPr>
          <a:xfrm>
            <a:off x="2152620" y="4400000"/>
            <a:ext cx="469414" cy="672702"/>
          </a:xfrm>
          <a:prstGeom prst="rect">
            <a:avLst/>
          </a:prstGeom>
        </p:spPr>
      </p:pic>
      <p:pic>
        <p:nvPicPr>
          <p:cNvPr id="188" name="圖片 187"/>
          <p:cNvPicPr>
            <a:picLocks noChangeAspect="1"/>
          </p:cNvPicPr>
          <p:nvPr/>
        </p:nvPicPr>
        <p:blipFill>
          <a:blip r:embed="rId6"/>
          <a:stretch>
            <a:fillRect/>
          </a:stretch>
        </p:blipFill>
        <p:spPr>
          <a:xfrm>
            <a:off x="2221599" y="3020554"/>
            <a:ext cx="560539" cy="659059"/>
          </a:xfrm>
          <a:prstGeom prst="rect">
            <a:avLst/>
          </a:prstGeom>
        </p:spPr>
      </p:pic>
    </p:spTree>
    <p:extLst>
      <p:ext uri="{BB962C8B-B14F-4D97-AF65-F5344CB8AC3E}">
        <p14:creationId xmlns:p14="http://schemas.microsoft.com/office/powerpoint/2010/main" val="1339776567"/>
      </p:ext>
    </p:extLst>
  </p:cSld>
  <p:clrMapOvr>
    <a:masterClrMapping/>
  </p:clrMapOvr>
</p:sld>
</file>

<file path=ppt/theme/theme1.xml><?xml version="1.0" encoding="utf-8"?>
<a:theme xmlns:a="http://schemas.openxmlformats.org/drawingml/2006/main" name="Office 主题">
  <a:themeElements>
    <a:clrScheme name="多彩2">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fontScheme name="常用字体2">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lnSpc>
            <a:spcPct val="130000"/>
          </a:lnSpc>
          <a:defRPr sz="12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200" kern="0" dirty="0">
            <a:latin typeface="微软雅黑" panose="020B0503020204020204" pitchFamily="34" charset="-122"/>
            <a:ea typeface="微软雅黑" panose="020B0503020204020204" pitchFamily="34" charset="-122"/>
            <a:cs typeface="+mn-ea"/>
            <a:sym typeface="+mn-lt"/>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13225</TotalTime>
  <Words>4333</Words>
  <Application>Microsoft Office PowerPoint</Application>
  <PresentationFormat>寬螢幕</PresentationFormat>
  <Paragraphs>478</Paragraphs>
  <Slides>33</Slides>
  <Notes>13</Notes>
  <HiddenSlides>0</HiddenSlides>
  <MMClips>0</MMClips>
  <ScaleCrop>false</ScaleCrop>
  <HeadingPairs>
    <vt:vector size="8" baseType="variant">
      <vt:variant>
        <vt:lpstr>使用字型</vt:lpstr>
      </vt:variant>
      <vt:variant>
        <vt:i4>15</vt:i4>
      </vt:variant>
      <vt:variant>
        <vt:lpstr>佈景主題</vt:lpstr>
      </vt:variant>
      <vt:variant>
        <vt:i4>1</vt:i4>
      </vt:variant>
      <vt:variant>
        <vt:lpstr>內嵌 OLE 伺服程式</vt:lpstr>
      </vt:variant>
      <vt:variant>
        <vt:i4>1</vt:i4>
      </vt:variant>
      <vt:variant>
        <vt:lpstr>投影片標題</vt:lpstr>
      </vt:variant>
      <vt:variant>
        <vt:i4>33</vt:i4>
      </vt:variant>
    </vt:vector>
  </HeadingPairs>
  <TitlesOfParts>
    <vt:vector size="50" baseType="lpstr">
      <vt:lpstr>等线</vt:lpstr>
      <vt:lpstr>Kozuka Gothic Pro B</vt:lpstr>
      <vt:lpstr>微软雅黑</vt:lpstr>
      <vt:lpstr>華康行書體</vt:lpstr>
      <vt:lpstr>微軟正黑體</vt:lpstr>
      <vt:lpstr>新細明體</vt:lpstr>
      <vt:lpstr>標楷體</vt:lpstr>
      <vt:lpstr>Arial</vt:lpstr>
      <vt:lpstr>Arial Black</vt:lpstr>
      <vt:lpstr>Calibri</vt:lpstr>
      <vt:lpstr>Impact</vt:lpstr>
      <vt:lpstr>Times New Roman</vt:lpstr>
      <vt:lpstr>Webdings</vt:lpstr>
      <vt:lpstr>Wingdings</vt:lpstr>
      <vt:lpstr>Wingdings 2</vt:lpstr>
      <vt:lpstr>Office 主题</vt:lpstr>
      <vt:lpstr>PhotoImpact</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apple222</dc:creator>
  <cp:lastModifiedBy>林琬琪</cp:lastModifiedBy>
  <cp:revision>1009</cp:revision>
  <cp:lastPrinted>2021-01-08T03:18:41Z</cp:lastPrinted>
  <dcterms:created xsi:type="dcterms:W3CDTF">2015-08-18T02:51:41Z</dcterms:created>
  <dcterms:modified xsi:type="dcterms:W3CDTF">2021-09-15T08:48:35Z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v-yunxl@microsoft.com</vt:lpwstr>
  </property>
  <property fmtid="{D5CDD505-2E9C-101B-9397-08002B2CF9AE}" pid="5" name="MSIP_Label_f42aa342-8706-4288-bd11-ebb85995028c_SetDate">
    <vt:lpwstr>2017-12-21T06:36:36.2809056Z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