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647" r:id="rId1"/>
  </p:sldMasterIdLst>
  <p:notesMasterIdLst>
    <p:notesMasterId r:id="rId43"/>
  </p:notesMasterIdLst>
  <p:handoutMasterIdLst>
    <p:handoutMasterId r:id="rId44"/>
  </p:handoutMasterIdLst>
  <p:sldIdLst>
    <p:sldId id="886" r:id="rId2"/>
    <p:sldId id="954" r:id="rId3"/>
    <p:sldId id="968" r:id="rId4"/>
    <p:sldId id="955" r:id="rId5"/>
    <p:sldId id="987" r:id="rId6"/>
    <p:sldId id="988" r:id="rId7"/>
    <p:sldId id="938" r:id="rId8"/>
    <p:sldId id="969" r:id="rId9"/>
    <p:sldId id="936" r:id="rId10"/>
    <p:sldId id="964" r:id="rId11"/>
    <p:sldId id="913" r:id="rId12"/>
    <p:sldId id="970" r:id="rId13"/>
    <p:sldId id="961" r:id="rId14"/>
    <p:sldId id="971" r:id="rId15"/>
    <p:sldId id="973" r:id="rId16"/>
    <p:sldId id="972" r:id="rId17"/>
    <p:sldId id="914" r:id="rId18"/>
    <p:sldId id="974" r:id="rId19"/>
    <p:sldId id="975" r:id="rId20"/>
    <p:sldId id="915" r:id="rId21"/>
    <p:sldId id="916" r:id="rId22"/>
    <p:sldId id="951" r:id="rId23"/>
    <p:sldId id="976" r:id="rId24"/>
    <p:sldId id="919" r:id="rId25"/>
    <p:sldId id="977" r:id="rId26"/>
    <p:sldId id="952" r:id="rId27"/>
    <p:sldId id="978" r:id="rId28"/>
    <p:sldId id="921" r:id="rId29"/>
    <p:sldId id="983" r:id="rId30"/>
    <p:sldId id="876" r:id="rId31"/>
    <p:sldId id="981" r:id="rId32"/>
    <p:sldId id="923" r:id="rId33"/>
    <p:sldId id="982" r:id="rId34"/>
    <p:sldId id="929" r:id="rId35"/>
    <p:sldId id="956" r:id="rId36"/>
    <p:sldId id="985" r:id="rId37"/>
    <p:sldId id="945" r:id="rId38"/>
    <p:sldId id="884" r:id="rId39"/>
    <p:sldId id="984" r:id="rId40"/>
    <p:sldId id="989" r:id="rId41"/>
    <p:sldId id="986" r:id="rId42"/>
  </p:sldIdLst>
  <p:sldSz cx="9144000" cy="6858000" type="screen4x3"/>
  <p:notesSz cx="7099300" cy="10234613"/>
  <p:defaultTextStyle>
    <a:defPPr>
      <a:defRPr lang="zh-TW"/>
    </a:defPPr>
    <a:lvl1pPr algn="l" rtl="0" eaLnBrk="0" fontAlgn="base" hangingPunct="0">
      <a:spcBef>
        <a:spcPct val="0"/>
      </a:spcBef>
      <a:spcAft>
        <a:spcPct val="0"/>
      </a:spcAft>
      <a:defRPr kumimoji="1" sz="2000" kern="1200">
        <a:solidFill>
          <a:srgbClr val="0000FF"/>
        </a:solidFill>
        <a:latin typeface="Tahoma" pitchFamily="34" charset="0"/>
        <a:ea typeface="標楷體" pitchFamily="65" charset="-120"/>
        <a:cs typeface="+mn-cs"/>
      </a:defRPr>
    </a:lvl1pPr>
    <a:lvl2pPr marL="457200" algn="l" rtl="0" eaLnBrk="0" fontAlgn="base" hangingPunct="0">
      <a:spcBef>
        <a:spcPct val="0"/>
      </a:spcBef>
      <a:spcAft>
        <a:spcPct val="0"/>
      </a:spcAft>
      <a:defRPr kumimoji="1" sz="2000" kern="1200">
        <a:solidFill>
          <a:srgbClr val="0000FF"/>
        </a:solidFill>
        <a:latin typeface="Tahoma" pitchFamily="34" charset="0"/>
        <a:ea typeface="標楷體" pitchFamily="65" charset="-120"/>
        <a:cs typeface="+mn-cs"/>
      </a:defRPr>
    </a:lvl2pPr>
    <a:lvl3pPr marL="914400" algn="l" rtl="0" eaLnBrk="0" fontAlgn="base" hangingPunct="0">
      <a:spcBef>
        <a:spcPct val="0"/>
      </a:spcBef>
      <a:spcAft>
        <a:spcPct val="0"/>
      </a:spcAft>
      <a:defRPr kumimoji="1" sz="2000" kern="1200">
        <a:solidFill>
          <a:srgbClr val="0000FF"/>
        </a:solidFill>
        <a:latin typeface="Tahoma" pitchFamily="34" charset="0"/>
        <a:ea typeface="標楷體" pitchFamily="65" charset="-120"/>
        <a:cs typeface="+mn-cs"/>
      </a:defRPr>
    </a:lvl3pPr>
    <a:lvl4pPr marL="1371600" algn="l" rtl="0" eaLnBrk="0" fontAlgn="base" hangingPunct="0">
      <a:spcBef>
        <a:spcPct val="0"/>
      </a:spcBef>
      <a:spcAft>
        <a:spcPct val="0"/>
      </a:spcAft>
      <a:defRPr kumimoji="1" sz="2000" kern="1200">
        <a:solidFill>
          <a:srgbClr val="0000FF"/>
        </a:solidFill>
        <a:latin typeface="Tahoma" pitchFamily="34" charset="0"/>
        <a:ea typeface="標楷體" pitchFamily="65" charset="-120"/>
        <a:cs typeface="+mn-cs"/>
      </a:defRPr>
    </a:lvl4pPr>
    <a:lvl5pPr marL="1828800" algn="l" rtl="0" eaLnBrk="0" fontAlgn="base" hangingPunct="0">
      <a:spcBef>
        <a:spcPct val="0"/>
      </a:spcBef>
      <a:spcAft>
        <a:spcPct val="0"/>
      </a:spcAft>
      <a:defRPr kumimoji="1" sz="2000" kern="1200">
        <a:solidFill>
          <a:srgbClr val="0000FF"/>
        </a:solidFill>
        <a:latin typeface="Tahoma" pitchFamily="34" charset="0"/>
        <a:ea typeface="標楷體" pitchFamily="65" charset="-120"/>
        <a:cs typeface="+mn-cs"/>
      </a:defRPr>
    </a:lvl5pPr>
    <a:lvl6pPr marL="2286000" algn="l" defTabSz="914400" rtl="0" eaLnBrk="1" latinLnBrk="0" hangingPunct="1">
      <a:defRPr kumimoji="1" sz="2000" kern="1200">
        <a:solidFill>
          <a:srgbClr val="0000FF"/>
        </a:solidFill>
        <a:latin typeface="Tahoma" pitchFamily="34" charset="0"/>
        <a:ea typeface="標楷體" pitchFamily="65" charset="-120"/>
        <a:cs typeface="+mn-cs"/>
      </a:defRPr>
    </a:lvl6pPr>
    <a:lvl7pPr marL="2743200" algn="l" defTabSz="914400" rtl="0" eaLnBrk="1" latinLnBrk="0" hangingPunct="1">
      <a:defRPr kumimoji="1" sz="2000" kern="1200">
        <a:solidFill>
          <a:srgbClr val="0000FF"/>
        </a:solidFill>
        <a:latin typeface="Tahoma" pitchFamily="34" charset="0"/>
        <a:ea typeface="標楷體" pitchFamily="65" charset="-120"/>
        <a:cs typeface="+mn-cs"/>
      </a:defRPr>
    </a:lvl7pPr>
    <a:lvl8pPr marL="3200400" algn="l" defTabSz="914400" rtl="0" eaLnBrk="1" latinLnBrk="0" hangingPunct="1">
      <a:defRPr kumimoji="1" sz="2000" kern="1200">
        <a:solidFill>
          <a:srgbClr val="0000FF"/>
        </a:solidFill>
        <a:latin typeface="Tahoma" pitchFamily="34" charset="0"/>
        <a:ea typeface="標楷體" pitchFamily="65" charset="-120"/>
        <a:cs typeface="+mn-cs"/>
      </a:defRPr>
    </a:lvl8pPr>
    <a:lvl9pPr marL="3657600" algn="l" defTabSz="914400" rtl="0" eaLnBrk="1" latinLnBrk="0" hangingPunct="1">
      <a:defRPr kumimoji="1" sz="2000" kern="1200">
        <a:solidFill>
          <a:srgbClr val="0000FF"/>
        </a:solidFill>
        <a:latin typeface="Tahoma" pitchFamily="34" charset="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43" userDrawn="1">
          <p15:clr>
            <a:srgbClr val="A4A3A4"/>
          </p15:clr>
        </p15:guide>
        <p15:guide id="2" pos="2257" userDrawn="1">
          <p15:clr>
            <a:srgbClr val="A4A3A4"/>
          </p15:clr>
        </p15:guide>
        <p15:guide id="3" orient="horz" pos="3224" userDrawn="1">
          <p15:clr>
            <a:srgbClr val="A4A3A4"/>
          </p15:clr>
        </p15:guide>
        <p15:guide id="4"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60066"/>
    <a:srgbClr val="CC0000"/>
    <a:srgbClr val="008000"/>
    <a:srgbClr val="FBFE88"/>
    <a:srgbClr val="0000FF"/>
    <a:srgbClr val="FF5050"/>
    <a:srgbClr val="33CC33"/>
    <a:srgbClr val="D6009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202B0CA-FC54-4496-8BCA-5EF66A818D29}" styleName="深色樣式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佈景主題樣式 1 - 輔色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淺色樣式 3 - 輔色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1436" autoAdjust="0"/>
  </p:normalViewPr>
  <p:slideViewPr>
    <p:cSldViewPr>
      <p:cViewPr varScale="1">
        <p:scale>
          <a:sx n="75" d="100"/>
          <a:sy n="75" d="100"/>
        </p:scale>
        <p:origin x="1781"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3288" y="-101"/>
      </p:cViewPr>
      <p:guideLst>
        <p:guide orient="horz" pos="3243"/>
        <p:guide pos="2257"/>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5.1353862612793483E-2"/>
          <c:y val="0.10672251381444728"/>
          <c:w val="0.94864612511671331"/>
          <c:h val="0.67341661434510425"/>
        </c:manualLayout>
      </c:layout>
      <c:barChart>
        <c:barDir val="col"/>
        <c:grouping val="clustered"/>
        <c:varyColors val="0"/>
        <c:ser>
          <c:idx val="0"/>
          <c:order val="0"/>
          <c:tx>
            <c:strRef>
              <c:f>新退!$A$2</c:f>
              <c:strCache>
                <c:ptCount val="1"/>
                <c:pt idx="0">
                  <c:v>40年</c:v>
                </c:pt>
              </c:strCache>
            </c:strRef>
          </c:tx>
          <c:invertIfNegative val="0"/>
          <c:dLbls>
            <c:spPr>
              <a:noFill/>
              <a:ln>
                <a:noFill/>
              </a:ln>
              <a:effectLst/>
            </c:spPr>
            <c:txPr>
              <a:bodyPr/>
              <a:lstStyle/>
              <a:p>
                <a:pPr>
                  <a:defRPr sz="1600"/>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新退!$B$1:$E$1</c:f>
              <c:strCache>
                <c:ptCount val="4"/>
                <c:pt idx="0">
                  <c:v>107.7.1~108.12.31</c:v>
                </c:pt>
                <c:pt idx="3">
                  <c:v>118年以後</c:v>
                </c:pt>
              </c:strCache>
            </c:strRef>
          </c:cat>
          <c:val>
            <c:numRef>
              <c:f>新退!$B$2:$E$2</c:f>
              <c:numCache>
                <c:formatCode>General</c:formatCode>
                <c:ptCount val="4"/>
                <c:pt idx="0" formatCode="0.0%">
                  <c:v>0.77500000000000013</c:v>
                </c:pt>
                <c:pt idx="3" formatCode="0.0%">
                  <c:v>0.62500000000000011</c:v>
                </c:pt>
              </c:numCache>
            </c:numRef>
          </c:val>
          <c:extLst>
            <c:ext xmlns:c16="http://schemas.microsoft.com/office/drawing/2014/chart" uri="{C3380CC4-5D6E-409C-BE32-E72D297353CC}">
              <c16:uniqueId val="{00000000-73FF-4DF7-AA80-10AB3DF6BA43}"/>
            </c:ext>
          </c:extLst>
        </c:ser>
        <c:ser>
          <c:idx val="1"/>
          <c:order val="1"/>
          <c:tx>
            <c:strRef>
              <c:f>新退!$A$3</c:f>
              <c:strCache>
                <c:ptCount val="1"/>
                <c:pt idx="0">
                  <c:v>35年</c:v>
                </c:pt>
              </c:strCache>
            </c:strRef>
          </c:tx>
          <c:spPr>
            <a:solidFill>
              <a:schemeClr val="accent4">
                <a:lumMod val="60000"/>
                <a:lumOff val="40000"/>
              </a:schemeClr>
            </a:solidFill>
          </c:spPr>
          <c:invertIfNegative val="0"/>
          <c:dLbls>
            <c:spPr>
              <a:noFill/>
              <a:ln>
                <a:noFill/>
              </a:ln>
              <a:effectLst/>
            </c:spPr>
            <c:txPr>
              <a:bodyPr/>
              <a:lstStyle/>
              <a:p>
                <a:pPr>
                  <a:defRPr sz="1600"/>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新退!$B$1:$E$1</c:f>
              <c:strCache>
                <c:ptCount val="4"/>
                <c:pt idx="0">
                  <c:v>107.7.1~108.12.31</c:v>
                </c:pt>
                <c:pt idx="3">
                  <c:v>118年以後</c:v>
                </c:pt>
              </c:strCache>
            </c:strRef>
          </c:cat>
          <c:val>
            <c:numRef>
              <c:f>新退!$B$3:$E$3</c:f>
              <c:numCache>
                <c:formatCode>General</c:formatCode>
                <c:ptCount val="4"/>
                <c:pt idx="0" formatCode="0%">
                  <c:v>0.75000000000000011</c:v>
                </c:pt>
                <c:pt idx="3" formatCode="0%">
                  <c:v>0.60000000000000009</c:v>
                </c:pt>
              </c:numCache>
            </c:numRef>
          </c:val>
          <c:extLst>
            <c:ext xmlns:c16="http://schemas.microsoft.com/office/drawing/2014/chart" uri="{C3380CC4-5D6E-409C-BE32-E72D297353CC}">
              <c16:uniqueId val="{00000001-73FF-4DF7-AA80-10AB3DF6BA43}"/>
            </c:ext>
          </c:extLst>
        </c:ser>
        <c:ser>
          <c:idx val="2"/>
          <c:order val="2"/>
          <c:tx>
            <c:strRef>
              <c:f>新退!$A$4</c:f>
              <c:strCache>
                <c:ptCount val="1"/>
                <c:pt idx="0">
                  <c:v>30年</c:v>
                </c:pt>
              </c:strCache>
            </c:strRef>
          </c:tx>
          <c:spPr>
            <a:solidFill>
              <a:schemeClr val="accent5"/>
            </a:solidFill>
          </c:spPr>
          <c:invertIfNegative val="0"/>
          <c:dLbls>
            <c:spPr>
              <a:noFill/>
              <a:ln>
                <a:noFill/>
              </a:ln>
              <a:effectLst/>
            </c:spPr>
            <c:txPr>
              <a:bodyPr/>
              <a:lstStyle/>
              <a:p>
                <a:pPr>
                  <a:defRPr sz="1600"/>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新退!$B$1:$E$1</c:f>
              <c:strCache>
                <c:ptCount val="4"/>
                <c:pt idx="0">
                  <c:v>107.7.1~108.12.31</c:v>
                </c:pt>
                <c:pt idx="3">
                  <c:v>118年以後</c:v>
                </c:pt>
              </c:strCache>
            </c:strRef>
          </c:cat>
          <c:val>
            <c:numRef>
              <c:f>新退!$B$4:$E$4</c:f>
              <c:numCache>
                <c:formatCode>General</c:formatCode>
                <c:ptCount val="4"/>
                <c:pt idx="0" formatCode="0.0%">
                  <c:v>0.67500000000000016</c:v>
                </c:pt>
                <c:pt idx="3" formatCode="0.0%">
                  <c:v>0.52500000000000002</c:v>
                </c:pt>
              </c:numCache>
            </c:numRef>
          </c:val>
          <c:extLst>
            <c:ext xmlns:c16="http://schemas.microsoft.com/office/drawing/2014/chart" uri="{C3380CC4-5D6E-409C-BE32-E72D297353CC}">
              <c16:uniqueId val="{00000002-73FF-4DF7-AA80-10AB3DF6BA43}"/>
            </c:ext>
          </c:extLst>
        </c:ser>
        <c:ser>
          <c:idx val="3"/>
          <c:order val="3"/>
          <c:tx>
            <c:strRef>
              <c:f>新退!$A$5</c:f>
              <c:strCache>
                <c:ptCount val="1"/>
                <c:pt idx="0">
                  <c:v>25年</c:v>
                </c:pt>
              </c:strCache>
            </c:strRef>
          </c:tx>
          <c:spPr>
            <a:solidFill>
              <a:srgbClr val="FBFE88"/>
            </a:solidFill>
          </c:spPr>
          <c:invertIfNegative val="0"/>
          <c:dLbls>
            <c:spPr>
              <a:noFill/>
              <a:ln>
                <a:noFill/>
              </a:ln>
              <a:effectLst/>
            </c:spPr>
            <c:txPr>
              <a:bodyPr/>
              <a:lstStyle/>
              <a:p>
                <a:pPr>
                  <a:defRPr sz="1600"/>
                </a:pPr>
                <a:endParaRPr lang="zh-TW"/>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新退!$B$1:$E$1</c:f>
              <c:strCache>
                <c:ptCount val="4"/>
                <c:pt idx="0">
                  <c:v>107.7.1~108.12.31</c:v>
                </c:pt>
                <c:pt idx="3">
                  <c:v>118年以後</c:v>
                </c:pt>
              </c:strCache>
            </c:strRef>
          </c:cat>
          <c:val>
            <c:numRef>
              <c:f>新退!$B$5:$E$5</c:f>
              <c:numCache>
                <c:formatCode>General</c:formatCode>
                <c:ptCount val="4"/>
                <c:pt idx="0" formatCode="0%">
                  <c:v>0.60000000000000009</c:v>
                </c:pt>
                <c:pt idx="3" formatCode="0%">
                  <c:v>0.45</c:v>
                </c:pt>
              </c:numCache>
            </c:numRef>
          </c:val>
          <c:extLst>
            <c:ext xmlns:c16="http://schemas.microsoft.com/office/drawing/2014/chart" uri="{C3380CC4-5D6E-409C-BE32-E72D297353CC}">
              <c16:uniqueId val="{00000003-73FF-4DF7-AA80-10AB3DF6BA43}"/>
            </c:ext>
          </c:extLst>
        </c:ser>
        <c:dLbls>
          <c:showLegendKey val="0"/>
          <c:showVal val="1"/>
          <c:showCatName val="0"/>
          <c:showSerName val="0"/>
          <c:showPercent val="0"/>
          <c:showBubbleSize val="0"/>
        </c:dLbls>
        <c:gapWidth val="150"/>
        <c:overlap val="-25"/>
        <c:axId val="160882048"/>
        <c:axId val="160942720"/>
      </c:barChart>
      <c:catAx>
        <c:axId val="160882048"/>
        <c:scaling>
          <c:orientation val="minMax"/>
        </c:scaling>
        <c:delete val="0"/>
        <c:axPos val="b"/>
        <c:numFmt formatCode="General" sourceLinked="0"/>
        <c:majorTickMark val="none"/>
        <c:minorTickMark val="none"/>
        <c:tickLblPos val="nextTo"/>
        <c:txPr>
          <a:bodyPr/>
          <a:lstStyle/>
          <a:p>
            <a:pPr>
              <a:defRPr sz="2000">
                <a:solidFill>
                  <a:srgbClr val="C00000"/>
                </a:solidFill>
              </a:defRPr>
            </a:pPr>
            <a:endParaRPr lang="zh-TW"/>
          </a:p>
        </c:txPr>
        <c:crossAx val="160942720"/>
        <c:crosses val="autoZero"/>
        <c:auto val="1"/>
        <c:lblAlgn val="ctr"/>
        <c:lblOffset val="100"/>
        <c:noMultiLvlLbl val="0"/>
      </c:catAx>
      <c:valAx>
        <c:axId val="160942720"/>
        <c:scaling>
          <c:orientation val="minMax"/>
        </c:scaling>
        <c:delete val="1"/>
        <c:axPos val="l"/>
        <c:numFmt formatCode="0.0%" sourceLinked="1"/>
        <c:majorTickMark val="out"/>
        <c:minorTickMark val="none"/>
        <c:tickLblPos val="none"/>
        <c:crossAx val="160882048"/>
        <c:crosses val="autoZero"/>
        <c:crossBetween val="between"/>
      </c:valAx>
    </c:plotArea>
    <c:legend>
      <c:legendPos val="t"/>
      <c:overlay val="0"/>
      <c:txPr>
        <a:bodyPr/>
        <a:lstStyle/>
        <a:p>
          <a:pPr>
            <a:defRPr sz="2200"/>
          </a:pPr>
          <a:endParaRPr lang="zh-TW"/>
        </a:p>
      </c:txPr>
    </c:legend>
    <c:plotVisOnly val="1"/>
    <c:dispBlanksAs val="gap"/>
    <c:showDLblsOverMax val="0"/>
  </c:chart>
  <c:txPr>
    <a:bodyPr/>
    <a:lstStyle/>
    <a:p>
      <a:pPr>
        <a:defRPr sz="1800"/>
      </a:pPr>
      <a:endParaRPr lang="zh-TW"/>
    </a:p>
  </c:txPr>
  <c:externalData r:id="rId1">
    <c:autoUpdate val="0"/>
  </c:externalData>
</c:chartSpace>
</file>

<file path=ppt/diagrams/_rels/data5.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54B961-0BBE-384E-AF5B-CF0AD2B33ADC}" type="doc">
      <dgm:prSet loTypeId="urn:microsoft.com/office/officeart/2005/8/layout/radial4" loCatId="" qsTypeId="urn:microsoft.com/office/officeart/2005/8/quickstyle/simple1" qsCatId="simple" csTypeId="urn:microsoft.com/office/officeart/2005/8/colors/colorful3" csCatId="colorful" phldr="1"/>
      <dgm:spPr/>
      <dgm:t>
        <a:bodyPr/>
        <a:lstStyle/>
        <a:p>
          <a:endParaRPr lang="zh-TW" altLang="en-US"/>
        </a:p>
      </dgm:t>
    </dgm:pt>
    <dgm:pt modelId="{B9312350-2743-E445-96FD-89097004FF76}">
      <dgm:prSet phldrT="[文字]" custT="1"/>
      <dgm:spPr/>
      <dgm:t>
        <a:bodyPr/>
        <a:lstStyle/>
        <a:p>
          <a:r>
            <a:rPr lang="zh-TW" altLang="en-US" sz="4800" b="0" dirty="0" smtClean="0">
              <a:solidFill>
                <a:schemeClr val="tx1"/>
              </a:solidFill>
              <a:latin typeface="標楷體" panose="03000509000000000000" pitchFamily="65" charset="-120"/>
              <a:ea typeface="標楷體" panose="03000509000000000000" pitchFamily="65" charset="-120"/>
            </a:rPr>
            <a:t>退休給與</a:t>
          </a:r>
          <a:endParaRPr lang="zh-TW" altLang="en-US" sz="4800" b="0" dirty="0">
            <a:solidFill>
              <a:schemeClr val="tx1"/>
            </a:solidFill>
            <a:latin typeface="標楷體" panose="03000509000000000000" pitchFamily="65" charset="-120"/>
            <a:ea typeface="標楷體" panose="03000509000000000000" pitchFamily="65" charset="-120"/>
          </a:endParaRPr>
        </a:p>
      </dgm:t>
    </dgm:pt>
    <dgm:pt modelId="{9267E364-0479-3A49-9FC0-2E6AAF430620}" type="parTrans" cxnId="{156F4544-9D2B-D943-9163-E24470C0F5C3}">
      <dgm:prSet/>
      <dgm:spPr/>
      <dgm:t>
        <a:bodyPr/>
        <a:lstStyle/>
        <a:p>
          <a:endParaRPr lang="zh-TW" altLang="en-US"/>
        </a:p>
      </dgm:t>
    </dgm:pt>
    <dgm:pt modelId="{63FBE1F9-2D06-F544-9042-BE40BBD88A94}" type="sibTrans" cxnId="{156F4544-9D2B-D943-9163-E24470C0F5C3}">
      <dgm:prSet/>
      <dgm:spPr/>
      <dgm:t>
        <a:bodyPr/>
        <a:lstStyle/>
        <a:p>
          <a:endParaRPr lang="zh-TW" altLang="en-US"/>
        </a:p>
      </dgm:t>
    </dgm:pt>
    <dgm:pt modelId="{762F34EE-FF04-8943-ABD8-F5B90AE54181}">
      <dgm:prSet phldrT="[文字]" custT="1"/>
      <dgm:spPr>
        <a:solidFill>
          <a:schemeClr val="accent5">
            <a:lumMod val="40000"/>
            <a:lumOff val="60000"/>
          </a:schemeClr>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zh-TW" altLang="en-US" sz="3200" b="0" dirty="0" smtClean="0">
              <a:solidFill>
                <a:schemeClr val="tx1"/>
              </a:solidFill>
              <a:latin typeface="標楷體" panose="03000509000000000000" pitchFamily="65" charset="-120"/>
              <a:ea typeface="標楷體" panose="03000509000000000000" pitchFamily="65" charset="-120"/>
            </a:rPr>
            <a:t>依</a:t>
          </a:r>
          <a:r>
            <a:rPr lang="zh-TW" altLang="en-US" sz="3200" b="1" dirty="0" smtClean="0">
              <a:solidFill>
                <a:srgbClr val="FF0000"/>
              </a:solidFill>
              <a:latin typeface="標楷體" panose="03000509000000000000" pitchFamily="65" charset="-120"/>
              <a:ea typeface="標楷體" panose="03000509000000000000" pitchFamily="65" charset="-120"/>
            </a:rPr>
            <a:t>公教人員退休法規</a:t>
          </a:r>
          <a:r>
            <a:rPr lang="en-US" altLang="zh-TW" sz="2400" b="0" dirty="0" smtClean="0">
              <a:solidFill>
                <a:schemeClr val="tx1"/>
              </a:solidFill>
              <a:latin typeface="標楷體" panose="03000509000000000000" pitchFamily="65" charset="-120"/>
              <a:ea typeface="標楷體" panose="03000509000000000000" pitchFamily="65" charset="-120"/>
            </a:rPr>
            <a:t>(</a:t>
          </a:r>
          <a:r>
            <a:rPr lang="zh-TW" altLang="en-US" sz="2400" b="0" dirty="0" smtClean="0">
              <a:solidFill>
                <a:schemeClr val="tx1"/>
              </a:solidFill>
              <a:latin typeface="標楷體" panose="03000509000000000000" pitchFamily="65" charset="-120"/>
              <a:ea typeface="標楷體" panose="03000509000000000000" pitchFamily="65" charset="-120"/>
            </a:rPr>
            <a:t>註</a:t>
          </a:r>
          <a:r>
            <a:rPr lang="en-US" altLang="zh-TW" sz="2400" b="0" dirty="0" smtClean="0">
              <a:solidFill>
                <a:schemeClr val="tx1"/>
              </a:solidFill>
              <a:latin typeface="標楷體" panose="03000509000000000000" pitchFamily="65" charset="-120"/>
              <a:ea typeface="標楷體" panose="03000509000000000000" pitchFamily="65" charset="-120"/>
            </a:rPr>
            <a:t>)</a:t>
          </a:r>
          <a:endParaRPr lang="zh-TW" altLang="en-US" sz="2400" b="0" dirty="0" smtClean="0">
            <a:solidFill>
              <a:schemeClr val="tx1"/>
            </a:solidFill>
            <a:latin typeface="標楷體" panose="03000509000000000000" pitchFamily="65" charset="-120"/>
            <a:ea typeface="標楷體" panose="03000509000000000000" pitchFamily="65" charset="-120"/>
          </a:endParaRPr>
        </a:p>
        <a:p>
          <a:pPr algn="just" defTabSz="1422400">
            <a:lnSpc>
              <a:spcPct val="90000"/>
            </a:lnSpc>
            <a:spcBef>
              <a:spcPct val="0"/>
            </a:spcBef>
            <a:spcAft>
              <a:spcPct val="35000"/>
            </a:spcAft>
          </a:pPr>
          <a:r>
            <a:rPr lang="zh-TW" altLang="en-US" sz="3200" b="0" dirty="0" smtClean="0">
              <a:solidFill>
                <a:schemeClr val="tx1"/>
              </a:solidFill>
              <a:latin typeface="標楷體" panose="03000509000000000000" pitchFamily="65" charset="-120"/>
              <a:ea typeface="標楷體" panose="03000509000000000000" pitchFamily="65" charset="-120"/>
            </a:rPr>
            <a:t>領取之退休金</a:t>
          </a:r>
          <a:r>
            <a:rPr lang="en-US" altLang="zh-TW" sz="2400" b="0" dirty="0" smtClean="0">
              <a:solidFill>
                <a:schemeClr val="tx1"/>
              </a:solidFill>
              <a:latin typeface="標楷體" panose="03000509000000000000" pitchFamily="65" charset="-120"/>
              <a:ea typeface="標楷體" panose="03000509000000000000" pitchFamily="65" charset="-120"/>
            </a:rPr>
            <a:t>(</a:t>
          </a:r>
          <a:r>
            <a:rPr lang="zh-TW" altLang="en-US" sz="2400" b="0" dirty="0" smtClean="0">
              <a:solidFill>
                <a:schemeClr val="tx1"/>
              </a:solidFill>
              <a:latin typeface="標楷體" panose="03000509000000000000" pitchFamily="65" charset="-120"/>
              <a:ea typeface="標楷體" panose="03000509000000000000" pitchFamily="65" charset="-120"/>
            </a:rPr>
            <a:t>新舊制退休金、其他現金給與補償金、年資補償金</a:t>
          </a:r>
          <a:r>
            <a:rPr lang="en-US" altLang="zh-TW" sz="2400" b="0" dirty="0" smtClean="0">
              <a:solidFill>
                <a:schemeClr val="tx1"/>
              </a:solidFill>
              <a:latin typeface="標楷體" panose="03000509000000000000" pitchFamily="65" charset="-120"/>
              <a:ea typeface="標楷體" panose="03000509000000000000" pitchFamily="65" charset="-120"/>
            </a:rPr>
            <a:t>)</a:t>
          </a:r>
        </a:p>
      </dgm:t>
    </dgm:pt>
    <dgm:pt modelId="{2CE2E780-22E3-8D48-A4F6-20EED8D66176}" type="parTrans" cxnId="{6AD9E7F3-4715-7E4C-9C6A-BD8572E564C6}">
      <dgm:prSet/>
      <dgm:spPr/>
      <dgm:t>
        <a:bodyPr/>
        <a:lstStyle/>
        <a:p>
          <a:endParaRPr lang="zh-TW" altLang="en-US"/>
        </a:p>
      </dgm:t>
    </dgm:pt>
    <dgm:pt modelId="{07B93169-B053-E34A-B752-C161CCF21013}" type="sibTrans" cxnId="{6AD9E7F3-4715-7E4C-9C6A-BD8572E564C6}">
      <dgm:prSet/>
      <dgm:spPr/>
      <dgm:t>
        <a:bodyPr/>
        <a:lstStyle/>
        <a:p>
          <a:endParaRPr lang="zh-TW" altLang="en-US"/>
        </a:p>
      </dgm:t>
    </dgm:pt>
    <dgm:pt modelId="{396F11F0-18DF-954F-8A5E-69AB5AB9CEBC}">
      <dgm:prSet phldrT="[文字]" custT="1"/>
      <dgm:spPr>
        <a:solidFill>
          <a:schemeClr val="accent5">
            <a:lumMod val="40000"/>
            <a:lumOff val="60000"/>
          </a:schemeClr>
        </a:solidFill>
      </dgm:spPr>
      <dgm:t>
        <a:bodyPr/>
        <a:lstStyle/>
        <a:p>
          <a:r>
            <a:rPr lang="zh-TW" altLang="en-US" sz="2400" b="0" dirty="0" smtClean="0">
              <a:solidFill>
                <a:schemeClr val="tx1"/>
              </a:solidFill>
              <a:latin typeface="標楷體" panose="03000509000000000000" pitchFamily="65" charset="-120"/>
              <a:ea typeface="標楷體" panose="03000509000000000000" pitchFamily="65" charset="-120"/>
            </a:rPr>
            <a:t>依</a:t>
          </a:r>
          <a:r>
            <a:rPr lang="zh-TW" altLang="en-US" sz="2400" b="1" dirty="0" smtClean="0">
              <a:solidFill>
                <a:srgbClr val="FF0000"/>
              </a:solidFill>
              <a:latin typeface="標楷體" panose="03000509000000000000" pitchFamily="65" charset="-120"/>
              <a:ea typeface="標楷體" panose="03000509000000000000" pitchFamily="65" charset="-120"/>
            </a:rPr>
            <a:t>公教人員保險法</a:t>
          </a:r>
          <a:r>
            <a:rPr lang="zh-TW" altLang="en-US" sz="2400" b="0" dirty="0" smtClean="0">
              <a:solidFill>
                <a:schemeClr val="tx1"/>
              </a:solidFill>
              <a:latin typeface="標楷體" panose="03000509000000000000" pitchFamily="65" charset="-120"/>
              <a:ea typeface="標楷體" panose="03000509000000000000" pitchFamily="65" charset="-120"/>
            </a:rPr>
            <a:t>規定領取之公保養老給付及依相關規定辦理</a:t>
          </a:r>
          <a:r>
            <a:rPr lang="zh-TW" altLang="en-US" sz="2400" b="1" dirty="0" smtClean="0">
              <a:solidFill>
                <a:srgbClr val="FF0000"/>
              </a:solidFill>
              <a:latin typeface="標楷體" panose="03000509000000000000" pitchFamily="65" charset="-120"/>
              <a:ea typeface="標楷體" panose="03000509000000000000" pitchFamily="65" charset="-120"/>
            </a:rPr>
            <a:t>優惠存款利息所得</a:t>
          </a:r>
          <a:endParaRPr lang="zh-TW" altLang="en-US" sz="2400" b="1" dirty="0">
            <a:solidFill>
              <a:srgbClr val="FF0000"/>
            </a:solidFill>
            <a:latin typeface="標楷體" panose="03000509000000000000" pitchFamily="65" charset="-120"/>
            <a:ea typeface="標楷體" panose="03000509000000000000" pitchFamily="65" charset="-120"/>
          </a:endParaRPr>
        </a:p>
      </dgm:t>
    </dgm:pt>
    <dgm:pt modelId="{9916181F-48DB-064C-8C0D-CE3070DE48E8}" type="parTrans" cxnId="{0C39467A-0564-E043-A727-D54F3E5E5ABD}">
      <dgm:prSet/>
      <dgm:spPr/>
      <dgm:t>
        <a:bodyPr/>
        <a:lstStyle/>
        <a:p>
          <a:endParaRPr lang="zh-TW" altLang="en-US"/>
        </a:p>
      </dgm:t>
    </dgm:pt>
    <dgm:pt modelId="{6CBEECF8-B1E2-6D4B-AB2A-2EF2E4B3E420}" type="sibTrans" cxnId="{0C39467A-0564-E043-A727-D54F3E5E5ABD}">
      <dgm:prSet/>
      <dgm:spPr/>
      <dgm:t>
        <a:bodyPr/>
        <a:lstStyle/>
        <a:p>
          <a:endParaRPr lang="zh-TW" altLang="en-US"/>
        </a:p>
      </dgm:t>
    </dgm:pt>
    <dgm:pt modelId="{134CD38D-8D91-EB43-A54A-230F2647E3EE}" type="pres">
      <dgm:prSet presAssocID="{7854B961-0BBE-384E-AF5B-CF0AD2B33ADC}" presName="cycle" presStyleCnt="0">
        <dgm:presLayoutVars>
          <dgm:chMax val="1"/>
          <dgm:dir/>
          <dgm:animLvl val="ctr"/>
          <dgm:resizeHandles val="exact"/>
        </dgm:presLayoutVars>
      </dgm:prSet>
      <dgm:spPr/>
      <dgm:t>
        <a:bodyPr/>
        <a:lstStyle/>
        <a:p>
          <a:endParaRPr lang="zh-TW" altLang="en-US"/>
        </a:p>
      </dgm:t>
    </dgm:pt>
    <dgm:pt modelId="{50B32476-FE79-2746-AC27-C06FA0F1C6F8}" type="pres">
      <dgm:prSet presAssocID="{B9312350-2743-E445-96FD-89097004FF76}" presName="centerShape" presStyleLbl="node0" presStyleIdx="0" presStyleCnt="1" custScaleX="82613" custScaleY="76529" custLinFactNeighborX="1995" custLinFactNeighborY="-35517"/>
      <dgm:spPr/>
      <dgm:t>
        <a:bodyPr/>
        <a:lstStyle/>
        <a:p>
          <a:endParaRPr lang="zh-TW" altLang="en-US"/>
        </a:p>
      </dgm:t>
    </dgm:pt>
    <dgm:pt modelId="{9281268D-3E64-6D43-B542-65C0811EB1F2}" type="pres">
      <dgm:prSet presAssocID="{2CE2E780-22E3-8D48-A4F6-20EED8D66176}" presName="parTrans" presStyleLbl="bgSibTrans2D1" presStyleIdx="0" presStyleCnt="2" custAng="10468256" custScaleX="24850" custScaleY="91341" custLinFactY="-26898" custLinFactNeighborX="27304" custLinFactNeighborY="-100000" custRadScaleRad="32803" custRadScaleInc="-2147483648"/>
      <dgm:spPr/>
      <dgm:t>
        <a:bodyPr/>
        <a:lstStyle/>
        <a:p>
          <a:endParaRPr lang="zh-TW" altLang="en-US"/>
        </a:p>
      </dgm:t>
    </dgm:pt>
    <dgm:pt modelId="{ED07C3B9-98F8-7F49-88E4-598053966CE0}" type="pres">
      <dgm:prSet presAssocID="{762F34EE-FF04-8943-ABD8-F5B90AE54181}" presName="node" presStyleLbl="node1" presStyleIdx="0" presStyleCnt="2" custScaleX="105210" custScaleY="182857" custRadScaleRad="85467" custRadScaleInc="-26312">
        <dgm:presLayoutVars>
          <dgm:bulletEnabled val="1"/>
        </dgm:presLayoutVars>
      </dgm:prSet>
      <dgm:spPr/>
      <dgm:t>
        <a:bodyPr/>
        <a:lstStyle/>
        <a:p>
          <a:endParaRPr lang="zh-TW" altLang="en-US"/>
        </a:p>
      </dgm:t>
    </dgm:pt>
    <dgm:pt modelId="{86B5BC09-4D43-DA47-A43D-F8AFA38E73C7}" type="pres">
      <dgm:prSet presAssocID="{9916181F-48DB-064C-8C0D-CE3070DE48E8}" presName="parTrans" presStyleLbl="bgSibTrans2D1" presStyleIdx="1" presStyleCnt="2" custFlipVert="1" custFlipHor="1" custScaleX="24274" custScaleY="83270" custLinFactY="-41995" custLinFactNeighborX="-23660" custLinFactNeighborY="-100000"/>
      <dgm:spPr/>
      <dgm:t>
        <a:bodyPr/>
        <a:lstStyle/>
        <a:p>
          <a:endParaRPr lang="zh-TW" altLang="en-US"/>
        </a:p>
      </dgm:t>
    </dgm:pt>
    <dgm:pt modelId="{70FBF85B-D9E8-1546-9251-1C84B7893777}" type="pres">
      <dgm:prSet presAssocID="{396F11F0-18DF-954F-8A5E-69AB5AB9CEBC}" presName="node" presStyleLbl="node1" presStyleIdx="1" presStyleCnt="2" custScaleY="141555" custRadScaleRad="90221" custRadScaleInc="19947">
        <dgm:presLayoutVars>
          <dgm:bulletEnabled val="1"/>
        </dgm:presLayoutVars>
      </dgm:prSet>
      <dgm:spPr/>
      <dgm:t>
        <a:bodyPr/>
        <a:lstStyle/>
        <a:p>
          <a:endParaRPr lang="zh-TW" altLang="en-US"/>
        </a:p>
      </dgm:t>
    </dgm:pt>
  </dgm:ptLst>
  <dgm:cxnLst>
    <dgm:cxn modelId="{10040837-9CFD-46C5-8016-88FB559B17AA}" type="presOf" srcId="{396F11F0-18DF-954F-8A5E-69AB5AB9CEBC}" destId="{70FBF85B-D9E8-1546-9251-1C84B7893777}" srcOrd="0" destOrd="0" presId="urn:microsoft.com/office/officeart/2005/8/layout/radial4"/>
    <dgm:cxn modelId="{DFDD8482-7B49-43F0-AF2E-CB8D760F83C3}" type="presOf" srcId="{9916181F-48DB-064C-8C0D-CE3070DE48E8}" destId="{86B5BC09-4D43-DA47-A43D-F8AFA38E73C7}" srcOrd="0" destOrd="0" presId="urn:microsoft.com/office/officeart/2005/8/layout/radial4"/>
    <dgm:cxn modelId="{4E155DBD-BC3F-42D7-9AFF-650947D39902}" type="presOf" srcId="{7854B961-0BBE-384E-AF5B-CF0AD2B33ADC}" destId="{134CD38D-8D91-EB43-A54A-230F2647E3EE}" srcOrd="0" destOrd="0" presId="urn:microsoft.com/office/officeart/2005/8/layout/radial4"/>
    <dgm:cxn modelId="{0C39467A-0564-E043-A727-D54F3E5E5ABD}" srcId="{B9312350-2743-E445-96FD-89097004FF76}" destId="{396F11F0-18DF-954F-8A5E-69AB5AB9CEBC}" srcOrd="1" destOrd="0" parTransId="{9916181F-48DB-064C-8C0D-CE3070DE48E8}" sibTransId="{6CBEECF8-B1E2-6D4B-AB2A-2EF2E4B3E420}"/>
    <dgm:cxn modelId="{156F4544-9D2B-D943-9163-E24470C0F5C3}" srcId="{7854B961-0BBE-384E-AF5B-CF0AD2B33ADC}" destId="{B9312350-2743-E445-96FD-89097004FF76}" srcOrd="0" destOrd="0" parTransId="{9267E364-0479-3A49-9FC0-2E6AAF430620}" sibTransId="{63FBE1F9-2D06-F544-9042-BE40BBD88A94}"/>
    <dgm:cxn modelId="{F27FB95D-FE6B-493D-85CF-351CE9036693}" type="presOf" srcId="{B9312350-2743-E445-96FD-89097004FF76}" destId="{50B32476-FE79-2746-AC27-C06FA0F1C6F8}" srcOrd="0" destOrd="0" presId="urn:microsoft.com/office/officeart/2005/8/layout/radial4"/>
    <dgm:cxn modelId="{6AD9E7F3-4715-7E4C-9C6A-BD8572E564C6}" srcId="{B9312350-2743-E445-96FD-89097004FF76}" destId="{762F34EE-FF04-8943-ABD8-F5B90AE54181}" srcOrd="0" destOrd="0" parTransId="{2CE2E780-22E3-8D48-A4F6-20EED8D66176}" sibTransId="{07B93169-B053-E34A-B752-C161CCF21013}"/>
    <dgm:cxn modelId="{3A529BAC-A0C0-437B-9D04-09F170370F23}" type="presOf" srcId="{2CE2E780-22E3-8D48-A4F6-20EED8D66176}" destId="{9281268D-3E64-6D43-B542-65C0811EB1F2}" srcOrd="0" destOrd="0" presId="urn:microsoft.com/office/officeart/2005/8/layout/radial4"/>
    <dgm:cxn modelId="{2C80D264-C6D9-4B09-A850-23CA9BF83162}" type="presOf" srcId="{762F34EE-FF04-8943-ABD8-F5B90AE54181}" destId="{ED07C3B9-98F8-7F49-88E4-598053966CE0}" srcOrd="0" destOrd="0" presId="urn:microsoft.com/office/officeart/2005/8/layout/radial4"/>
    <dgm:cxn modelId="{9A2457A3-D4A8-4770-BE55-7F3AEE569E19}" type="presParOf" srcId="{134CD38D-8D91-EB43-A54A-230F2647E3EE}" destId="{50B32476-FE79-2746-AC27-C06FA0F1C6F8}" srcOrd="0" destOrd="0" presId="urn:microsoft.com/office/officeart/2005/8/layout/radial4"/>
    <dgm:cxn modelId="{DE80A423-88B9-47AF-9CF8-4513A17B35C9}" type="presParOf" srcId="{134CD38D-8D91-EB43-A54A-230F2647E3EE}" destId="{9281268D-3E64-6D43-B542-65C0811EB1F2}" srcOrd="1" destOrd="0" presId="urn:microsoft.com/office/officeart/2005/8/layout/radial4"/>
    <dgm:cxn modelId="{65C7A043-EB0D-4D8A-8807-31FEF8CF1F1F}" type="presParOf" srcId="{134CD38D-8D91-EB43-A54A-230F2647E3EE}" destId="{ED07C3B9-98F8-7F49-88E4-598053966CE0}" srcOrd="2" destOrd="0" presId="urn:microsoft.com/office/officeart/2005/8/layout/radial4"/>
    <dgm:cxn modelId="{F6EE0E58-E457-4348-AF5F-52A13F75E700}" type="presParOf" srcId="{134CD38D-8D91-EB43-A54A-230F2647E3EE}" destId="{86B5BC09-4D43-DA47-A43D-F8AFA38E73C7}" srcOrd="3" destOrd="0" presId="urn:microsoft.com/office/officeart/2005/8/layout/radial4"/>
    <dgm:cxn modelId="{4C28F55B-D089-444C-BEC6-B44E57C57A02}" type="presParOf" srcId="{134CD38D-8D91-EB43-A54A-230F2647E3EE}" destId="{70FBF85B-D9E8-1546-9251-1C84B7893777}"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6038B9-AF39-4BD2-9FD1-512D7591E80B}" type="doc">
      <dgm:prSet loTypeId="urn:microsoft.com/office/officeart/2005/8/layout/pyramid2" loCatId="list" qsTypeId="urn:microsoft.com/office/officeart/2005/8/quickstyle/simple1" qsCatId="simple" csTypeId="urn:microsoft.com/office/officeart/2005/8/colors/accent4_1" csCatId="accent4" phldr="1"/>
      <dgm:spPr/>
    </dgm:pt>
    <dgm:pt modelId="{FC1B62C0-F3AF-4530-B026-C48929050D5E}">
      <dgm:prSet phldrT="[文字]" custT="1"/>
      <dgm:spPr/>
      <dgm:t>
        <a:bodyPr/>
        <a:lstStyle/>
        <a:p>
          <a:r>
            <a:rPr lang="zh-TW" altLang="en-US" sz="2400" b="1" dirty="0" smtClean="0">
              <a:solidFill>
                <a:schemeClr val="tx1"/>
              </a:solidFill>
              <a:latin typeface="標楷體" panose="03000509000000000000" pitchFamily="65" charset="-120"/>
              <a:ea typeface="標楷體" panose="03000509000000000000" pitchFamily="65" charset="-120"/>
            </a:rPr>
            <a:t>月退休金</a:t>
          </a:r>
          <a:endParaRPr lang="zh-TW" altLang="en-US" sz="2400" b="1" dirty="0">
            <a:solidFill>
              <a:schemeClr val="tx1"/>
            </a:solidFill>
            <a:latin typeface="標楷體" panose="03000509000000000000" pitchFamily="65" charset="-120"/>
            <a:ea typeface="標楷體" panose="03000509000000000000" pitchFamily="65" charset="-120"/>
          </a:endParaRPr>
        </a:p>
      </dgm:t>
    </dgm:pt>
    <dgm:pt modelId="{AAAEBC53-7989-4264-9FBC-8BBBF6EBFD3F}" type="parTrans" cxnId="{D6DB7333-D671-4502-B356-5EDFCEA13919}">
      <dgm:prSet/>
      <dgm:spPr/>
      <dgm:t>
        <a:bodyPr/>
        <a:lstStyle/>
        <a:p>
          <a:endParaRPr lang="zh-TW" altLang="en-US"/>
        </a:p>
      </dgm:t>
    </dgm:pt>
    <dgm:pt modelId="{1ECDAF66-2FB1-4F13-936F-DF4C6869CDFA}" type="sibTrans" cxnId="{D6DB7333-D671-4502-B356-5EDFCEA13919}">
      <dgm:prSet/>
      <dgm:spPr/>
      <dgm:t>
        <a:bodyPr/>
        <a:lstStyle/>
        <a:p>
          <a:endParaRPr lang="zh-TW" altLang="en-US"/>
        </a:p>
      </dgm:t>
    </dgm:pt>
    <dgm:pt modelId="{83DC881A-49E3-4078-8577-D83B8564C6B4}">
      <dgm:prSet custT="1"/>
      <dgm:spPr/>
      <dgm:t>
        <a:bodyPr/>
        <a:lstStyle/>
        <a:p>
          <a:r>
            <a:rPr lang="zh-TW" altLang="en-US" sz="2400" b="1" dirty="0" smtClean="0">
              <a:solidFill>
                <a:schemeClr val="tx1"/>
              </a:solidFill>
              <a:latin typeface="標楷體" panose="03000509000000000000" pitchFamily="65" charset="-120"/>
              <a:ea typeface="標楷體" panose="03000509000000000000" pitchFamily="65" charset="-120"/>
            </a:rPr>
            <a:t>一次退休金</a:t>
          </a:r>
          <a:endParaRPr lang="zh-TW" altLang="en-US" sz="2400" b="1" dirty="0">
            <a:solidFill>
              <a:schemeClr val="tx1"/>
            </a:solidFill>
            <a:latin typeface="標楷體" panose="03000509000000000000" pitchFamily="65" charset="-120"/>
            <a:ea typeface="標楷體" panose="03000509000000000000" pitchFamily="65" charset="-120"/>
          </a:endParaRPr>
        </a:p>
      </dgm:t>
    </dgm:pt>
    <dgm:pt modelId="{E55C0A74-FE47-4E9E-B1F2-ED9997E1B90F}" type="parTrans" cxnId="{2EFE35DF-DF91-44DE-885C-F416F43DAC67}">
      <dgm:prSet/>
      <dgm:spPr/>
      <dgm:t>
        <a:bodyPr/>
        <a:lstStyle/>
        <a:p>
          <a:endParaRPr lang="zh-TW" altLang="en-US"/>
        </a:p>
      </dgm:t>
    </dgm:pt>
    <dgm:pt modelId="{6EBE41B3-8A47-4E1A-AA10-AD9AF3BB6BEC}" type="sibTrans" cxnId="{2EFE35DF-DF91-44DE-885C-F416F43DAC67}">
      <dgm:prSet/>
      <dgm:spPr/>
      <dgm:t>
        <a:bodyPr/>
        <a:lstStyle/>
        <a:p>
          <a:endParaRPr lang="zh-TW" altLang="en-US"/>
        </a:p>
      </dgm:t>
    </dgm:pt>
    <dgm:pt modelId="{B48DEB6A-DD4D-45AC-9A13-957903C0356E}">
      <dgm:prSet custT="1"/>
      <dgm:spPr/>
      <dgm:t>
        <a:bodyPr/>
        <a:lstStyle/>
        <a:p>
          <a:r>
            <a:rPr lang="zh-TW" sz="1800" b="1" dirty="0" smtClean="0">
              <a:solidFill>
                <a:schemeClr val="tx1"/>
              </a:solidFill>
              <a:latin typeface="標楷體" panose="03000509000000000000" pitchFamily="65" charset="-120"/>
              <a:ea typeface="標楷體" panose="03000509000000000000" pitchFamily="65" charset="-120"/>
            </a:rPr>
            <a:t>兼領</a:t>
          </a:r>
          <a:r>
            <a:rPr lang="en-US" sz="1800" b="1" dirty="0" smtClean="0">
              <a:solidFill>
                <a:schemeClr val="tx1"/>
              </a:solidFill>
              <a:latin typeface="標楷體" panose="03000509000000000000" pitchFamily="65" charset="-120"/>
              <a:ea typeface="標楷體" panose="03000509000000000000" pitchFamily="65" charset="-120"/>
            </a:rPr>
            <a:t>1/2</a:t>
          </a:r>
          <a:r>
            <a:rPr lang="zh-TW" sz="1800" b="1" dirty="0" smtClean="0">
              <a:solidFill>
                <a:schemeClr val="tx1"/>
              </a:solidFill>
              <a:latin typeface="標楷體" panose="03000509000000000000" pitchFamily="65" charset="-120"/>
              <a:ea typeface="標楷體" panose="03000509000000000000" pitchFamily="65" charset="-120"/>
            </a:rPr>
            <a:t>一次退休金</a:t>
          </a:r>
          <a:r>
            <a:rPr lang="en-US" sz="1800" b="1" dirty="0" smtClean="0">
              <a:solidFill>
                <a:schemeClr val="tx1"/>
              </a:solidFill>
              <a:latin typeface="標楷體" panose="03000509000000000000" pitchFamily="65" charset="-120"/>
              <a:ea typeface="標楷體" panose="03000509000000000000" pitchFamily="65" charset="-120"/>
            </a:rPr>
            <a:t>+1/2</a:t>
          </a:r>
          <a:r>
            <a:rPr lang="zh-TW" sz="1800" b="1" dirty="0" smtClean="0">
              <a:solidFill>
                <a:schemeClr val="tx1"/>
              </a:solidFill>
              <a:latin typeface="標楷體" panose="03000509000000000000" pitchFamily="65" charset="-120"/>
              <a:ea typeface="標楷體" panose="03000509000000000000" pitchFamily="65" charset="-120"/>
            </a:rPr>
            <a:t>月退休金</a:t>
          </a:r>
          <a:endParaRPr lang="zh-TW" sz="1800" b="1" dirty="0">
            <a:solidFill>
              <a:schemeClr val="tx1"/>
            </a:solidFill>
            <a:latin typeface="標楷體" panose="03000509000000000000" pitchFamily="65" charset="-120"/>
            <a:ea typeface="標楷體" panose="03000509000000000000" pitchFamily="65" charset="-120"/>
          </a:endParaRPr>
        </a:p>
      </dgm:t>
    </dgm:pt>
    <dgm:pt modelId="{4BED9B53-A893-4E26-9FFA-7833D42D2CE5}" type="parTrans" cxnId="{F132050D-DAED-46D8-AC92-3FE2FBE9F5F2}">
      <dgm:prSet/>
      <dgm:spPr/>
      <dgm:t>
        <a:bodyPr/>
        <a:lstStyle/>
        <a:p>
          <a:endParaRPr lang="zh-TW" altLang="en-US"/>
        </a:p>
      </dgm:t>
    </dgm:pt>
    <dgm:pt modelId="{30008DFF-9558-4A75-A7DA-D490FEEF25BB}" type="sibTrans" cxnId="{F132050D-DAED-46D8-AC92-3FE2FBE9F5F2}">
      <dgm:prSet/>
      <dgm:spPr/>
      <dgm:t>
        <a:bodyPr/>
        <a:lstStyle/>
        <a:p>
          <a:endParaRPr lang="zh-TW" altLang="en-US"/>
        </a:p>
      </dgm:t>
    </dgm:pt>
    <dgm:pt modelId="{6DAA4E8E-EF0E-4B71-9CF2-9641085327EC}" type="pres">
      <dgm:prSet presAssocID="{966038B9-AF39-4BD2-9FD1-512D7591E80B}" presName="compositeShape" presStyleCnt="0">
        <dgm:presLayoutVars>
          <dgm:dir/>
          <dgm:resizeHandles/>
        </dgm:presLayoutVars>
      </dgm:prSet>
      <dgm:spPr/>
    </dgm:pt>
    <dgm:pt modelId="{C9DA9236-DCE0-4324-BF1C-6AB923E70AB4}" type="pres">
      <dgm:prSet presAssocID="{966038B9-AF39-4BD2-9FD1-512D7591E80B}" presName="pyramid" presStyleLbl="node1" presStyleIdx="0" presStyleCnt="1" custLinFactNeighborX="-12960" custLinFactNeighborY="816"/>
      <dgm:spPr/>
    </dgm:pt>
    <dgm:pt modelId="{53020CF4-19F1-4A47-8D50-54F0E58C97BC}" type="pres">
      <dgm:prSet presAssocID="{966038B9-AF39-4BD2-9FD1-512D7591E80B}" presName="theList" presStyleCnt="0"/>
      <dgm:spPr/>
    </dgm:pt>
    <dgm:pt modelId="{5C1EC044-B40C-456A-9289-B0C9D0A04168}" type="pres">
      <dgm:prSet presAssocID="{83DC881A-49E3-4078-8577-D83B8564C6B4}" presName="aNode" presStyleLbl="fgAcc1" presStyleIdx="0" presStyleCnt="3" custScaleX="94938" custScaleY="49473" custLinFactNeighborX="-72401" custLinFactNeighborY="-11738">
        <dgm:presLayoutVars>
          <dgm:bulletEnabled val="1"/>
        </dgm:presLayoutVars>
      </dgm:prSet>
      <dgm:spPr/>
      <dgm:t>
        <a:bodyPr/>
        <a:lstStyle/>
        <a:p>
          <a:endParaRPr lang="zh-TW" altLang="en-US"/>
        </a:p>
      </dgm:t>
    </dgm:pt>
    <dgm:pt modelId="{4208B76B-3B83-48E4-A4EF-B6CF9DD1F060}" type="pres">
      <dgm:prSet presAssocID="{83DC881A-49E3-4078-8577-D83B8564C6B4}" presName="aSpace" presStyleCnt="0"/>
      <dgm:spPr/>
    </dgm:pt>
    <dgm:pt modelId="{0735C75B-8B75-4C96-A414-80FEE0308690}" type="pres">
      <dgm:prSet presAssocID="{FC1B62C0-F3AF-4530-B026-C48929050D5E}" presName="aNode" presStyleLbl="fgAcc1" presStyleIdx="1" presStyleCnt="3" custScaleX="103940" custScaleY="48653" custLinFactNeighborX="-71774" custLinFactNeighborY="17614">
        <dgm:presLayoutVars>
          <dgm:bulletEnabled val="1"/>
        </dgm:presLayoutVars>
      </dgm:prSet>
      <dgm:spPr/>
      <dgm:t>
        <a:bodyPr/>
        <a:lstStyle/>
        <a:p>
          <a:endParaRPr lang="zh-TW" altLang="en-US"/>
        </a:p>
      </dgm:t>
    </dgm:pt>
    <dgm:pt modelId="{694BD00C-80EB-406E-A754-8E24B3234EA5}" type="pres">
      <dgm:prSet presAssocID="{FC1B62C0-F3AF-4530-B026-C48929050D5E}" presName="aSpace" presStyleCnt="0"/>
      <dgm:spPr/>
    </dgm:pt>
    <dgm:pt modelId="{22FAC291-10C2-422F-9369-8966E73D61C3}" type="pres">
      <dgm:prSet presAssocID="{B48DEB6A-DD4D-45AC-9A13-957903C0356E}" presName="aNode" presStyleLbl="fgAcc1" presStyleIdx="2" presStyleCnt="3" custScaleX="130699" custScaleY="56111" custLinFactNeighborX="-68103" custLinFactNeighborY="77569">
        <dgm:presLayoutVars>
          <dgm:bulletEnabled val="1"/>
        </dgm:presLayoutVars>
      </dgm:prSet>
      <dgm:spPr/>
      <dgm:t>
        <a:bodyPr/>
        <a:lstStyle/>
        <a:p>
          <a:endParaRPr lang="zh-TW" altLang="en-US"/>
        </a:p>
      </dgm:t>
    </dgm:pt>
    <dgm:pt modelId="{8A64465D-0289-4C2E-8661-6117D8083A7E}" type="pres">
      <dgm:prSet presAssocID="{B48DEB6A-DD4D-45AC-9A13-957903C0356E}" presName="aSpace" presStyleCnt="0"/>
      <dgm:spPr/>
    </dgm:pt>
  </dgm:ptLst>
  <dgm:cxnLst>
    <dgm:cxn modelId="{0CA09FFD-752B-443E-9D76-A2742607C6BA}" type="presOf" srcId="{B48DEB6A-DD4D-45AC-9A13-957903C0356E}" destId="{22FAC291-10C2-422F-9369-8966E73D61C3}" srcOrd="0" destOrd="0" presId="urn:microsoft.com/office/officeart/2005/8/layout/pyramid2"/>
    <dgm:cxn modelId="{30047E46-73C3-4EC9-8D10-D0D2EF0F1C1E}" type="presOf" srcId="{83DC881A-49E3-4078-8577-D83B8564C6B4}" destId="{5C1EC044-B40C-456A-9289-B0C9D0A04168}" srcOrd="0" destOrd="0" presId="urn:microsoft.com/office/officeart/2005/8/layout/pyramid2"/>
    <dgm:cxn modelId="{AF502E41-1EF2-420F-A302-33392CAA1EC7}" type="presOf" srcId="{966038B9-AF39-4BD2-9FD1-512D7591E80B}" destId="{6DAA4E8E-EF0E-4B71-9CF2-9641085327EC}" srcOrd="0" destOrd="0" presId="urn:microsoft.com/office/officeart/2005/8/layout/pyramid2"/>
    <dgm:cxn modelId="{D6DB7333-D671-4502-B356-5EDFCEA13919}" srcId="{966038B9-AF39-4BD2-9FD1-512D7591E80B}" destId="{FC1B62C0-F3AF-4530-B026-C48929050D5E}" srcOrd="1" destOrd="0" parTransId="{AAAEBC53-7989-4264-9FBC-8BBBF6EBFD3F}" sibTransId="{1ECDAF66-2FB1-4F13-936F-DF4C6869CDFA}"/>
    <dgm:cxn modelId="{D3EE9349-C105-4493-80E3-A73C7626EEB8}" type="presOf" srcId="{FC1B62C0-F3AF-4530-B026-C48929050D5E}" destId="{0735C75B-8B75-4C96-A414-80FEE0308690}" srcOrd="0" destOrd="0" presId="urn:microsoft.com/office/officeart/2005/8/layout/pyramid2"/>
    <dgm:cxn modelId="{2EFE35DF-DF91-44DE-885C-F416F43DAC67}" srcId="{966038B9-AF39-4BD2-9FD1-512D7591E80B}" destId="{83DC881A-49E3-4078-8577-D83B8564C6B4}" srcOrd="0" destOrd="0" parTransId="{E55C0A74-FE47-4E9E-B1F2-ED9997E1B90F}" sibTransId="{6EBE41B3-8A47-4E1A-AA10-AD9AF3BB6BEC}"/>
    <dgm:cxn modelId="{F132050D-DAED-46D8-AC92-3FE2FBE9F5F2}" srcId="{966038B9-AF39-4BD2-9FD1-512D7591E80B}" destId="{B48DEB6A-DD4D-45AC-9A13-957903C0356E}" srcOrd="2" destOrd="0" parTransId="{4BED9B53-A893-4E26-9FFA-7833D42D2CE5}" sibTransId="{30008DFF-9558-4A75-A7DA-D490FEEF25BB}"/>
    <dgm:cxn modelId="{460956BD-C5CC-43D0-B9A7-69E2F9D008C0}" type="presParOf" srcId="{6DAA4E8E-EF0E-4B71-9CF2-9641085327EC}" destId="{C9DA9236-DCE0-4324-BF1C-6AB923E70AB4}" srcOrd="0" destOrd="0" presId="urn:microsoft.com/office/officeart/2005/8/layout/pyramid2"/>
    <dgm:cxn modelId="{2C77006C-FE5F-4221-A1CA-68CE18AF8AAB}" type="presParOf" srcId="{6DAA4E8E-EF0E-4B71-9CF2-9641085327EC}" destId="{53020CF4-19F1-4A47-8D50-54F0E58C97BC}" srcOrd="1" destOrd="0" presId="urn:microsoft.com/office/officeart/2005/8/layout/pyramid2"/>
    <dgm:cxn modelId="{873C84AD-F2A2-450F-B20C-8EFF1BDA019B}" type="presParOf" srcId="{53020CF4-19F1-4A47-8D50-54F0E58C97BC}" destId="{5C1EC044-B40C-456A-9289-B0C9D0A04168}" srcOrd="0" destOrd="0" presId="urn:microsoft.com/office/officeart/2005/8/layout/pyramid2"/>
    <dgm:cxn modelId="{ABE7B081-7652-45B7-A013-F7B261B05F13}" type="presParOf" srcId="{53020CF4-19F1-4A47-8D50-54F0E58C97BC}" destId="{4208B76B-3B83-48E4-A4EF-B6CF9DD1F060}" srcOrd="1" destOrd="0" presId="urn:microsoft.com/office/officeart/2005/8/layout/pyramid2"/>
    <dgm:cxn modelId="{2202C6B5-7DAD-4077-95C1-710C687EC10B}" type="presParOf" srcId="{53020CF4-19F1-4A47-8D50-54F0E58C97BC}" destId="{0735C75B-8B75-4C96-A414-80FEE0308690}" srcOrd="2" destOrd="0" presId="urn:microsoft.com/office/officeart/2005/8/layout/pyramid2"/>
    <dgm:cxn modelId="{3B9347EA-FCAF-49B2-99ED-264418CBB24A}" type="presParOf" srcId="{53020CF4-19F1-4A47-8D50-54F0E58C97BC}" destId="{694BD00C-80EB-406E-A754-8E24B3234EA5}" srcOrd="3" destOrd="0" presId="urn:microsoft.com/office/officeart/2005/8/layout/pyramid2"/>
    <dgm:cxn modelId="{36087DD6-BDAF-4B2D-9E86-3EE56AD2BC09}" type="presParOf" srcId="{53020CF4-19F1-4A47-8D50-54F0E58C97BC}" destId="{22FAC291-10C2-422F-9369-8966E73D61C3}" srcOrd="4" destOrd="0" presId="urn:microsoft.com/office/officeart/2005/8/layout/pyramid2"/>
    <dgm:cxn modelId="{4B036189-CB63-4750-8DBB-65004E6ED003}" type="presParOf" srcId="{53020CF4-19F1-4A47-8D50-54F0E58C97BC}" destId="{8A64465D-0289-4C2E-8661-6117D8083A7E}"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84204D-2DA1-4FA7-852E-4E4B3FBBA97F}"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zh-TW" altLang="en-US"/>
        </a:p>
      </dgm:t>
    </dgm:pt>
    <dgm:pt modelId="{4FCA40B3-4650-4E21-9374-1381E0BB2BF3}">
      <dgm:prSet phldrT="[文字]"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TW" sz="2000" b="1"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endParaRPr lang="en-US" altLang="zh-TW" sz="2000" b="1"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r>
            <a:rPr lang="zh-TW" altLang="en-US" sz="2000" b="1" dirty="0" smtClean="0">
              <a:solidFill>
                <a:srgbClr val="FF0000"/>
              </a:solidFill>
              <a:latin typeface="標楷體" panose="03000509000000000000" pitchFamily="65" charset="-120"/>
              <a:ea typeface="標楷體" panose="03000509000000000000" pitchFamily="65" charset="-120"/>
            </a:rPr>
            <a:t>身心傷病或障礙自願退休</a:t>
          </a:r>
        </a:p>
        <a:p>
          <a:pPr defTabSz="577850">
            <a:lnSpc>
              <a:spcPct val="90000"/>
            </a:lnSpc>
            <a:spcBef>
              <a:spcPct val="0"/>
            </a:spcBef>
            <a:spcAft>
              <a:spcPct val="35000"/>
            </a:spcAft>
          </a:pPr>
          <a:endParaRPr lang="zh-TW" altLang="en-US" sz="1300" dirty="0"/>
        </a:p>
      </dgm:t>
    </dgm:pt>
    <dgm:pt modelId="{6FFC8A30-EB17-4AA3-BC3E-468F0CB810CC}" type="parTrans" cxnId="{6C46723E-CC04-4CC3-9286-4BEF7CA844FD}">
      <dgm:prSet/>
      <dgm:spPr/>
      <dgm:t>
        <a:bodyPr/>
        <a:lstStyle/>
        <a:p>
          <a:endParaRPr lang="zh-TW" altLang="en-US"/>
        </a:p>
      </dgm:t>
    </dgm:pt>
    <dgm:pt modelId="{A80BDB82-1904-48AA-9B44-BD545BFE3F2D}" type="sibTrans" cxnId="{6C46723E-CC04-4CC3-9286-4BEF7CA844FD}">
      <dgm:prSet/>
      <dgm:spPr/>
      <dgm:t>
        <a:bodyPr/>
        <a:lstStyle/>
        <a:p>
          <a:endParaRPr lang="zh-TW" altLang="en-US"/>
        </a:p>
      </dgm:t>
    </dgm:pt>
    <dgm:pt modelId="{16BF5702-FD4D-4395-86B9-FE1F31EF456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TW" altLang="en-US" sz="2400" dirty="0" smtClean="0">
              <a:latin typeface="標楷體" panose="03000509000000000000" pitchFamily="65" charset="-120"/>
              <a:ea typeface="標楷體" panose="03000509000000000000" pitchFamily="65" charset="-120"/>
            </a:rPr>
            <a:t>公教均為</a:t>
          </a:r>
          <a:r>
            <a:rPr lang="en-US" altLang="zh-TW" sz="2400" dirty="0" smtClean="0">
              <a:latin typeface="標楷體" panose="03000509000000000000" pitchFamily="65" charset="-120"/>
              <a:ea typeface="標楷體" panose="03000509000000000000" pitchFamily="65" charset="-120"/>
            </a:rPr>
            <a:t>55</a:t>
          </a:r>
          <a:r>
            <a:rPr lang="zh-TW" altLang="en-US" sz="2400" dirty="0" smtClean="0">
              <a:latin typeface="標楷體" panose="03000509000000000000" pitchFamily="65" charset="-120"/>
              <a:ea typeface="標楷體" panose="03000509000000000000" pitchFamily="65" charset="-120"/>
            </a:rPr>
            <a:t>歲</a:t>
          </a:r>
          <a:endParaRPr lang="zh-TW" altLang="en-US" sz="2400" dirty="0">
            <a:latin typeface="標楷體" panose="03000509000000000000" pitchFamily="65" charset="-120"/>
            <a:ea typeface="標楷體" panose="03000509000000000000" pitchFamily="65" charset="-120"/>
          </a:endParaRPr>
        </a:p>
      </dgm:t>
    </dgm:pt>
    <dgm:pt modelId="{4579304F-DF96-4AD6-A5AD-35B486F8514A}" type="parTrans" cxnId="{75CA383F-6932-4223-958F-F6577E4B7BD6}">
      <dgm:prSet/>
      <dgm:spPr/>
      <dgm:t>
        <a:bodyPr/>
        <a:lstStyle/>
        <a:p>
          <a:endParaRPr lang="zh-TW" altLang="en-US"/>
        </a:p>
      </dgm:t>
    </dgm:pt>
    <dgm:pt modelId="{58A288D2-E46C-4046-9EFE-8C52D6748792}" type="sibTrans" cxnId="{75CA383F-6932-4223-958F-F6577E4B7BD6}">
      <dgm:prSet/>
      <dgm:spPr/>
      <dgm:t>
        <a:bodyPr/>
        <a:lstStyle/>
        <a:p>
          <a:endParaRPr lang="zh-TW" altLang="en-US"/>
        </a:p>
      </dgm:t>
    </dgm:pt>
    <dgm:pt modelId="{8DBF3820-6FE2-4A1B-AFE0-485DBBDD807D}">
      <dgm:prSet custT="1"/>
      <dgm:spPr/>
      <dgm:t>
        <a:bodyPr/>
        <a:lstStyle/>
        <a:p>
          <a:endParaRPr lang="en-US" altLang="zh-TW" sz="2400" b="1" dirty="0" smtClean="0">
            <a:latin typeface="標楷體" panose="03000509000000000000" pitchFamily="65" charset="-120"/>
            <a:ea typeface="標楷體" panose="03000509000000000000" pitchFamily="65" charset="-120"/>
          </a:endParaRPr>
        </a:p>
        <a:p>
          <a:r>
            <a:rPr lang="zh-TW" altLang="en-US" sz="2000" b="1" dirty="0" smtClean="0">
              <a:solidFill>
                <a:srgbClr val="0000FF"/>
              </a:solidFill>
              <a:latin typeface="標楷體" panose="03000509000000000000" pitchFamily="65" charset="-120"/>
              <a:ea typeface="標楷體" panose="03000509000000000000" pitchFamily="65" charset="-120"/>
            </a:rPr>
            <a:t>原住民</a:t>
          </a:r>
          <a:endParaRPr lang="en-US" altLang="zh-TW" sz="2000" b="1" dirty="0" smtClean="0">
            <a:solidFill>
              <a:srgbClr val="0000FF"/>
            </a:solidFill>
            <a:latin typeface="標楷體" panose="03000509000000000000" pitchFamily="65" charset="-120"/>
            <a:ea typeface="標楷體" panose="03000509000000000000" pitchFamily="65" charset="-120"/>
          </a:endParaRPr>
        </a:p>
        <a:p>
          <a:r>
            <a:rPr lang="zh-TW" altLang="en-US" sz="2000" b="1" dirty="0" smtClean="0">
              <a:solidFill>
                <a:srgbClr val="0000FF"/>
              </a:solidFill>
              <a:latin typeface="標楷體" panose="03000509000000000000" pitchFamily="65" charset="-120"/>
              <a:ea typeface="標楷體" panose="03000509000000000000" pitchFamily="65" charset="-120"/>
            </a:rPr>
            <a:t>自願退休</a:t>
          </a:r>
          <a:endParaRPr lang="zh-TW" altLang="en-US" sz="2000" b="1" dirty="0">
            <a:solidFill>
              <a:srgbClr val="0000FF"/>
            </a:solidFill>
            <a:latin typeface="標楷體" panose="03000509000000000000" pitchFamily="65" charset="-120"/>
            <a:ea typeface="標楷體" panose="03000509000000000000" pitchFamily="65" charset="-120"/>
          </a:endParaRPr>
        </a:p>
      </dgm:t>
    </dgm:pt>
    <dgm:pt modelId="{232A1A95-9EDA-45DE-B2A4-98402D097067}" type="parTrans" cxnId="{3FC3BCB9-6317-4C12-BCFD-B091E97E7946}">
      <dgm:prSet/>
      <dgm:spPr/>
      <dgm:t>
        <a:bodyPr/>
        <a:lstStyle/>
        <a:p>
          <a:endParaRPr lang="zh-TW" altLang="en-US"/>
        </a:p>
      </dgm:t>
    </dgm:pt>
    <dgm:pt modelId="{A4DD3E2B-E766-4813-95A2-7B1917F75523}" type="sibTrans" cxnId="{3FC3BCB9-6317-4C12-BCFD-B091E97E7946}">
      <dgm:prSet/>
      <dgm:spPr/>
      <dgm:t>
        <a:bodyPr/>
        <a:lstStyle/>
        <a:p>
          <a:endParaRPr lang="zh-TW" altLang="en-US"/>
        </a:p>
      </dgm:t>
    </dgm:pt>
    <dgm:pt modelId="{DBD9D5BF-2C8E-4F87-BBD2-2790DB35D1E3}">
      <dgm:prSet custT="1"/>
      <dgm:spPr/>
      <dgm:t>
        <a:bodyPr/>
        <a:lstStyle/>
        <a:p>
          <a:pPr algn="l"/>
          <a:endParaRPr lang="zh-TW" altLang="en-US" sz="2400" b="0" i="0" u="none" dirty="0">
            <a:latin typeface="標楷體" panose="03000509000000000000" pitchFamily="65" charset="-120"/>
            <a:ea typeface="標楷體" panose="03000509000000000000" pitchFamily="65" charset="-120"/>
          </a:endParaRPr>
        </a:p>
      </dgm:t>
    </dgm:pt>
    <dgm:pt modelId="{1B056DC1-B38E-42CA-8491-4CB797FB6BFE}" type="parTrans" cxnId="{E9825440-8A4F-4E92-820A-FD5A8895D5AA}">
      <dgm:prSet/>
      <dgm:spPr/>
      <dgm:t>
        <a:bodyPr/>
        <a:lstStyle/>
        <a:p>
          <a:endParaRPr lang="zh-TW" altLang="en-US"/>
        </a:p>
      </dgm:t>
    </dgm:pt>
    <dgm:pt modelId="{4F3CA1D4-9523-4FEF-B6DA-E1EEFE4495CD}" type="sibTrans" cxnId="{E9825440-8A4F-4E92-820A-FD5A8895D5AA}">
      <dgm:prSet/>
      <dgm:spPr/>
      <dgm:t>
        <a:bodyPr/>
        <a:lstStyle/>
        <a:p>
          <a:endParaRPr lang="zh-TW" altLang="en-US"/>
        </a:p>
      </dgm:t>
    </dgm:pt>
    <dgm:pt modelId="{AC219DF5-C3B2-46DE-BC0D-A9D7E4A856D3}">
      <dgm:prSet custT="1"/>
      <dgm:spPr/>
      <dgm:t>
        <a:bodyPr/>
        <a:lstStyle/>
        <a:p>
          <a:pPr algn="l"/>
          <a:r>
            <a:rPr lang="zh-TW" altLang="en-US" sz="2400" b="0" i="0" u="none" dirty="0" smtClean="0">
              <a:solidFill>
                <a:schemeClr val="tx1"/>
              </a:solidFill>
              <a:latin typeface="標楷體" panose="03000509000000000000" pitchFamily="65" charset="-120"/>
              <a:ea typeface="標楷體" panose="03000509000000000000" pitchFamily="65" charset="-120"/>
            </a:rPr>
            <a:t>教：</a:t>
          </a:r>
          <a:r>
            <a:rPr lang="zh-TW" altLang="zh-TW" sz="2400" b="0" i="0" u="none" dirty="0" smtClean="0">
              <a:solidFill>
                <a:schemeClr val="tx1"/>
              </a:solidFill>
              <a:latin typeface="標楷體" panose="03000509000000000000" pitchFamily="65" charset="-120"/>
              <a:ea typeface="標楷體" panose="03000509000000000000" pitchFamily="65" charset="-120"/>
            </a:rPr>
            <a:t>年滿</a:t>
          </a:r>
          <a:r>
            <a:rPr lang="en-US" altLang="zh-TW" sz="2400" b="0" i="0" u="none" dirty="0" smtClean="0">
              <a:solidFill>
                <a:schemeClr val="tx1"/>
              </a:solidFill>
              <a:latin typeface="標楷體" panose="03000509000000000000" pitchFamily="65" charset="-120"/>
              <a:ea typeface="標楷體" panose="03000509000000000000" pitchFamily="65" charset="-120"/>
            </a:rPr>
            <a:t>60</a:t>
          </a:r>
          <a:r>
            <a:rPr lang="zh-TW" altLang="zh-TW" sz="2400" b="0" i="0" u="none" dirty="0" smtClean="0">
              <a:solidFill>
                <a:schemeClr val="tx1"/>
              </a:solidFill>
              <a:latin typeface="標楷體" panose="03000509000000000000" pitchFamily="65" charset="-120"/>
              <a:ea typeface="標楷體" panose="03000509000000000000" pitchFamily="65" charset="-120"/>
            </a:rPr>
            <a:t>歲</a:t>
          </a:r>
          <a:endParaRPr lang="zh-TW" altLang="en-US" sz="2400" b="0" i="0" u="none" dirty="0">
            <a:solidFill>
              <a:schemeClr val="tx1"/>
            </a:solidFill>
            <a:latin typeface="標楷體" panose="03000509000000000000" pitchFamily="65" charset="-120"/>
            <a:ea typeface="標楷體" panose="03000509000000000000" pitchFamily="65" charset="-120"/>
          </a:endParaRPr>
        </a:p>
      </dgm:t>
    </dgm:pt>
    <dgm:pt modelId="{70D3B2A0-38CC-4D55-B323-D2B3B91F9B32}" type="parTrans" cxnId="{DDD0C841-8693-4C16-A6DE-9A20A6E91D79}">
      <dgm:prSet/>
      <dgm:spPr/>
      <dgm:t>
        <a:bodyPr/>
        <a:lstStyle/>
        <a:p>
          <a:endParaRPr lang="zh-TW" altLang="en-US"/>
        </a:p>
      </dgm:t>
    </dgm:pt>
    <dgm:pt modelId="{2849DC2D-7BC6-437C-850F-FF48BF70DB1A}" type="sibTrans" cxnId="{DDD0C841-8693-4C16-A6DE-9A20A6E91D79}">
      <dgm:prSet/>
      <dgm:spPr/>
      <dgm:t>
        <a:bodyPr/>
        <a:lstStyle/>
        <a:p>
          <a:endParaRPr lang="zh-TW" altLang="en-US"/>
        </a:p>
      </dgm:t>
    </dgm:pt>
    <dgm:pt modelId="{2EDB5B83-D864-447E-9A4C-280F9859388A}">
      <dgm:prSet custT="1"/>
      <dgm:spPr/>
      <dgm:t>
        <a:bodyPr/>
        <a:lstStyle/>
        <a:p>
          <a:pPr algn="l"/>
          <a:endParaRPr lang="zh-TW" altLang="en-US" sz="2400" b="0" i="0" u="none" dirty="0">
            <a:latin typeface="標楷體" panose="03000509000000000000" pitchFamily="65" charset="-120"/>
            <a:ea typeface="標楷體" panose="03000509000000000000" pitchFamily="65" charset="-120"/>
          </a:endParaRPr>
        </a:p>
      </dgm:t>
    </dgm:pt>
    <dgm:pt modelId="{F20E4911-8C29-4EA9-904F-BA1AD32364F5}" type="parTrans" cxnId="{D301233C-0263-422E-9DF2-4FD474618F15}">
      <dgm:prSet/>
      <dgm:spPr/>
      <dgm:t>
        <a:bodyPr/>
        <a:lstStyle/>
        <a:p>
          <a:endParaRPr lang="zh-TW" altLang="en-US"/>
        </a:p>
      </dgm:t>
    </dgm:pt>
    <dgm:pt modelId="{5162635A-D503-41F8-8960-7018F97CC129}" type="sibTrans" cxnId="{D301233C-0263-422E-9DF2-4FD474618F15}">
      <dgm:prSet/>
      <dgm:spPr/>
      <dgm:t>
        <a:bodyPr/>
        <a:lstStyle/>
        <a:p>
          <a:endParaRPr lang="zh-TW" altLang="en-US"/>
        </a:p>
      </dgm:t>
    </dgm:pt>
    <dgm:pt modelId="{76B57352-1C88-4E9E-A2A7-730868A6DD27}">
      <dgm:prSet custT="1"/>
      <dgm:spPr/>
      <dgm:t>
        <a:bodyPr/>
        <a:lstStyle/>
        <a:p>
          <a:pPr algn="l"/>
          <a:endParaRPr lang="zh-TW" altLang="en-US" sz="2400" b="0" i="0" u="none" dirty="0">
            <a:latin typeface="標楷體" panose="03000509000000000000" pitchFamily="65" charset="-120"/>
            <a:ea typeface="標楷體" panose="03000509000000000000" pitchFamily="65" charset="-120"/>
          </a:endParaRPr>
        </a:p>
      </dgm:t>
    </dgm:pt>
    <dgm:pt modelId="{424BA2E9-D176-445D-BB5E-118969358605}" type="parTrans" cxnId="{DFE97B39-B92F-463D-9ECC-E1DF5565D13F}">
      <dgm:prSet/>
      <dgm:spPr/>
      <dgm:t>
        <a:bodyPr/>
        <a:lstStyle/>
        <a:p>
          <a:endParaRPr lang="zh-TW" altLang="en-US"/>
        </a:p>
      </dgm:t>
    </dgm:pt>
    <dgm:pt modelId="{B1C176AF-8745-4231-9EC9-CC3007DF689C}" type="sibTrans" cxnId="{DFE97B39-B92F-463D-9ECC-E1DF5565D13F}">
      <dgm:prSet/>
      <dgm:spPr/>
      <dgm:t>
        <a:bodyPr/>
        <a:lstStyle/>
        <a:p>
          <a:endParaRPr lang="zh-TW" altLang="en-US"/>
        </a:p>
      </dgm:t>
    </dgm:pt>
    <dgm:pt modelId="{7AB16AE2-9B35-4ADA-B78A-006DB0E821C1}">
      <dgm:prSet custT="1"/>
      <dgm:spPr/>
      <dgm:t>
        <a:bodyPr/>
        <a:lstStyle/>
        <a:p>
          <a:pPr algn="l"/>
          <a:endParaRPr lang="zh-TW" altLang="en-US" sz="2400" b="0" i="0" u="none" dirty="0">
            <a:latin typeface="標楷體" panose="03000509000000000000" pitchFamily="65" charset="-120"/>
            <a:ea typeface="標楷體" panose="03000509000000000000" pitchFamily="65" charset="-120"/>
          </a:endParaRPr>
        </a:p>
      </dgm:t>
    </dgm:pt>
    <dgm:pt modelId="{B98E6E85-BE7A-465B-B1E2-CC951616479E}" type="parTrans" cxnId="{89654BEF-3F5E-438D-8388-C1930AA898A7}">
      <dgm:prSet/>
      <dgm:spPr/>
      <dgm:t>
        <a:bodyPr/>
        <a:lstStyle/>
        <a:p>
          <a:endParaRPr lang="zh-TW" altLang="en-US"/>
        </a:p>
      </dgm:t>
    </dgm:pt>
    <dgm:pt modelId="{3A761750-15B0-48AB-A14E-ECDCA160773E}" type="sibTrans" cxnId="{89654BEF-3F5E-438D-8388-C1930AA898A7}">
      <dgm:prSet/>
      <dgm:spPr/>
      <dgm:t>
        <a:bodyPr/>
        <a:lstStyle/>
        <a:p>
          <a:endParaRPr lang="zh-TW" altLang="en-US"/>
        </a:p>
      </dgm:t>
    </dgm:pt>
    <dgm:pt modelId="{27ACFF65-2A87-455C-8140-1E9FF514D35A}">
      <dgm:prSet custT="1"/>
      <dgm:spPr/>
      <dgm:t>
        <a:bodyPr/>
        <a:lstStyle/>
        <a:p>
          <a:pPr algn="l"/>
          <a:r>
            <a:rPr lang="zh-TW" altLang="en-US" sz="2400" b="0" i="0" u="none" dirty="0" smtClean="0">
              <a:solidFill>
                <a:schemeClr val="tx1"/>
              </a:solidFill>
              <a:latin typeface="標楷體" panose="03000509000000000000" pitchFamily="65" charset="-120"/>
              <a:ea typeface="標楷體" panose="03000509000000000000" pitchFamily="65" charset="-120"/>
            </a:rPr>
            <a:t>公：</a:t>
          </a:r>
          <a:r>
            <a:rPr lang="en-US" altLang="zh-TW" sz="2400" b="0" i="0" u="none" dirty="0" smtClean="0">
              <a:solidFill>
                <a:schemeClr val="tx1"/>
              </a:solidFill>
              <a:latin typeface="標楷體" panose="03000509000000000000" pitchFamily="65" charset="-120"/>
              <a:ea typeface="標楷體" panose="03000509000000000000" pitchFamily="65" charset="-120"/>
            </a:rPr>
            <a:t>109</a:t>
          </a:r>
          <a:r>
            <a:rPr lang="zh-TW" altLang="en-US" sz="2400" b="0" i="0" u="none" dirty="0" smtClean="0">
              <a:solidFill>
                <a:schemeClr val="tx1"/>
              </a:solidFill>
              <a:latin typeface="標楷體" panose="03000509000000000000" pitchFamily="65" charset="-120"/>
              <a:ea typeface="標楷體" panose="03000509000000000000" pitchFamily="65" charset="-120"/>
            </a:rPr>
            <a:t>年以前：</a:t>
          </a:r>
          <a:r>
            <a:rPr lang="en-US" altLang="zh-TW" sz="2400" b="0" i="0" u="none" dirty="0" smtClean="0">
              <a:solidFill>
                <a:schemeClr val="tx1"/>
              </a:solidFill>
              <a:latin typeface="標楷體" panose="03000509000000000000" pitchFamily="65" charset="-120"/>
              <a:ea typeface="標楷體" panose="03000509000000000000" pitchFamily="65" charset="-120"/>
            </a:rPr>
            <a:t>55</a:t>
          </a:r>
          <a:r>
            <a:rPr lang="zh-TW" altLang="en-US" sz="2400" b="0" i="0" u="none" dirty="0" smtClean="0">
              <a:solidFill>
                <a:schemeClr val="tx1"/>
              </a:solidFill>
              <a:latin typeface="標楷體" panose="03000509000000000000" pitchFamily="65" charset="-120"/>
              <a:ea typeface="標楷體" panose="03000509000000000000" pitchFamily="65" charset="-120"/>
            </a:rPr>
            <a:t>歲</a:t>
          </a:r>
          <a:endParaRPr lang="zh-TW" altLang="en-US" sz="2400" b="0" i="0" u="none" dirty="0">
            <a:solidFill>
              <a:schemeClr val="tx1"/>
            </a:solidFill>
            <a:latin typeface="標楷體" panose="03000509000000000000" pitchFamily="65" charset="-120"/>
            <a:ea typeface="標楷體" panose="03000509000000000000" pitchFamily="65" charset="-120"/>
          </a:endParaRPr>
        </a:p>
      </dgm:t>
    </dgm:pt>
    <dgm:pt modelId="{29781D61-8CE8-43C7-A513-2917ADBCCCA1}" type="parTrans" cxnId="{B87068E3-5266-4942-9242-8902D6313F9E}">
      <dgm:prSet/>
      <dgm:spPr/>
      <dgm:t>
        <a:bodyPr/>
        <a:lstStyle/>
        <a:p>
          <a:endParaRPr lang="zh-TW" altLang="en-US"/>
        </a:p>
      </dgm:t>
    </dgm:pt>
    <dgm:pt modelId="{5E0C3B4A-DA46-4FB3-8F00-1CE1908BC38F}" type="sibTrans" cxnId="{B87068E3-5266-4942-9242-8902D6313F9E}">
      <dgm:prSet/>
      <dgm:spPr/>
      <dgm:t>
        <a:bodyPr/>
        <a:lstStyle/>
        <a:p>
          <a:endParaRPr lang="zh-TW" altLang="en-US"/>
        </a:p>
      </dgm:t>
    </dgm:pt>
    <dgm:pt modelId="{EA540927-C1DD-4985-AA55-9E72BC351E60}">
      <dgm:prSet custT="1"/>
      <dgm:spPr/>
      <dgm:t>
        <a:bodyPr/>
        <a:lstStyle/>
        <a:p>
          <a:pPr algn="l"/>
          <a:r>
            <a:rPr lang="zh-TW" altLang="en-US" sz="2400" b="0" i="0" u="none" dirty="0" smtClean="0">
              <a:solidFill>
                <a:schemeClr val="tx1"/>
              </a:solidFill>
              <a:latin typeface="標楷體" panose="03000509000000000000" pitchFamily="65" charset="-120"/>
              <a:ea typeface="標楷體" panose="03000509000000000000" pitchFamily="65" charset="-120"/>
            </a:rPr>
            <a:t>    </a:t>
          </a:r>
          <a:r>
            <a:rPr lang="en-US" altLang="zh-TW" sz="2400" b="0" i="0" u="none" dirty="0" smtClean="0">
              <a:solidFill>
                <a:schemeClr val="tx1"/>
              </a:solidFill>
              <a:latin typeface="標楷體" panose="03000509000000000000" pitchFamily="65" charset="-120"/>
              <a:ea typeface="標楷體" panose="03000509000000000000" pitchFamily="65" charset="-120"/>
            </a:rPr>
            <a:t>110</a:t>
          </a:r>
          <a:r>
            <a:rPr lang="zh-TW" altLang="en-US" sz="2400" b="0" i="0" u="none" dirty="0" smtClean="0">
              <a:solidFill>
                <a:schemeClr val="tx1"/>
              </a:solidFill>
              <a:latin typeface="標楷體" panose="03000509000000000000" pitchFamily="65" charset="-120"/>
              <a:ea typeface="標楷體" panose="03000509000000000000" pitchFamily="65" charset="-120"/>
            </a:rPr>
            <a:t>年以後：</a:t>
          </a:r>
          <a:r>
            <a:rPr lang="en-US" altLang="zh-TW" sz="2400" b="0" i="0" u="none" dirty="0" smtClean="0">
              <a:solidFill>
                <a:schemeClr val="tx1"/>
              </a:solidFill>
              <a:latin typeface="標楷體" panose="03000509000000000000" pitchFamily="65" charset="-120"/>
              <a:ea typeface="標楷體" panose="03000509000000000000" pitchFamily="65" charset="-120"/>
            </a:rPr>
            <a:t>55</a:t>
          </a:r>
          <a:r>
            <a:rPr lang="zh-TW" altLang="en-US" sz="2400" b="0" i="0" u="none" dirty="0" smtClean="0">
              <a:solidFill>
                <a:schemeClr val="tx1"/>
              </a:solidFill>
              <a:latin typeface="標楷體" panose="03000509000000000000" pitchFamily="65" charset="-120"/>
              <a:ea typeface="標楷體" panose="03000509000000000000" pitchFamily="65" charset="-120"/>
            </a:rPr>
            <a:t> </a:t>
          </a:r>
          <a:r>
            <a:rPr lang="en-US" altLang="zh-TW" sz="2400" b="0" i="0" u="none" dirty="0" smtClean="0">
              <a:solidFill>
                <a:schemeClr val="tx1"/>
              </a:solidFill>
              <a:latin typeface="標楷體" panose="03000509000000000000" pitchFamily="65" charset="-120"/>
              <a:ea typeface="標楷體" panose="03000509000000000000" pitchFamily="65" charset="-120"/>
            </a:rPr>
            <a:t>60</a:t>
          </a:r>
          <a:r>
            <a:rPr lang="zh-TW" altLang="en-US" sz="2400" b="0" i="0" u="none" dirty="0" smtClean="0">
              <a:solidFill>
                <a:schemeClr val="tx1"/>
              </a:solidFill>
              <a:latin typeface="標楷體" panose="03000509000000000000" pitchFamily="65" charset="-120"/>
              <a:ea typeface="標楷體" panose="03000509000000000000" pitchFamily="65" charset="-120"/>
            </a:rPr>
            <a:t>歲 </a:t>
          </a:r>
          <a:endParaRPr lang="zh-TW" altLang="en-US" sz="2400" b="0" i="0" u="none" dirty="0">
            <a:solidFill>
              <a:schemeClr val="tx1"/>
            </a:solidFill>
            <a:latin typeface="標楷體" panose="03000509000000000000" pitchFamily="65" charset="-120"/>
            <a:ea typeface="標楷體" panose="03000509000000000000" pitchFamily="65" charset="-120"/>
          </a:endParaRPr>
        </a:p>
      </dgm:t>
    </dgm:pt>
    <dgm:pt modelId="{D67E6FDD-D6BA-477F-8725-98696A1016C6}" type="parTrans" cxnId="{2A5663B2-8393-49E8-A5C3-00C3A4F2E7A6}">
      <dgm:prSet/>
      <dgm:spPr/>
      <dgm:t>
        <a:bodyPr/>
        <a:lstStyle/>
        <a:p>
          <a:endParaRPr lang="zh-TW" altLang="en-US"/>
        </a:p>
      </dgm:t>
    </dgm:pt>
    <dgm:pt modelId="{D39CFFD9-317D-467E-B867-3520AD467FAE}" type="sibTrans" cxnId="{2A5663B2-8393-49E8-A5C3-00C3A4F2E7A6}">
      <dgm:prSet/>
      <dgm:spPr/>
      <dgm:t>
        <a:bodyPr/>
        <a:lstStyle/>
        <a:p>
          <a:endParaRPr lang="zh-TW" altLang="en-US"/>
        </a:p>
      </dgm:t>
    </dgm:pt>
    <dgm:pt modelId="{E11C01AA-2874-473F-B3BA-70BBEF46FE72}" type="pres">
      <dgm:prSet presAssocID="{FA84204D-2DA1-4FA7-852E-4E4B3FBBA97F}" presName="linearFlow" presStyleCnt="0">
        <dgm:presLayoutVars>
          <dgm:dir/>
          <dgm:animLvl val="lvl"/>
          <dgm:resizeHandles val="exact"/>
        </dgm:presLayoutVars>
      </dgm:prSet>
      <dgm:spPr/>
      <dgm:t>
        <a:bodyPr/>
        <a:lstStyle/>
        <a:p>
          <a:endParaRPr lang="zh-TW" altLang="en-US"/>
        </a:p>
      </dgm:t>
    </dgm:pt>
    <dgm:pt modelId="{B9E3B07F-8206-4E10-B5CB-144EAB28FC59}" type="pres">
      <dgm:prSet presAssocID="{4FCA40B3-4650-4E21-9374-1381E0BB2BF3}" presName="composite" presStyleCnt="0"/>
      <dgm:spPr/>
    </dgm:pt>
    <dgm:pt modelId="{C2CD2F2E-8E2D-4613-92FB-C3306DB82E3A}" type="pres">
      <dgm:prSet presAssocID="{4FCA40B3-4650-4E21-9374-1381E0BB2BF3}" presName="parentText" presStyleLbl="alignNode1" presStyleIdx="0" presStyleCnt="2" custLinFactNeighborX="-7354" custLinFactNeighborY="-3289">
        <dgm:presLayoutVars>
          <dgm:chMax val="1"/>
          <dgm:bulletEnabled val="1"/>
        </dgm:presLayoutVars>
      </dgm:prSet>
      <dgm:spPr/>
      <dgm:t>
        <a:bodyPr/>
        <a:lstStyle/>
        <a:p>
          <a:endParaRPr lang="zh-TW" altLang="en-US"/>
        </a:p>
      </dgm:t>
    </dgm:pt>
    <dgm:pt modelId="{0B0D5FCD-1482-40B3-83A1-6453C419CCD1}" type="pres">
      <dgm:prSet presAssocID="{4FCA40B3-4650-4E21-9374-1381E0BB2BF3}" presName="descendantText" presStyleLbl="alignAcc1" presStyleIdx="0" presStyleCnt="2" custScaleX="59063" custScaleY="100000" custLinFactNeighborX="4539" custLinFactNeighborY="10727">
        <dgm:presLayoutVars>
          <dgm:bulletEnabled val="1"/>
        </dgm:presLayoutVars>
      </dgm:prSet>
      <dgm:spPr/>
      <dgm:t>
        <a:bodyPr/>
        <a:lstStyle/>
        <a:p>
          <a:endParaRPr lang="zh-TW" altLang="en-US"/>
        </a:p>
      </dgm:t>
    </dgm:pt>
    <dgm:pt modelId="{2CE436B3-E525-44D6-8EF4-02A322797E8D}" type="pres">
      <dgm:prSet presAssocID="{A80BDB82-1904-48AA-9B44-BD545BFE3F2D}" presName="sp" presStyleCnt="0"/>
      <dgm:spPr/>
    </dgm:pt>
    <dgm:pt modelId="{C5CC4EB3-56F5-4D0D-B1C8-002968318C9E}" type="pres">
      <dgm:prSet presAssocID="{8DBF3820-6FE2-4A1B-AFE0-485DBBDD807D}" presName="composite" presStyleCnt="0"/>
      <dgm:spPr/>
    </dgm:pt>
    <dgm:pt modelId="{00C02F27-D06F-48B9-941C-D0F97E6D02B8}" type="pres">
      <dgm:prSet presAssocID="{8DBF3820-6FE2-4A1B-AFE0-485DBBDD807D}" presName="parentText" presStyleLbl="alignNode1" presStyleIdx="1" presStyleCnt="2" custLinFactNeighborX="-7354" custLinFactNeighborY="-19940">
        <dgm:presLayoutVars>
          <dgm:chMax val="1"/>
          <dgm:bulletEnabled val="1"/>
        </dgm:presLayoutVars>
      </dgm:prSet>
      <dgm:spPr/>
      <dgm:t>
        <a:bodyPr/>
        <a:lstStyle/>
        <a:p>
          <a:endParaRPr lang="zh-TW" altLang="en-US"/>
        </a:p>
      </dgm:t>
    </dgm:pt>
    <dgm:pt modelId="{E01007A7-598C-4FE7-8CF1-6914CF670023}" type="pres">
      <dgm:prSet presAssocID="{8DBF3820-6FE2-4A1B-AFE0-485DBBDD807D}" presName="descendantText" presStyleLbl="alignAcc1" presStyleIdx="1" presStyleCnt="2" custScaleX="77978" custScaleY="103066" custLinFactNeighborX="4698" custLinFactNeighborY="9449">
        <dgm:presLayoutVars>
          <dgm:bulletEnabled val="1"/>
        </dgm:presLayoutVars>
      </dgm:prSet>
      <dgm:spPr/>
      <dgm:t>
        <a:bodyPr/>
        <a:lstStyle/>
        <a:p>
          <a:endParaRPr lang="zh-TW" altLang="en-US"/>
        </a:p>
      </dgm:t>
    </dgm:pt>
  </dgm:ptLst>
  <dgm:cxnLst>
    <dgm:cxn modelId="{BD46F4B1-BD7E-410A-870A-1C89D90C04D3}" type="presOf" srcId="{27ACFF65-2A87-455C-8140-1E9FF514D35A}" destId="{E01007A7-598C-4FE7-8CF1-6914CF670023}" srcOrd="0" destOrd="3" presId="urn:microsoft.com/office/officeart/2005/8/layout/chevron2"/>
    <dgm:cxn modelId="{16AFEAD4-2B30-4472-8775-A3A0287014B1}" type="presOf" srcId="{EA540927-C1DD-4985-AA55-9E72BC351E60}" destId="{E01007A7-598C-4FE7-8CF1-6914CF670023}" srcOrd="0" destOrd="4" presId="urn:microsoft.com/office/officeart/2005/8/layout/chevron2"/>
    <dgm:cxn modelId="{E9825440-8A4F-4E92-820A-FD5A8895D5AA}" srcId="{8DBF3820-6FE2-4A1B-AFE0-485DBBDD807D}" destId="{DBD9D5BF-2C8E-4F87-BBD2-2790DB35D1E3}" srcOrd="1" destOrd="0" parTransId="{1B056DC1-B38E-42CA-8491-4CB797FB6BFE}" sibTransId="{4F3CA1D4-9523-4FEF-B6DA-E1EEFE4495CD}"/>
    <dgm:cxn modelId="{2C0CA3AB-7268-4065-9450-00C04DCD24AE}" type="presOf" srcId="{2EDB5B83-D864-447E-9A4C-280F9859388A}" destId="{E01007A7-598C-4FE7-8CF1-6914CF670023}" srcOrd="0" destOrd="5" presId="urn:microsoft.com/office/officeart/2005/8/layout/chevron2"/>
    <dgm:cxn modelId="{78A2B7B3-E4D8-4143-A1C4-D724542BB2A7}" type="presOf" srcId="{AC219DF5-C3B2-46DE-BC0D-A9D7E4A856D3}" destId="{E01007A7-598C-4FE7-8CF1-6914CF670023}" srcOrd="0" destOrd="2" presId="urn:microsoft.com/office/officeart/2005/8/layout/chevron2"/>
    <dgm:cxn modelId="{A58D51A1-2F6D-430B-B3F1-7623E737433E}" type="presOf" srcId="{DBD9D5BF-2C8E-4F87-BBD2-2790DB35D1E3}" destId="{E01007A7-598C-4FE7-8CF1-6914CF670023}" srcOrd="0" destOrd="1" presId="urn:microsoft.com/office/officeart/2005/8/layout/chevron2"/>
    <dgm:cxn modelId="{959D14C1-361B-4C00-BCBE-BCAF21C0E195}" type="presOf" srcId="{4FCA40B3-4650-4E21-9374-1381E0BB2BF3}" destId="{C2CD2F2E-8E2D-4613-92FB-C3306DB82E3A}" srcOrd="0" destOrd="0" presId="urn:microsoft.com/office/officeart/2005/8/layout/chevron2"/>
    <dgm:cxn modelId="{DDD0C841-8693-4C16-A6DE-9A20A6E91D79}" srcId="{8DBF3820-6FE2-4A1B-AFE0-485DBBDD807D}" destId="{AC219DF5-C3B2-46DE-BC0D-A9D7E4A856D3}" srcOrd="2" destOrd="0" parTransId="{70D3B2A0-38CC-4D55-B323-D2B3B91F9B32}" sibTransId="{2849DC2D-7BC6-437C-850F-FF48BF70DB1A}"/>
    <dgm:cxn modelId="{BA36A5A1-E5F5-4856-913B-CC5E3FF170F1}" type="presOf" srcId="{8DBF3820-6FE2-4A1B-AFE0-485DBBDD807D}" destId="{00C02F27-D06F-48B9-941C-D0F97E6D02B8}" srcOrd="0" destOrd="0" presId="urn:microsoft.com/office/officeart/2005/8/layout/chevron2"/>
    <dgm:cxn modelId="{6C46723E-CC04-4CC3-9286-4BEF7CA844FD}" srcId="{FA84204D-2DA1-4FA7-852E-4E4B3FBBA97F}" destId="{4FCA40B3-4650-4E21-9374-1381E0BB2BF3}" srcOrd="0" destOrd="0" parTransId="{6FFC8A30-EB17-4AA3-BC3E-468F0CB810CC}" sibTransId="{A80BDB82-1904-48AA-9B44-BD545BFE3F2D}"/>
    <dgm:cxn modelId="{D301233C-0263-422E-9DF2-4FD474618F15}" srcId="{8DBF3820-6FE2-4A1B-AFE0-485DBBDD807D}" destId="{2EDB5B83-D864-447E-9A4C-280F9859388A}" srcOrd="5" destOrd="0" parTransId="{F20E4911-8C29-4EA9-904F-BA1AD32364F5}" sibTransId="{5162635A-D503-41F8-8960-7018F97CC129}"/>
    <dgm:cxn modelId="{B87068E3-5266-4942-9242-8902D6313F9E}" srcId="{8DBF3820-6FE2-4A1B-AFE0-485DBBDD807D}" destId="{27ACFF65-2A87-455C-8140-1E9FF514D35A}" srcOrd="3" destOrd="0" parTransId="{29781D61-8CE8-43C7-A513-2917ADBCCCA1}" sibTransId="{5E0C3B4A-DA46-4FB3-8F00-1CE1908BC38F}"/>
    <dgm:cxn modelId="{F6BE3182-84D6-4281-ADB9-31D6E0046C83}" type="presOf" srcId="{FA84204D-2DA1-4FA7-852E-4E4B3FBBA97F}" destId="{E11C01AA-2874-473F-B3BA-70BBEF46FE72}" srcOrd="0" destOrd="0" presId="urn:microsoft.com/office/officeart/2005/8/layout/chevron2"/>
    <dgm:cxn modelId="{2A5663B2-8393-49E8-A5C3-00C3A4F2E7A6}" srcId="{8DBF3820-6FE2-4A1B-AFE0-485DBBDD807D}" destId="{EA540927-C1DD-4985-AA55-9E72BC351E60}" srcOrd="4" destOrd="0" parTransId="{D67E6FDD-D6BA-477F-8725-98696A1016C6}" sibTransId="{D39CFFD9-317D-467E-B867-3520AD467FAE}"/>
    <dgm:cxn modelId="{DFE97B39-B92F-463D-9ECC-E1DF5565D13F}" srcId="{8DBF3820-6FE2-4A1B-AFE0-485DBBDD807D}" destId="{76B57352-1C88-4E9E-A2A7-730868A6DD27}" srcOrd="6" destOrd="0" parTransId="{424BA2E9-D176-445D-BB5E-118969358605}" sibTransId="{B1C176AF-8745-4231-9EC9-CC3007DF689C}"/>
    <dgm:cxn modelId="{960A7C19-8BB1-4A07-9513-0EC8360861F3}" type="presOf" srcId="{16BF5702-FD4D-4395-86B9-FE1F31EF456D}" destId="{0B0D5FCD-1482-40B3-83A1-6453C419CCD1}" srcOrd="0" destOrd="0" presId="urn:microsoft.com/office/officeart/2005/8/layout/chevron2"/>
    <dgm:cxn modelId="{C84EABCD-90B6-40D9-9082-BEADECE0E88B}" type="presOf" srcId="{7AB16AE2-9B35-4ADA-B78A-006DB0E821C1}" destId="{E01007A7-598C-4FE7-8CF1-6914CF670023}" srcOrd="0" destOrd="0" presId="urn:microsoft.com/office/officeart/2005/8/layout/chevron2"/>
    <dgm:cxn modelId="{75CA383F-6932-4223-958F-F6577E4B7BD6}" srcId="{4FCA40B3-4650-4E21-9374-1381E0BB2BF3}" destId="{16BF5702-FD4D-4395-86B9-FE1F31EF456D}" srcOrd="0" destOrd="0" parTransId="{4579304F-DF96-4AD6-A5AD-35B486F8514A}" sibTransId="{58A288D2-E46C-4046-9EFE-8C52D6748792}"/>
    <dgm:cxn modelId="{EC09D01B-2503-45B4-9DD6-111FB51D732D}" type="presOf" srcId="{76B57352-1C88-4E9E-A2A7-730868A6DD27}" destId="{E01007A7-598C-4FE7-8CF1-6914CF670023}" srcOrd="0" destOrd="6" presId="urn:microsoft.com/office/officeart/2005/8/layout/chevron2"/>
    <dgm:cxn modelId="{3FC3BCB9-6317-4C12-BCFD-B091E97E7946}" srcId="{FA84204D-2DA1-4FA7-852E-4E4B3FBBA97F}" destId="{8DBF3820-6FE2-4A1B-AFE0-485DBBDD807D}" srcOrd="1" destOrd="0" parTransId="{232A1A95-9EDA-45DE-B2A4-98402D097067}" sibTransId="{A4DD3E2B-E766-4813-95A2-7B1917F75523}"/>
    <dgm:cxn modelId="{89654BEF-3F5E-438D-8388-C1930AA898A7}" srcId="{8DBF3820-6FE2-4A1B-AFE0-485DBBDD807D}" destId="{7AB16AE2-9B35-4ADA-B78A-006DB0E821C1}" srcOrd="0" destOrd="0" parTransId="{B98E6E85-BE7A-465B-B1E2-CC951616479E}" sibTransId="{3A761750-15B0-48AB-A14E-ECDCA160773E}"/>
    <dgm:cxn modelId="{0AB1548F-3F25-4015-8885-77F66F9EEB48}" type="presParOf" srcId="{E11C01AA-2874-473F-B3BA-70BBEF46FE72}" destId="{B9E3B07F-8206-4E10-B5CB-144EAB28FC59}" srcOrd="0" destOrd="0" presId="urn:microsoft.com/office/officeart/2005/8/layout/chevron2"/>
    <dgm:cxn modelId="{DE393D9C-9853-43C1-95AF-6C47C1529E64}" type="presParOf" srcId="{B9E3B07F-8206-4E10-B5CB-144EAB28FC59}" destId="{C2CD2F2E-8E2D-4613-92FB-C3306DB82E3A}" srcOrd="0" destOrd="0" presId="urn:microsoft.com/office/officeart/2005/8/layout/chevron2"/>
    <dgm:cxn modelId="{7A73C230-0DA6-4689-9CCB-3570C48A93BE}" type="presParOf" srcId="{B9E3B07F-8206-4E10-B5CB-144EAB28FC59}" destId="{0B0D5FCD-1482-40B3-83A1-6453C419CCD1}" srcOrd="1" destOrd="0" presId="urn:microsoft.com/office/officeart/2005/8/layout/chevron2"/>
    <dgm:cxn modelId="{8201C685-3CFB-445A-9C0C-88766C6D00E8}" type="presParOf" srcId="{E11C01AA-2874-473F-B3BA-70BBEF46FE72}" destId="{2CE436B3-E525-44D6-8EF4-02A322797E8D}" srcOrd="1" destOrd="0" presId="urn:microsoft.com/office/officeart/2005/8/layout/chevron2"/>
    <dgm:cxn modelId="{59A0EF67-2637-429A-80B9-AD3C103857E3}" type="presParOf" srcId="{E11C01AA-2874-473F-B3BA-70BBEF46FE72}" destId="{C5CC4EB3-56F5-4D0D-B1C8-002968318C9E}" srcOrd="2" destOrd="0" presId="urn:microsoft.com/office/officeart/2005/8/layout/chevron2"/>
    <dgm:cxn modelId="{E1F9BB51-6923-4984-AC5E-920896486F79}" type="presParOf" srcId="{C5CC4EB3-56F5-4D0D-B1C8-002968318C9E}" destId="{00C02F27-D06F-48B9-941C-D0F97E6D02B8}" srcOrd="0" destOrd="0" presId="urn:microsoft.com/office/officeart/2005/8/layout/chevron2"/>
    <dgm:cxn modelId="{EC0AFF13-A716-44CF-8DF3-438ABEC963D2}" type="presParOf" srcId="{C5CC4EB3-56F5-4D0D-B1C8-002968318C9E}" destId="{E01007A7-598C-4FE7-8CF1-6914CF67002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10CB1D-E246-4FEE-BA26-7A73F07BBC59}" type="doc">
      <dgm:prSet loTypeId="urn:microsoft.com/office/officeart/2005/8/layout/hProcess11" loCatId="process" qsTypeId="urn:microsoft.com/office/officeart/2005/8/quickstyle/simple1" qsCatId="simple" csTypeId="urn:microsoft.com/office/officeart/2005/8/colors/accent5_5" csCatId="accent5" phldr="1"/>
      <dgm:spPr/>
      <dgm:t>
        <a:bodyPr/>
        <a:lstStyle/>
        <a:p>
          <a:endParaRPr lang="zh-TW" altLang="en-US"/>
        </a:p>
      </dgm:t>
    </dgm:pt>
    <dgm:pt modelId="{66F4B983-331C-481F-AFEA-74553793F69F}">
      <dgm:prSet phldrT="[文字]" custT="1"/>
      <dgm:spPr/>
      <dgm:t>
        <a:bodyPr/>
        <a:lstStyle/>
        <a:p>
          <a:r>
            <a:rPr lang="zh-TW" altLang="en-US" sz="2400" dirty="0" smtClean="0">
              <a:latin typeface="標楷體" panose="03000509000000000000" pitchFamily="65" charset="-120"/>
              <a:ea typeface="標楷體" panose="03000509000000000000" pitchFamily="65" charset="-120"/>
            </a:rPr>
            <a:t>先降優存</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先採均俸</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薪</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dgm:t>
    </dgm:pt>
    <dgm:pt modelId="{DC890BFB-00F6-41BB-81DD-178677C464DA}" type="parTrans" cxnId="{4547DE87-E075-41EF-B53E-5ACCF4102479}">
      <dgm:prSet/>
      <dgm:spPr/>
      <dgm:t>
        <a:bodyPr/>
        <a:lstStyle/>
        <a:p>
          <a:endParaRPr lang="zh-TW" altLang="en-US"/>
        </a:p>
      </dgm:t>
    </dgm:pt>
    <dgm:pt modelId="{DC74C3ED-ADB0-4D1E-83F5-6D923A01A452}" type="sibTrans" cxnId="{4547DE87-E075-41EF-B53E-5ACCF4102479}">
      <dgm:prSet/>
      <dgm:spPr/>
      <dgm:t>
        <a:bodyPr/>
        <a:lstStyle/>
        <a:p>
          <a:endParaRPr lang="zh-TW" altLang="en-US"/>
        </a:p>
      </dgm:t>
    </dgm:pt>
    <dgm:pt modelId="{7C96AEDF-B051-4E09-9774-EB041B85A855}">
      <dgm:prSet phldrT="[文字]" custT="1"/>
      <dgm:spPr/>
      <dgm:t>
        <a:bodyPr/>
        <a:lstStyle/>
        <a:p>
          <a:r>
            <a:rPr lang="zh-TW" altLang="en-US" sz="2400" dirty="0" smtClean="0">
              <a:latin typeface="標楷體" panose="03000509000000000000" pitchFamily="65" charset="-120"/>
              <a:ea typeface="標楷體" panose="03000509000000000000" pitchFamily="65" charset="-120"/>
            </a:rPr>
            <a:t>仍高於替代率上限者，再降至替代率上限金額</a:t>
          </a:r>
          <a:endParaRPr lang="en-US" altLang="zh-TW" sz="2400" dirty="0" smtClean="0">
            <a:latin typeface="標楷體" panose="03000509000000000000" pitchFamily="65" charset="-120"/>
            <a:ea typeface="標楷體" panose="03000509000000000000" pitchFamily="65" charset="-120"/>
          </a:endParaRPr>
        </a:p>
        <a:p>
          <a:endParaRPr lang="en-US" altLang="zh-TW" sz="2400" dirty="0" smtClean="0"/>
        </a:p>
        <a:p>
          <a:endParaRPr lang="en-US" altLang="zh-TW" sz="2400" dirty="0" smtClean="0"/>
        </a:p>
      </dgm:t>
    </dgm:pt>
    <dgm:pt modelId="{E3CA2304-451E-4700-92E3-84CFDAA15474}" type="parTrans" cxnId="{AFDEF487-5D01-496C-AB58-BA9EE723ED55}">
      <dgm:prSet/>
      <dgm:spPr/>
      <dgm:t>
        <a:bodyPr/>
        <a:lstStyle/>
        <a:p>
          <a:endParaRPr lang="zh-TW" altLang="en-US"/>
        </a:p>
      </dgm:t>
    </dgm:pt>
    <dgm:pt modelId="{B6441283-9544-4C6C-AE50-5E4FADC21FFE}" type="sibTrans" cxnId="{AFDEF487-5D01-496C-AB58-BA9EE723ED55}">
      <dgm:prSet/>
      <dgm:spPr/>
      <dgm:t>
        <a:bodyPr/>
        <a:lstStyle/>
        <a:p>
          <a:endParaRPr lang="zh-TW" altLang="en-US"/>
        </a:p>
      </dgm:t>
    </dgm:pt>
    <dgm:pt modelId="{6A9E41B4-7667-4136-8C09-85E5FB99805E}">
      <dgm:prSet phldrT="[文字]" custT="1"/>
      <dgm:spPr/>
      <dgm:t>
        <a:bodyPr/>
        <a:lstStyle/>
        <a:p>
          <a:r>
            <a:rPr lang="zh-TW" altLang="en-US" sz="2000" dirty="0" smtClean="0">
              <a:latin typeface="標楷體" panose="03000509000000000000" pitchFamily="65" charset="-120"/>
              <a:ea typeface="標楷體" panose="03000509000000000000" pitchFamily="65" charset="-120"/>
            </a:rPr>
            <a:t>優惠存款利息</a:t>
          </a:r>
          <a:endParaRPr lang="zh-TW" altLang="en-US" sz="2000" dirty="0">
            <a:latin typeface="標楷體" panose="03000509000000000000" pitchFamily="65" charset="-120"/>
            <a:ea typeface="標楷體" panose="03000509000000000000" pitchFamily="65" charset="-120"/>
          </a:endParaRPr>
        </a:p>
      </dgm:t>
    </dgm:pt>
    <dgm:pt modelId="{A1A5709A-F7B4-4B6B-9D21-45DE3AC90D1C}" type="parTrans" cxnId="{BCFBE0E6-D574-49EE-8579-CEE4085EC9F2}">
      <dgm:prSet/>
      <dgm:spPr/>
      <dgm:t>
        <a:bodyPr/>
        <a:lstStyle/>
        <a:p>
          <a:endParaRPr lang="zh-TW" altLang="en-US"/>
        </a:p>
      </dgm:t>
    </dgm:pt>
    <dgm:pt modelId="{63D0A21A-F6AE-4569-8A54-282AFC27BFA9}" type="sibTrans" cxnId="{BCFBE0E6-D574-49EE-8579-CEE4085EC9F2}">
      <dgm:prSet/>
      <dgm:spPr/>
      <dgm:t>
        <a:bodyPr/>
        <a:lstStyle/>
        <a:p>
          <a:endParaRPr lang="zh-TW" altLang="en-US"/>
        </a:p>
      </dgm:t>
    </dgm:pt>
    <dgm:pt modelId="{E7FA16C1-07FD-4E2F-B399-4B33771E2C68}">
      <dgm:prSet phldrT="[文字]" custT="1"/>
      <dgm:spPr/>
      <dgm:t>
        <a:bodyPr/>
        <a:lstStyle/>
        <a:p>
          <a:r>
            <a:rPr lang="zh-TW" altLang="en-US" sz="2400" dirty="0" smtClean="0">
              <a:latin typeface="標楷體" panose="03000509000000000000" pitchFamily="65" charset="-120"/>
              <a:ea typeface="標楷體" panose="03000509000000000000" pitchFamily="65" charset="-120"/>
            </a:rPr>
            <a:t>低於或等於替代率上限者，直接支領該金額</a:t>
          </a:r>
          <a:endParaRPr lang="zh-TW" altLang="en-US" sz="2400" dirty="0">
            <a:latin typeface="標楷體" panose="03000509000000000000" pitchFamily="65" charset="-120"/>
            <a:ea typeface="標楷體" panose="03000509000000000000" pitchFamily="65" charset="-120"/>
          </a:endParaRPr>
        </a:p>
      </dgm:t>
    </dgm:pt>
    <dgm:pt modelId="{DC9E0BF1-49BA-4E6D-9C36-0C7DFBCF1004}" type="parTrans" cxnId="{1BC2DFB3-D7FA-459D-9967-76CD16EC47CA}">
      <dgm:prSet/>
      <dgm:spPr/>
      <dgm:t>
        <a:bodyPr/>
        <a:lstStyle/>
        <a:p>
          <a:endParaRPr lang="zh-TW" altLang="en-US"/>
        </a:p>
      </dgm:t>
    </dgm:pt>
    <dgm:pt modelId="{40EB4EA5-0498-4C9F-BD54-7D4FF3A80FAB}" type="sibTrans" cxnId="{1BC2DFB3-D7FA-459D-9967-76CD16EC47CA}">
      <dgm:prSet/>
      <dgm:spPr/>
      <dgm:t>
        <a:bodyPr/>
        <a:lstStyle/>
        <a:p>
          <a:endParaRPr lang="zh-TW" altLang="en-US"/>
        </a:p>
      </dgm:t>
    </dgm:pt>
    <dgm:pt modelId="{79CB7471-2DBF-4AD6-B081-63C74973DF9E}">
      <dgm:prSet phldrT="[文字]" custT="1"/>
      <dgm:spPr/>
      <dgm:t>
        <a:bodyPr/>
        <a:lstStyle/>
        <a:p>
          <a:r>
            <a:rPr lang="zh-TW" altLang="en-US" sz="2000" dirty="0" smtClean="0">
              <a:latin typeface="標楷體" panose="03000509000000000000" pitchFamily="65" charset="-120"/>
              <a:ea typeface="標楷體" panose="03000509000000000000" pitchFamily="65" charset="-120"/>
            </a:rPr>
            <a:t>舊制月退休金</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含月補償金</a:t>
          </a:r>
          <a:r>
            <a:rPr lang="en-US" altLang="zh-TW" sz="2000" dirty="0" smtClean="0">
              <a:latin typeface="標楷體" panose="03000509000000000000" pitchFamily="65" charset="-120"/>
              <a:ea typeface="標楷體" panose="03000509000000000000" pitchFamily="65" charset="-120"/>
            </a:rPr>
            <a:t>)</a:t>
          </a:r>
          <a:endParaRPr lang="zh-TW" altLang="en-US" sz="2000" dirty="0">
            <a:latin typeface="標楷體" panose="03000509000000000000" pitchFamily="65" charset="-120"/>
            <a:ea typeface="標楷體" panose="03000509000000000000" pitchFamily="65" charset="-120"/>
          </a:endParaRPr>
        </a:p>
      </dgm:t>
    </dgm:pt>
    <dgm:pt modelId="{839674BB-6CF1-4B76-A028-BA206DD949AE}" type="parTrans" cxnId="{591A341A-5D82-4FB7-85BD-63F7F83D4B4E}">
      <dgm:prSet/>
      <dgm:spPr/>
      <dgm:t>
        <a:bodyPr/>
        <a:lstStyle/>
        <a:p>
          <a:endParaRPr lang="zh-TW" altLang="en-US"/>
        </a:p>
      </dgm:t>
    </dgm:pt>
    <dgm:pt modelId="{79CADF00-3332-4F7C-97E4-B0A8F80E962B}" type="sibTrans" cxnId="{591A341A-5D82-4FB7-85BD-63F7F83D4B4E}">
      <dgm:prSet/>
      <dgm:spPr/>
      <dgm:t>
        <a:bodyPr/>
        <a:lstStyle/>
        <a:p>
          <a:endParaRPr lang="zh-TW" altLang="en-US"/>
        </a:p>
      </dgm:t>
    </dgm:pt>
    <dgm:pt modelId="{9D529F6F-E494-47BD-8B30-2095AA81F3B5}">
      <dgm:prSet phldrT="[文字]" custT="1"/>
      <dgm:spPr/>
      <dgm:t>
        <a:bodyPr/>
        <a:lstStyle/>
        <a:p>
          <a:r>
            <a:rPr lang="zh-TW" altLang="en-US" sz="2000" dirty="0" smtClean="0">
              <a:latin typeface="標楷體" panose="03000509000000000000" pitchFamily="65" charset="-120"/>
              <a:ea typeface="標楷體" panose="03000509000000000000" pitchFamily="65" charset="-120"/>
            </a:rPr>
            <a:t>退撫新制月退休金</a:t>
          </a:r>
          <a:endParaRPr lang="zh-TW" altLang="en-US" sz="2000" dirty="0">
            <a:latin typeface="標楷體" panose="03000509000000000000" pitchFamily="65" charset="-120"/>
            <a:ea typeface="標楷體" panose="03000509000000000000" pitchFamily="65" charset="-120"/>
          </a:endParaRPr>
        </a:p>
      </dgm:t>
    </dgm:pt>
    <dgm:pt modelId="{A2F98737-B296-4959-BB9B-F1AE4F9C2DB2}" type="parTrans" cxnId="{3265326D-0C1D-481B-B4C5-2266FFF8B28B}">
      <dgm:prSet/>
      <dgm:spPr/>
      <dgm:t>
        <a:bodyPr/>
        <a:lstStyle/>
        <a:p>
          <a:endParaRPr lang="zh-TW" altLang="en-US"/>
        </a:p>
      </dgm:t>
    </dgm:pt>
    <dgm:pt modelId="{542DC76A-C2F5-4F85-9EEB-51B5A4C835C9}" type="sibTrans" cxnId="{3265326D-0C1D-481B-B4C5-2266FFF8B28B}">
      <dgm:prSet/>
      <dgm:spPr/>
      <dgm:t>
        <a:bodyPr/>
        <a:lstStyle/>
        <a:p>
          <a:endParaRPr lang="zh-TW" altLang="en-US"/>
        </a:p>
      </dgm:t>
    </dgm:pt>
    <dgm:pt modelId="{1A907A68-80F0-4EA3-8A4B-0E783D9894C2}">
      <dgm:prSet phldrT="[文字]" custT="1"/>
      <dgm:spPr/>
      <dgm:t>
        <a:bodyPr/>
        <a:lstStyle/>
        <a:p>
          <a:r>
            <a:rPr lang="zh-TW" altLang="en-US" sz="2000" dirty="0" smtClean="0">
              <a:latin typeface="標楷體" panose="03000509000000000000" pitchFamily="65" charset="-120"/>
              <a:ea typeface="標楷體" panose="03000509000000000000" pitchFamily="65" charset="-120"/>
            </a:rPr>
            <a:t>公保或勞保年金優先保障，不扣減</a:t>
          </a:r>
          <a:endParaRPr lang="zh-TW" altLang="en-US" sz="2000" dirty="0">
            <a:latin typeface="標楷體" panose="03000509000000000000" pitchFamily="65" charset="-120"/>
            <a:ea typeface="標楷體" panose="03000509000000000000" pitchFamily="65" charset="-120"/>
          </a:endParaRPr>
        </a:p>
      </dgm:t>
    </dgm:pt>
    <dgm:pt modelId="{61A260EE-1717-4F64-B7B4-1A3DB4E4743A}" type="parTrans" cxnId="{3A05C233-69D2-4A8D-8FD6-24352FF6366A}">
      <dgm:prSet/>
      <dgm:spPr/>
      <dgm:t>
        <a:bodyPr/>
        <a:lstStyle/>
        <a:p>
          <a:endParaRPr lang="zh-TW" altLang="en-US"/>
        </a:p>
      </dgm:t>
    </dgm:pt>
    <dgm:pt modelId="{A77DD520-1B36-4B01-8938-1F67ADD569F4}" type="sibTrans" cxnId="{3A05C233-69D2-4A8D-8FD6-24352FF6366A}">
      <dgm:prSet/>
      <dgm:spPr/>
      <dgm:t>
        <a:bodyPr/>
        <a:lstStyle/>
        <a:p>
          <a:endParaRPr lang="zh-TW" altLang="en-US"/>
        </a:p>
      </dgm:t>
    </dgm:pt>
    <dgm:pt modelId="{3664FAAD-82F1-4564-A292-20A21DC57549}" type="pres">
      <dgm:prSet presAssocID="{D610CB1D-E246-4FEE-BA26-7A73F07BBC59}" presName="Name0" presStyleCnt="0">
        <dgm:presLayoutVars>
          <dgm:dir/>
          <dgm:resizeHandles val="exact"/>
        </dgm:presLayoutVars>
      </dgm:prSet>
      <dgm:spPr/>
      <dgm:t>
        <a:bodyPr/>
        <a:lstStyle/>
        <a:p>
          <a:endParaRPr lang="zh-TW" altLang="en-US"/>
        </a:p>
      </dgm:t>
    </dgm:pt>
    <dgm:pt modelId="{A83687DE-7D79-4132-ACF8-ACD2A4554D95}" type="pres">
      <dgm:prSet presAssocID="{D610CB1D-E246-4FEE-BA26-7A73F07BBC59}" presName="arrow" presStyleLbl="bgShp" presStyleIdx="0" presStyleCnt="1"/>
      <dgm:spPr/>
      <dgm:t>
        <a:bodyPr/>
        <a:lstStyle/>
        <a:p>
          <a:endParaRPr lang="zh-TW" altLang="en-US"/>
        </a:p>
      </dgm:t>
    </dgm:pt>
    <dgm:pt modelId="{586B19C3-9ED3-4AA5-ADD1-F840EB930EF5}" type="pres">
      <dgm:prSet presAssocID="{D610CB1D-E246-4FEE-BA26-7A73F07BBC59}" presName="points" presStyleCnt="0"/>
      <dgm:spPr/>
      <dgm:t>
        <a:bodyPr/>
        <a:lstStyle/>
        <a:p>
          <a:endParaRPr lang="zh-TW" altLang="en-US"/>
        </a:p>
      </dgm:t>
    </dgm:pt>
    <dgm:pt modelId="{85AD0090-21CE-4C9E-B43C-C5765CE1AE8D}" type="pres">
      <dgm:prSet presAssocID="{66F4B983-331C-481F-AFEA-74553793F69F}" presName="compositeA" presStyleCnt="0"/>
      <dgm:spPr/>
      <dgm:t>
        <a:bodyPr/>
        <a:lstStyle/>
        <a:p>
          <a:endParaRPr lang="zh-TW" altLang="en-US"/>
        </a:p>
      </dgm:t>
    </dgm:pt>
    <dgm:pt modelId="{624CE75A-11B8-47A8-BD00-1BAEE1F11DA9}" type="pres">
      <dgm:prSet presAssocID="{66F4B983-331C-481F-AFEA-74553793F69F}" presName="textA" presStyleLbl="revTx" presStyleIdx="0" presStyleCnt="3" custLinFactNeighborX="-77" custLinFactNeighborY="6944">
        <dgm:presLayoutVars>
          <dgm:bulletEnabled val="1"/>
        </dgm:presLayoutVars>
      </dgm:prSet>
      <dgm:spPr/>
      <dgm:t>
        <a:bodyPr/>
        <a:lstStyle/>
        <a:p>
          <a:endParaRPr lang="zh-TW" altLang="en-US"/>
        </a:p>
      </dgm:t>
    </dgm:pt>
    <dgm:pt modelId="{9C396012-44AE-47AA-8EA4-2ACFB3EE285A}" type="pres">
      <dgm:prSet presAssocID="{66F4B983-331C-481F-AFEA-74553793F69F}" presName="circleA" presStyleLbl="node1" presStyleIdx="0" presStyleCnt="3"/>
      <dgm:spPr/>
      <dgm:t>
        <a:bodyPr/>
        <a:lstStyle/>
        <a:p>
          <a:endParaRPr lang="zh-TW" altLang="en-US"/>
        </a:p>
      </dgm:t>
    </dgm:pt>
    <dgm:pt modelId="{D1BD8027-279C-4171-914A-FDFE304E4BD4}" type="pres">
      <dgm:prSet presAssocID="{66F4B983-331C-481F-AFEA-74553793F69F}" presName="spaceA" presStyleCnt="0"/>
      <dgm:spPr/>
      <dgm:t>
        <a:bodyPr/>
        <a:lstStyle/>
        <a:p>
          <a:endParaRPr lang="zh-TW" altLang="en-US"/>
        </a:p>
      </dgm:t>
    </dgm:pt>
    <dgm:pt modelId="{5FFC0129-D6C8-430E-BC38-9B0C7BC18F60}" type="pres">
      <dgm:prSet presAssocID="{DC74C3ED-ADB0-4D1E-83F5-6D923A01A452}" presName="space" presStyleCnt="0"/>
      <dgm:spPr/>
      <dgm:t>
        <a:bodyPr/>
        <a:lstStyle/>
        <a:p>
          <a:endParaRPr lang="zh-TW" altLang="en-US"/>
        </a:p>
      </dgm:t>
    </dgm:pt>
    <dgm:pt modelId="{A3E19C7E-7A75-44A0-9BD3-E7A3D30B2641}" type="pres">
      <dgm:prSet presAssocID="{7C96AEDF-B051-4E09-9774-EB041B85A855}" presName="compositeB" presStyleCnt="0"/>
      <dgm:spPr/>
      <dgm:t>
        <a:bodyPr/>
        <a:lstStyle/>
        <a:p>
          <a:endParaRPr lang="zh-TW" altLang="en-US"/>
        </a:p>
      </dgm:t>
    </dgm:pt>
    <dgm:pt modelId="{02849173-B74C-427A-B151-55C087DB9FB3}" type="pres">
      <dgm:prSet presAssocID="{7C96AEDF-B051-4E09-9774-EB041B85A855}" presName="textB" presStyleLbl="revTx" presStyleIdx="1" presStyleCnt="3" custScaleX="143911" custLinFactY="-16418" custLinFactNeighborX="9543" custLinFactNeighborY="-100000">
        <dgm:presLayoutVars>
          <dgm:bulletEnabled val="1"/>
        </dgm:presLayoutVars>
      </dgm:prSet>
      <dgm:spPr/>
      <dgm:t>
        <a:bodyPr/>
        <a:lstStyle/>
        <a:p>
          <a:endParaRPr lang="zh-TW" altLang="en-US"/>
        </a:p>
      </dgm:t>
    </dgm:pt>
    <dgm:pt modelId="{283D2EB1-5A75-41C2-B53E-1C08A2B32F74}" type="pres">
      <dgm:prSet presAssocID="{7C96AEDF-B051-4E09-9774-EB041B85A855}" presName="circleB" presStyleLbl="node1" presStyleIdx="1" presStyleCnt="3" custLinFactNeighborX="23271" custLinFactNeighborY="-2239"/>
      <dgm:spPr/>
      <dgm:t>
        <a:bodyPr/>
        <a:lstStyle/>
        <a:p>
          <a:endParaRPr lang="zh-TW" altLang="en-US"/>
        </a:p>
      </dgm:t>
    </dgm:pt>
    <dgm:pt modelId="{FD52E024-99A0-4559-8451-38FB17EC5D5C}" type="pres">
      <dgm:prSet presAssocID="{7C96AEDF-B051-4E09-9774-EB041B85A855}" presName="spaceB" presStyleCnt="0"/>
      <dgm:spPr/>
      <dgm:t>
        <a:bodyPr/>
        <a:lstStyle/>
        <a:p>
          <a:endParaRPr lang="zh-TW" altLang="en-US"/>
        </a:p>
      </dgm:t>
    </dgm:pt>
    <dgm:pt modelId="{75AAB329-3D2F-41EF-B125-9F7B82800B34}" type="pres">
      <dgm:prSet presAssocID="{B6441283-9544-4C6C-AE50-5E4FADC21FFE}" presName="space" presStyleCnt="0"/>
      <dgm:spPr/>
      <dgm:t>
        <a:bodyPr/>
        <a:lstStyle/>
        <a:p>
          <a:endParaRPr lang="zh-TW" altLang="en-US"/>
        </a:p>
      </dgm:t>
    </dgm:pt>
    <dgm:pt modelId="{535A5D54-5AFB-48BD-AB15-8A41C118A99D}" type="pres">
      <dgm:prSet presAssocID="{E7FA16C1-07FD-4E2F-B399-4B33771E2C68}" presName="compositeA" presStyleCnt="0"/>
      <dgm:spPr/>
      <dgm:t>
        <a:bodyPr/>
        <a:lstStyle/>
        <a:p>
          <a:endParaRPr lang="zh-TW" altLang="en-US"/>
        </a:p>
      </dgm:t>
    </dgm:pt>
    <dgm:pt modelId="{1030248D-D6C7-4E41-AB32-8F2D2244DABB}" type="pres">
      <dgm:prSet presAssocID="{E7FA16C1-07FD-4E2F-B399-4B33771E2C68}" presName="textA" presStyleLbl="revTx" presStyleIdx="2" presStyleCnt="3" custScaleX="147897" custScaleY="75182" custLinFactNeighborX="-1032" custLinFactNeighborY="21573">
        <dgm:presLayoutVars>
          <dgm:bulletEnabled val="1"/>
        </dgm:presLayoutVars>
      </dgm:prSet>
      <dgm:spPr/>
      <dgm:t>
        <a:bodyPr/>
        <a:lstStyle/>
        <a:p>
          <a:endParaRPr lang="zh-TW" altLang="en-US"/>
        </a:p>
      </dgm:t>
    </dgm:pt>
    <dgm:pt modelId="{04209863-E7E5-4323-9C2E-719F283E6A6D}" type="pres">
      <dgm:prSet presAssocID="{E7FA16C1-07FD-4E2F-B399-4B33771E2C68}" presName="circleA" presStyleLbl="node1" presStyleIdx="2" presStyleCnt="3" custLinFactNeighborY="16485"/>
      <dgm:spPr/>
      <dgm:t>
        <a:bodyPr/>
        <a:lstStyle/>
        <a:p>
          <a:endParaRPr lang="zh-TW" altLang="en-US"/>
        </a:p>
      </dgm:t>
    </dgm:pt>
    <dgm:pt modelId="{6625F4CB-0EC8-417D-A9E9-D4C3356CC3B0}" type="pres">
      <dgm:prSet presAssocID="{E7FA16C1-07FD-4E2F-B399-4B33771E2C68}" presName="spaceA" presStyleCnt="0"/>
      <dgm:spPr/>
      <dgm:t>
        <a:bodyPr/>
        <a:lstStyle/>
        <a:p>
          <a:endParaRPr lang="zh-TW" altLang="en-US"/>
        </a:p>
      </dgm:t>
    </dgm:pt>
  </dgm:ptLst>
  <dgm:cxnLst>
    <dgm:cxn modelId="{591A341A-5D82-4FB7-85BD-63F7F83D4B4E}" srcId="{7C96AEDF-B051-4E09-9774-EB041B85A855}" destId="{79CB7471-2DBF-4AD6-B081-63C74973DF9E}" srcOrd="1" destOrd="0" parTransId="{839674BB-6CF1-4B76-A028-BA206DD949AE}" sibTransId="{79CADF00-3332-4F7C-97E4-B0A8F80E962B}"/>
    <dgm:cxn modelId="{2048DE75-175B-43CD-902A-E08B75A6EE61}" type="presOf" srcId="{9D529F6F-E494-47BD-8B30-2095AA81F3B5}" destId="{02849173-B74C-427A-B151-55C087DB9FB3}" srcOrd="0" destOrd="3" presId="urn:microsoft.com/office/officeart/2005/8/layout/hProcess11"/>
    <dgm:cxn modelId="{BCFBE0E6-D574-49EE-8579-CEE4085EC9F2}" srcId="{7C96AEDF-B051-4E09-9774-EB041B85A855}" destId="{6A9E41B4-7667-4136-8C09-85E5FB99805E}" srcOrd="0" destOrd="0" parTransId="{A1A5709A-F7B4-4B6B-9D21-45DE3AC90D1C}" sibTransId="{63D0A21A-F6AE-4569-8A54-282AFC27BFA9}"/>
    <dgm:cxn modelId="{3265326D-0C1D-481B-B4C5-2266FFF8B28B}" srcId="{7C96AEDF-B051-4E09-9774-EB041B85A855}" destId="{9D529F6F-E494-47BD-8B30-2095AA81F3B5}" srcOrd="2" destOrd="0" parTransId="{A2F98737-B296-4959-BB9B-F1AE4F9C2DB2}" sibTransId="{542DC76A-C2F5-4F85-9EEB-51B5A4C835C9}"/>
    <dgm:cxn modelId="{5AF8ED59-83A6-49C3-9F27-D3DE51308783}" type="presOf" srcId="{66F4B983-331C-481F-AFEA-74553793F69F}" destId="{624CE75A-11B8-47A8-BD00-1BAEE1F11DA9}" srcOrd="0" destOrd="0" presId="urn:microsoft.com/office/officeart/2005/8/layout/hProcess11"/>
    <dgm:cxn modelId="{D7CAB4B2-F99C-416B-A368-228907E63C73}" type="presOf" srcId="{6A9E41B4-7667-4136-8C09-85E5FB99805E}" destId="{02849173-B74C-427A-B151-55C087DB9FB3}" srcOrd="0" destOrd="1" presId="urn:microsoft.com/office/officeart/2005/8/layout/hProcess11"/>
    <dgm:cxn modelId="{F04FB83E-D1DD-4E85-8299-D0EE9A0A1BB0}" type="presOf" srcId="{D610CB1D-E246-4FEE-BA26-7A73F07BBC59}" destId="{3664FAAD-82F1-4564-A292-20A21DC57549}" srcOrd="0" destOrd="0" presId="urn:microsoft.com/office/officeart/2005/8/layout/hProcess11"/>
    <dgm:cxn modelId="{4547DE87-E075-41EF-B53E-5ACCF4102479}" srcId="{D610CB1D-E246-4FEE-BA26-7A73F07BBC59}" destId="{66F4B983-331C-481F-AFEA-74553793F69F}" srcOrd="0" destOrd="0" parTransId="{DC890BFB-00F6-41BB-81DD-178677C464DA}" sibTransId="{DC74C3ED-ADB0-4D1E-83F5-6D923A01A452}"/>
    <dgm:cxn modelId="{6DC400CA-33A0-4476-B37D-1EF8CBA9C1E5}" type="presOf" srcId="{7C96AEDF-B051-4E09-9774-EB041B85A855}" destId="{02849173-B74C-427A-B151-55C087DB9FB3}" srcOrd="0" destOrd="0" presId="urn:microsoft.com/office/officeart/2005/8/layout/hProcess11"/>
    <dgm:cxn modelId="{5D5C029A-46B8-4360-997C-772D2DB4492C}" type="presOf" srcId="{79CB7471-2DBF-4AD6-B081-63C74973DF9E}" destId="{02849173-B74C-427A-B151-55C087DB9FB3}" srcOrd="0" destOrd="2" presId="urn:microsoft.com/office/officeart/2005/8/layout/hProcess11"/>
    <dgm:cxn modelId="{7DE75617-259E-43CF-9E86-9F52047665AE}" type="presOf" srcId="{1A907A68-80F0-4EA3-8A4B-0E783D9894C2}" destId="{02849173-B74C-427A-B151-55C087DB9FB3}" srcOrd="0" destOrd="4" presId="urn:microsoft.com/office/officeart/2005/8/layout/hProcess11"/>
    <dgm:cxn modelId="{1BC2DFB3-D7FA-459D-9967-76CD16EC47CA}" srcId="{D610CB1D-E246-4FEE-BA26-7A73F07BBC59}" destId="{E7FA16C1-07FD-4E2F-B399-4B33771E2C68}" srcOrd="2" destOrd="0" parTransId="{DC9E0BF1-49BA-4E6D-9C36-0C7DFBCF1004}" sibTransId="{40EB4EA5-0498-4C9F-BD54-7D4FF3A80FAB}"/>
    <dgm:cxn modelId="{3A05C233-69D2-4A8D-8FD6-24352FF6366A}" srcId="{7C96AEDF-B051-4E09-9774-EB041B85A855}" destId="{1A907A68-80F0-4EA3-8A4B-0E783D9894C2}" srcOrd="3" destOrd="0" parTransId="{61A260EE-1717-4F64-B7B4-1A3DB4E4743A}" sibTransId="{A77DD520-1B36-4B01-8938-1F67ADD569F4}"/>
    <dgm:cxn modelId="{B1696A7E-FAB2-4D44-A0F4-39AFD44C9838}" type="presOf" srcId="{E7FA16C1-07FD-4E2F-B399-4B33771E2C68}" destId="{1030248D-D6C7-4E41-AB32-8F2D2244DABB}" srcOrd="0" destOrd="0" presId="urn:microsoft.com/office/officeart/2005/8/layout/hProcess11"/>
    <dgm:cxn modelId="{AFDEF487-5D01-496C-AB58-BA9EE723ED55}" srcId="{D610CB1D-E246-4FEE-BA26-7A73F07BBC59}" destId="{7C96AEDF-B051-4E09-9774-EB041B85A855}" srcOrd="1" destOrd="0" parTransId="{E3CA2304-451E-4700-92E3-84CFDAA15474}" sibTransId="{B6441283-9544-4C6C-AE50-5E4FADC21FFE}"/>
    <dgm:cxn modelId="{B8442263-B0B9-407D-A6B9-DB58EBE8BA0E}" type="presParOf" srcId="{3664FAAD-82F1-4564-A292-20A21DC57549}" destId="{A83687DE-7D79-4132-ACF8-ACD2A4554D95}" srcOrd="0" destOrd="0" presId="urn:microsoft.com/office/officeart/2005/8/layout/hProcess11"/>
    <dgm:cxn modelId="{813B162F-7288-422F-AE35-391127E8AAEB}" type="presParOf" srcId="{3664FAAD-82F1-4564-A292-20A21DC57549}" destId="{586B19C3-9ED3-4AA5-ADD1-F840EB930EF5}" srcOrd="1" destOrd="0" presId="urn:microsoft.com/office/officeart/2005/8/layout/hProcess11"/>
    <dgm:cxn modelId="{3D23B8EC-28BD-42C4-AC6D-D76AA7D0F37F}" type="presParOf" srcId="{586B19C3-9ED3-4AA5-ADD1-F840EB930EF5}" destId="{85AD0090-21CE-4C9E-B43C-C5765CE1AE8D}" srcOrd="0" destOrd="0" presId="urn:microsoft.com/office/officeart/2005/8/layout/hProcess11"/>
    <dgm:cxn modelId="{1F078940-8780-4689-A5F6-F4635BA3494D}" type="presParOf" srcId="{85AD0090-21CE-4C9E-B43C-C5765CE1AE8D}" destId="{624CE75A-11B8-47A8-BD00-1BAEE1F11DA9}" srcOrd="0" destOrd="0" presId="urn:microsoft.com/office/officeart/2005/8/layout/hProcess11"/>
    <dgm:cxn modelId="{A0BF8DB5-FA85-467F-8F1B-AA163B479F86}" type="presParOf" srcId="{85AD0090-21CE-4C9E-B43C-C5765CE1AE8D}" destId="{9C396012-44AE-47AA-8EA4-2ACFB3EE285A}" srcOrd="1" destOrd="0" presId="urn:microsoft.com/office/officeart/2005/8/layout/hProcess11"/>
    <dgm:cxn modelId="{CC5F2CD3-CFC7-4D43-8DA2-89A2A5A39833}" type="presParOf" srcId="{85AD0090-21CE-4C9E-B43C-C5765CE1AE8D}" destId="{D1BD8027-279C-4171-914A-FDFE304E4BD4}" srcOrd="2" destOrd="0" presId="urn:microsoft.com/office/officeart/2005/8/layout/hProcess11"/>
    <dgm:cxn modelId="{A2F71B3D-7D32-4C0A-AA57-097F3FB61765}" type="presParOf" srcId="{586B19C3-9ED3-4AA5-ADD1-F840EB930EF5}" destId="{5FFC0129-D6C8-430E-BC38-9B0C7BC18F60}" srcOrd="1" destOrd="0" presId="urn:microsoft.com/office/officeart/2005/8/layout/hProcess11"/>
    <dgm:cxn modelId="{C89F9DB0-2BCB-4BBD-BE6A-D570E3635F00}" type="presParOf" srcId="{586B19C3-9ED3-4AA5-ADD1-F840EB930EF5}" destId="{A3E19C7E-7A75-44A0-9BD3-E7A3D30B2641}" srcOrd="2" destOrd="0" presId="urn:microsoft.com/office/officeart/2005/8/layout/hProcess11"/>
    <dgm:cxn modelId="{56F7F89A-CB38-48D6-8AB1-38296EEA2BEB}" type="presParOf" srcId="{A3E19C7E-7A75-44A0-9BD3-E7A3D30B2641}" destId="{02849173-B74C-427A-B151-55C087DB9FB3}" srcOrd="0" destOrd="0" presId="urn:microsoft.com/office/officeart/2005/8/layout/hProcess11"/>
    <dgm:cxn modelId="{6923C3F9-52DE-44F0-B2D4-F6E9774E6C43}" type="presParOf" srcId="{A3E19C7E-7A75-44A0-9BD3-E7A3D30B2641}" destId="{283D2EB1-5A75-41C2-B53E-1C08A2B32F74}" srcOrd="1" destOrd="0" presId="urn:microsoft.com/office/officeart/2005/8/layout/hProcess11"/>
    <dgm:cxn modelId="{546665AC-0943-4392-B5FA-80671DD07F48}" type="presParOf" srcId="{A3E19C7E-7A75-44A0-9BD3-E7A3D30B2641}" destId="{FD52E024-99A0-4559-8451-38FB17EC5D5C}" srcOrd="2" destOrd="0" presId="urn:microsoft.com/office/officeart/2005/8/layout/hProcess11"/>
    <dgm:cxn modelId="{24AAFA30-A588-4E8D-A338-8C4F57FD47A6}" type="presParOf" srcId="{586B19C3-9ED3-4AA5-ADD1-F840EB930EF5}" destId="{75AAB329-3D2F-41EF-B125-9F7B82800B34}" srcOrd="3" destOrd="0" presId="urn:microsoft.com/office/officeart/2005/8/layout/hProcess11"/>
    <dgm:cxn modelId="{A7ECECF7-ED9F-4243-A7BB-E80D8634F8D6}" type="presParOf" srcId="{586B19C3-9ED3-4AA5-ADD1-F840EB930EF5}" destId="{535A5D54-5AFB-48BD-AB15-8A41C118A99D}" srcOrd="4" destOrd="0" presId="urn:microsoft.com/office/officeart/2005/8/layout/hProcess11"/>
    <dgm:cxn modelId="{5DED62F2-0447-4065-8F5C-D6DF03FD6988}" type="presParOf" srcId="{535A5D54-5AFB-48BD-AB15-8A41C118A99D}" destId="{1030248D-D6C7-4E41-AB32-8F2D2244DABB}" srcOrd="0" destOrd="0" presId="urn:microsoft.com/office/officeart/2005/8/layout/hProcess11"/>
    <dgm:cxn modelId="{C9760455-757E-43D8-9432-8A03E694D281}" type="presParOf" srcId="{535A5D54-5AFB-48BD-AB15-8A41C118A99D}" destId="{04209863-E7E5-4323-9C2E-719F283E6A6D}" srcOrd="1" destOrd="0" presId="urn:microsoft.com/office/officeart/2005/8/layout/hProcess11"/>
    <dgm:cxn modelId="{1310AF9D-1622-4939-9775-68CD3EB032B0}" type="presParOf" srcId="{535A5D54-5AFB-48BD-AB15-8A41C118A99D}" destId="{6625F4CB-0EC8-417D-A9E9-D4C3356CC3B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7EA4391F-0681-4EF0-B0BA-583DD9B20E92}" type="doc">
      <dgm:prSet loTypeId="urn:microsoft.com/office/officeart/2005/8/layout/arrow2" loCatId="process" qsTypeId="urn:microsoft.com/office/officeart/2005/8/quickstyle/simple1" qsCatId="simple" csTypeId="urn:microsoft.com/office/officeart/2005/8/colors/colorful5" csCatId="colorful" phldr="1"/>
      <dgm:spPr/>
      <dgm:t>
        <a:bodyPr/>
        <a:lstStyle/>
        <a:p>
          <a:endParaRPr lang="zh-TW" altLang="en-US"/>
        </a:p>
      </dgm:t>
    </dgm:pt>
    <dgm:pt modelId="{DCF0BF39-9942-4E9C-8F12-EC2720728DA5}">
      <dgm:prSet phldrT="[文字]" custT="1"/>
      <dgm:spPr/>
      <dgm:t>
        <a:bodyPr/>
        <a:lstStyle/>
        <a:p>
          <a:r>
            <a:rPr lang="zh-TW" altLang="en-US" sz="2400" b="1" dirty="0" smtClean="0">
              <a:latin typeface="標楷體" panose="03000509000000000000" pitchFamily="65" charset="-120"/>
              <a:ea typeface="標楷體" panose="03000509000000000000" pitchFamily="65" charset="-120"/>
            </a:rPr>
            <a:t>行政院會同考試院建立年金制度監控機制</a:t>
          </a:r>
          <a:endParaRPr lang="zh-TW" altLang="en-US" sz="2400" b="1" dirty="0">
            <a:latin typeface="標楷體" panose="03000509000000000000" pitchFamily="65" charset="-120"/>
            <a:ea typeface="標楷體" panose="03000509000000000000" pitchFamily="65" charset="-120"/>
          </a:endParaRPr>
        </a:p>
      </dgm:t>
    </dgm:pt>
    <dgm:pt modelId="{97C6CB83-535F-452F-8444-F3E625AF7B0C}" type="parTrans" cxnId="{EEEDD5B1-3644-4EF8-A0EC-F969A457FDFB}">
      <dgm:prSet/>
      <dgm:spPr/>
      <dgm:t>
        <a:bodyPr/>
        <a:lstStyle/>
        <a:p>
          <a:endParaRPr lang="zh-TW" altLang="en-US"/>
        </a:p>
      </dgm:t>
    </dgm:pt>
    <dgm:pt modelId="{E903F77F-4D23-42C7-935F-DD82FEA290F4}" type="sibTrans" cxnId="{EEEDD5B1-3644-4EF8-A0EC-F969A457FDFB}">
      <dgm:prSet/>
      <dgm:spPr/>
      <dgm:t>
        <a:bodyPr/>
        <a:lstStyle/>
        <a:p>
          <a:endParaRPr lang="zh-TW" altLang="en-US"/>
        </a:p>
      </dgm:t>
    </dgm:pt>
    <dgm:pt modelId="{B9751318-C601-4CC4-B396-28160884714E}">
      <dgm:prSet phldrT="[文字]" custT="1"/>
      <dgm:spPr/>
      <dgm:t>
        <a:bodyPr/>
        <a:lstStyle/>
        <a:p>
          <a:r>
            <a:rPr lang="en-US" altLang="zh-TW" sz="2400" b="1" dirty="0" smtClean="0">
              <a:latin typeface="標楷體" panose="03000509000000000000" pitchFamily="65" charset="-120"/>
              <a:ea typeface="標楷體" panose="03000509000000000000" pitchFamily="65" charset="-120"/>
            </a:rPr>
            <a:t>5</a:t>
          </a:r>
          <a:r>
            <a:rPr lang="zh-TW" altLang="en-US" sz="2400" b="1" dirty="0" smtClean="0">
              <a:latin typeface="標楷體" panose="03000509000000000000" pitchFamily="65" charset="-120"/>
              <a:ea typeface="標楷體" panose="03000509000000000000" pitchFamily="65" charset="-120"/>
            </a:rPr>
            <a:t>年內檢討制度設計、財務永續</a:t>
          </a:r>
          <a:endParaRPr lang="zh-TW" altLang="en-US" sz="2400" b="1" dirty="0">
            <a:latin typeface="標楷體" panose="03000509000000000000" pitchFamily="65" charset="-120"/>
            <a:ea typeface="標楷體" panose="03000509000000000000" pitchFamily="65" charset="-120"/>
          </a:endParaRPr>
        </a:p>
      </dgm:t>
    </dgm:pt>
    <dgm:pt modelId="{37A183DB-063C-405A-A6A5-F46F710826A5}" type="parTrans" cxnId="{447A6C35-BEF0-440D-9000-9DEAB3312F11}">
      <dgm:prSet/>
      <dgm:spPr/>
      <dgm:t>
        <a:bodyPr/>
        <a:lstStyle/>
        <a:p>
          <a:endParaRPr lang="zh-TW" altLang="en-US"/>
        </a:p>
      </dgm:t>
    </dgm:pt>
    <dgm:pt modelId="{A5377555-1B6D-4BB3-86DD-A67962468CDB}" type="sibTrans" cxnId="{447A6C35-BEF0-440D-9000-9DEAB3312F11}">
      <dgm:prSet/>
      <dgm:spPr/>
      <dgm:t>
        <a:bodyPr/>
        <a:lstStyle/>
        <a:p>
          <a:endParaRPr lang="zh-TW" altLang="en-US"/>
        </a:p>
      </dgm:t>
    </dgm:pt>
    <dgm:pt modelId="{B30C09C4-3A75-49B4-ABAD-14915442CA00}">
      <dgm:prSet phldrT="[文字]" custT="1"/>
      <dgm:spPr/>
      <dgm:t>
        <a:bodyPr/>
        <a:lstStyle/>
        <a:p>
          <a:pPr algn="l"/>
          <a:r>
            <a:rPr lang="en-US" altLang="zh-TW" sz="2400" b="1" dirty="0" smtClean="0">
              <a:latin typeface="標楷體" panose="03000509000000000000" pitchFamily="65" charset="-120"/>
              <a:ea typeface="標楷體" panose="03000509000000000000" pitchFamily="65" charset="-120"/>
            </a:rPr>
            <a:t>112</a:t>
          </a:r>
          <a:r>
            <a:rPr lang="zh-TW" altLang="en-US" sz="2400" b="1" dirty="0" smtClean="0">
              <a:latin typeface="標楷體" panose="03000509000000000000" pitchFamily="65" charset="-120"/>
              <a:ea typeface="標楷體" panose="03000509000000000000" pitchFamily="65" charset="-120"/>
            </a:rPr>
            <a:t>年建立新制度</a:t>
          </a:r>
          <a:endParaRPr lang="zh-TW" altLang="en-US" sz="2400" b="1" dirty="0">
            <a:latin typeface="標楷體" panose="03000509000000000000" pitchFamily="65" charset="-120"/>
            <a:ea typeface="標楷體" panose="03000509000000000000" pitchFamily="65" charset="-120"/>
          </a:endParaRPr>
        </a:p>
      </dgm:t>
    </dgm:pt>
    <dgm:pt modelId="{106E8ED2-5FA0-4983-9B6E-E2CD5EE1B798}" type="parTrans" cxnId="{2612C586-E8C5-4F24-8CDA-A75A45E691DD}">
      <dgm:prSet/>
      <dgm:spPr/>
      <dgm:t>
        <a:bodyPr/>
        <a:lstStyle/>
        <a:p>
          <a:endParaRPr lang="zh-TW" altLang="en-US"/>
        </a:p>
      </dgm:t>
    </dgm:pt>
    <dgm:pt modelId="{6B571A53-FD41-42A4-8301-E3E40B7F4134}" type="sibTrans" cxnId="{2612C586-E8C5-4F24-8CDA-A75A45E691DD}">
      <dgm:prSet/>
      <dgm:spPr/>
      <dgm:t>
        <a:bodyPr/>
        <a:lstStyle/>
        <a:p>
          <a:endParaRPr lang="zh-TW" altLang="en-US"/>
        </a:p>
      </dgm:t>
    </dgm:pt>
    <dgm:pt modelId="{2BFFE31A-E185-4013-930A-83FA0AF0AB00}" type="pres">
      <dgm:prSet presAssocID="{7EA4391F-0681-4EF0-B0BA-583DD9B20E92}" presName="arrowDiagram" presStyleCnt="0">
        <dgm:presLayoutVars>
          <dgm:chMax val="5"/>
          <dgm:dir/>
          <dgm:resizeHandles val="exact"/>
        </dgm:presLayoutVars>
      </dgm:prSet>
      <dgm:spPr/>
      <dgm:t>
        <a:bodyPr/>
        <a:lstStyle/>
        <a:p>
          <a:endParaRPr lang="zh-TW" altLang="en-US"/>
        </a:p>
      </dgm:t>
    </dgm:pt>
    <dgm:pt modelId="{9D5AF328-2555-4FC7-A3AF-B3E021812D79}" type="pres">
      <dgm:prSet presAssocID="{7EA4391F-0681-4EF0-B0BA-583DD9B20E92}" presName="arrow" presStyleLbl="bgShp" presStyleIdx="0" presStyleCnt="1" custLinFactNeighborX="1852" custLinFactNeighborY="-12816"/>
      <dgm:spPr>
        <a:blipFill rotWithShape="0">
          <a:blip xmlns:r="http://schemas.openxmlformats.org/officeDocument/2006/relationships" r:embed="rId1"/>
          <a:stretch>
            <a:fillRect/>
          </a:stretch>
        </a:blipFill>
      </dgm:spPr>
      <dgm:t>
        <a:bodyPr/>
        <a:lstStyle/>
        <a:p>
          <a:endParaRPr lang="zh-TW" altLang="en-US"/>
        </a:p>
      </dgm:t>
    </dgm:pt>
    <dgm:pt modelId="{48521F46-3609-4EBA-BA37-BECBDB9BEB0D}" type="pres">
      <dgm:prSet presAssocID="{7EA4391F-0681-4EF0-B0BA-583DD9B20E92}" presName="arrowDiagram3" presStyleCnt="0"/>
      <dgm:spPr/>
    </dgm:pt>
    <dgm:pt modelId="{211F737B-D865-487D-A38F-558D7AE469A0}" type="pres">
      <dgm:prSet presAssocID="{DCF0BF39-9942-4E9C-8F12-EC2720728DA5}" presName="bullet3a" presStyleLbl="node1" presStyleIdx="0" presStyleCnt="3" custScaleX="184901" custScaleY="158295" custLinFactX="16952" custLinFactY="-86578" custLinFactNeighborX="100000" custLinFactNeighborY="-100000"/>
      <dgm:spPr/>
    </dgm:pt>
    <dgm:pt modelId="{BD568D5A-3FD5-4865-B235-D99A89D092DE}" type="pres">
      <dgm:prSet presAssocID="{DCF0BF39-9942-4E9C-8F12-EC2720728DA5}" presName="textBox3a" presStyleLbl="revTx" presStyleIdx="0" presStyleCnt="3" custLinFactNeighborX="-4451" custLinFactNeighborY="-13549">
        <dgm:presLayoutVars>
          <dgm:bulletEnabled val="1"/>
        </dgm:presLayoutVars>
      </dgm:prSet>
      <dgm:spPr/>
      <dgm:t>
        <a:bodyPr/>
        <a:lstStyle/>
        <a:p>
          <a:endParaRPr lang="zh-TW" altLang="en-US"/>
        </a:p>
      </dgm:t>
    </dgm:pt>
    <dgm:pt modelId="{C8D637DB-EDCB-4435-9C15-50BB4259B572}" type="pres">
      <dgm:prSet presAssocID="{B9751318-C601-4CC4-B396-28160884714E}" presName="bullet3b" presStyleLbl="node1" presStyleIdx="1" presStyleCnt="3" custScaleX="136407" custScaleY="132248" custLinFactNeighborX="88613" custLinFactNeighborY="-76687"/>
      <dgm:spPr/>
    </dgm:pt>
    <dgm:pt modelId="{03387847-91D1-4D03-A165-29B6007F2193}" type="pres">
      <dgm:prSet presAssocID="{B9751318-C601-4CC4-B396-28160884714E}" presName="textBox3b" presStyleLbl="revTx" presStyleIdx="1" presStyleCnt="3">
        <dgm:presLayoutVars>
          <dgm:bulletEnabled val="1"/>
        </dgm:presLayoutVars>
      </dgm:prSet>
      <dgm:spPr/>
      <dgm:t>
        <a:bodyPr/>
        <a:lstStyle/>
        <a:p>
          <a:endParaRPr lang="zh-TW" altLang="en-US"/>
        </a:p>
      </dgm:t>
    </dgm:pt>
    <dgm:pt modelId="{5D8B467D-4814-46E4-8117-812F2967ECD4}" type="pres">
      <dgm:prSet presAssocID="{B30C09C4-3A75-49B4-ABAD-14915442CA00}" presName="bullet3c" presStyleLbl="node1" presStyleIdx="2" presStyleCnt="3" custScaleX="156411" custScaleY="123318" custLinFactNeighborX="95299" custLinFactNeighborY="-38862"/>
      <dgm:spPr/>
    </dgm:pt>
    <dgm:pt modelId="{9A96FFB9-E7AF-448C-92E9-5EADCFC401F6}" type="pres">
      <dgm:prSet presAssocID="{B30C09C4-3A75-49B4-ABAD-14915442CA00}" presName="textBox3c" presStyleLbl="revTx" presStyleIdx="2" presStyleCnt="3" custScaleX="82812" custScaleY="43899" custLinFactNeighborX="-19474" custLinFactNeighborY="-22163">
        <dgm:presLayoutVars>
          <dgm:bulletEnabled val="1"/>
        </dgm:presLayoutVars>
      </dgm:prSet>
      <dgm:spPr/>
      <dgm:t>
        <a:bodyPr/>
        <a:lstStyle/>
        <a:p>
          <a:endParaRPr lang="zh-TW" altLang="en-US"/>
        </a:p>
      </dgm:t>
    </dgm:pt>
  </dgm:ptLst>
  <dgm:cxnLst>
    <dgm:cxn modelId="{48CEC01E-AE84-41C7-9CBB-5C90A4384A59}" type="presOf" srcId="{B30C09C4-3A75-49B4-ABAD-14915442CA00}" destId="{9A96FFB9-E7AF-448C-92E9-5EADCFC401F6}" srcOrd="0" destOrd="0" presId="urn:microsoft.com/office/officeart/2005/8/layout/arrow2"/>
    <dgm:cxn modelId="{447A6C35-BEF0-440D-9000-9DEAB3312F11}" srcId="{7EA4391F-0681-4EF0-B0BA-583DD9B20E92}" destId="{B9751318-C601-4CC4-B396-28160884714E}" srcOrd="1" destOrd="0" parTransId="{37A183DB-063C-405A-A6A5-F46F710826A5}" sibTransId="{A5377555-1B6D-4BB3-86DD-A67962468CDB}"/>
    <dgm:cxn modelId="{2612C586-E8C5-4F24-8CDA-A75A45E691DD}" srcId="{7EA4391F-0681-4EF0-B0BA-583DD9B20E92}" destId="{B30C09C4-3A75-49B4-ABAD-14915442CA00}" srcOrd="2" destOrd="0" parTransId="{106E8ED2-5FA0-4983-9B6E-E2CD5EE1B798}" sibTransId="{6B571A53-FD41-42A4-8301-E3E40B7F4134}"/>
    <dgm:cxn modelId="{09985330-135D-4812-92EF-9F09A7DC50F5}" type="presOf" srcId="{7EA4391F-0681-4EF0-B0BA-583DD9B20E92}" destId="{2BFFE31A-E185-4013-930A-83FA0AF0AB00}" srcOrd="0" destOrd="0" presId="urn:microsoft.com/office/officeart/2005/8/layout/arrow2"/>
    <dgm:cxn modelId="{EF66C120-B594-49B5-BAB1-56415EE3EC00}" type="presOf" srcId="{B9751318-C601-4CC4-B396-28160884714E}" destId="{03387847-91D1-4D03-A165-29B6007F2193}" srcOrd="0" destOrd="0" presId="urn:microsoft.com/office/officeart/2005/8/layout/arrow2"/>
    <dgm:cxn modelId="{8E32818F-F153-4DD3-B1DA-B1214C71F56F}" type="presOf" srcId="{DCF0BF39-9942-4E9C-8F12-EC2720728DA5}" destId="{BD568D5A-3FD5-4865-B235-D99A89D092DE}" srcOrd="0" destOrd="0" presId="urn:microsoft.com/office/officeart/2005/8/layout/arrow2"/>
    <dgm:cxn modelId="{EEEDD5B1-3644-4EF8-A0EC-F969A457FDFB}" srcId="{7EA4391F-0681-4EF0-B0BA-583DD9B20E92}" destId="{DCF0BF39-9942-4E9C-8F12-EC2720728DA5}" srcOrd="0" destOrd="0" parTransId="{97C6CB83-535F-452F-8444-F3E625AF7B0C}" sibTransId="{E903F77F-4D23-42C7-935F-DD82FEA290F4}"/>
    <dgm:cxn modelId="{46127BCE-A549-4577-9529-B0A28091EC62}" type="presParOf" srcId="{2BFFE31A-E185-4013-930A-83FA0AF0AB00}" destId="{9D5AF328-2555-4FC7-A3AF-B3E021812D79}" srcOrd="0" destOrd="0" presId="urn:microsoft.com/office/officeart/2005/8/layout/arrow2"/>
    <dgm:cxn modelId="{E9C158E4-C378-480E-8092-D9055F2A2448}" type="presParOf" srcId="{2BFFE31A-E185-4013-930A-83FA0AF0AB00}" destId="{48521F46-3609-4EBA-BA37-BECBDB9BEB0D}" srcOrd="1" destOrd="0" presId="urn:microsoft.com/office/officeart/2005/8/layout/arrow2"/>
    <dgm:cxn modelId="{C68DF90C-7D46-4C90-BB04-C21DEEB71F69}" type="presParOf" srcId="{48521F46-3609-4EBA-BA37-BECBDB9BEB0D}" destId="{211F737B-D865-487D-A38F-558D7AE469A0}" srcOrd="0" destOrd="0" presId="urn:microsoft.com/office/officeart/2005/8/layout/arrow2"/>
    <dgm:cxn modelId="{2EE2F5D1-72B0-40CC-9974-1B8D2C94F762}" type="presParOf" srcId="{48521F46-3609-4EBA-BA37-BECBDB9BEB0D}" destId="{BD568D5A-3FD5-4865-B235-D99A89D092DE}" srcOrd="1" destOrd="0" presId="urn:microsoft.com/office/officeart/2005/8/layout/arrow2"/>
    <dgm:cxn modelId="{9C9C8DC4-D166-46C1-9682-C3916F6F5F5F}" type="presParOf" srcId="{48521F46-3609-4EBA-BA37-BECBDB9BEB0D}" destId="{C8D637DB-EDCB-4435-9C15-50BB4259B572}" srcOrd="2" destOrd="0" presId="urn:microsoft.com/office/officeart/2005/8/layout/arrow2"/>
    <dgm:cxn modelId="{DBCF4951-FEF9-415C-B874-4925CA416B78}" type="presParOf" srcId="{48521F46-3609-4EBA-BA37-BECBDB9BEB0D}" destId="{03387847-91D1-4D03-A165-29B6007F2193}" srcOrd="3" destOrd="0" presId="urn:microsoft.com/office/officeart/2005/8/layout/arrow2"/>
    <dgm:cxn modelId="{25A9E69B-7381-4A0C-8151-DE19C6FF26D9}" type="presParOf" srcId="{48521F46-3609-4EBA-BA37-BECBDB9BEB0D}" destId="{5D8B467D-4814-46E4-8117-812F2967ECD4}" srcOrd="4" destOrd="0" presId="urn:microsoft.com/office/officeart/2005/8/layout/arrow2"/>
    <dgm:cxn modelId="{AE53A86F-44DD-449E-9DD5-53DE8BAC7AEA}" type="presParOf" srcId="{48521F46-3609-4EBA-BA37-BECBDB9BEB0D}" destId="{9A96FFB9-E7AF-448C-92E9-5EADCFC401F6}"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D3BFEC-7142-4034-94A1-853FFB0C7B50}"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zh-TW" altLang="en-US"/>
        </a:p>
      </dgm:t>
    </dgm:pt>
    <dgm:pt modelId="{82B1B261-4D10-4FC2-B2E8-5809EC31583D}">
      <dgm:prSet phldrT="[文字]" custT="1"/>
      <dgm:spPr/>
      <dgm:t>
        <a:bodyPr/>
        <a:lstStyle/>
        <a:p>
          <a:r>
            <a:rPr lang="en-US" altLang="zh-TW" sz="2400" b="1" dirty="0" smtClean="0">
              <a:solidFill>
                <a:schemeClr val="tx2"/>
              </a:solidFill>
              <a:latin typeface="標楷體" panose="03000509000000000000" pitchFamily="65" charset="-120"/>
              <a:ea typeface="標楷體" panose="03000509000000000000" pitchFamily="65" charset="-120"/>
            </a:rPr>
            <a:t>1.</a:t>
          </a:r>
          <a:r>
            <a:rPr lang="zh-TW" altLang="en-US" sz="2400" b="1" dirty="0" smtClean="0">
              <a:solidFill>
                <a:schemeClr val="tx2"/>
              </a:solidFill>
              <a:latin typeface="標楷體" panose="03000509000000000000" pitchFamily="65" charset="-120"/>
              <a:ea typeface="標楷體" panose="03000509000000000000" pitchFamily="65" charset="-120"/>
            </a:rPr>
            <a:t>依年資計算月退休金</a:t>
          </a:r>
          <a:endParaRPr lang="zh-TW" altLang="en-US" sz="2400" b="1" dirty="0">
            <a:solidFill>
              <a:schemeClr val="tx2"/>
            </a:solidFill>
            <a:latin typeface="標楷體" panose="03000509000000000000" pitchFamily="65" charset="-120"/>
            <a:ea typeface="標楷體" panose="03000509000000000000" pitchFamily="65" charset="-120"/>
          </a:endParaRPr>
        </a:p>
      </dgm:t>
    </dgm:pt>
    <dgm:pt modelId="{A9D72CCF-B421-4270-B783-F1EE3ACD374B}" type="parTrans" cxnId="{31F75E7D-94C4-4D48-8C77-25FD37AAC7B1}">
      <dgm:prSet/>
      <dgm:spPr/>
      <dgm:t>
        <a:bodyPr/>
        <a:lstStyle/>
        <a:p>
          <a:endParaRPr lang="zh-TW" altLang="en-US">
            <a:latin typeface="標楷體" panose="03000509000000000000" pitchFamily="65" charset="-120"/>
            <a:ea typeface="標楷體" panose="03000509000000000000" pitchFamily="65" charset="-120"/>
          </a:endParaRPr>
        </a:p>
      </dgm:t>
    </dgm:pt>
    <dgm:pt modelId="{A5FB7EC1-AE95-4192-9443-CC9E825DF7C6}" type="sibTrans" cxnId="{31F75E7D-94C4-4D48-8C77-25FD37AAC7B1}">
      <dgm:prSet/>
      <dgm:spPr/>
      <dgm:t>
        <a:bodyPr/>
        <a:lstStyle/>
        <a:p>
          <a:endParaRPr lang="zh-TW" altLang="en-US">
            <a:latin typeface="標楷體" panose="03000509000000000000" pitchFamily="65" charset="-120"/>
            <a:ea typeface="標楷體" panose="03000509000000000000" pitchFamily="65" charset="-120"/>
          </a:endParaRPr>
        </a:p>
      </dgm:t>
    </dgm:pt>
    <dgm:pt modelId="{2B7D0407-10E1-4833-8B45-3F42B6919140}">
      <dgm:prSet phldrT="[文字]"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TW" sz="2000"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r>
            <a:rPr lang="zh-TW" altLang="en-US" sz="1800" b="1" dirty="0" smtClean="0">
              <a:latin typeface="標楷體" panose="03000509000000000000" pitchFamily="65" charset="-120"/>
              <a:ea typeface="標楷體" panose="03000509000000000000" pitchFamily="65" charset="-120"/>
            </a:rPr>
            <a:t>舊制</a:t>
          </a:r>
          <a:r>
            <a:rPr lang="en-US" altLang="zh-TW" sz="1800" b="1" dirty="0" smtClean="0">
              <a:latin typeface="標楷體" panose="03000509000000000000" pitchFamily="65" charset="-120"/>
              <a:ea typeface="標楷體" panose="03000509000000000000" pitchFamily="65" charset="-120"/>
            </a:rPr>
            <a:t>(56930</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25%)+930=15162.5</a:t>
          </a:r>
        </a:p>
        <a:p>
          <a:pPr defTabSz="889000">
            <a:lnSpc>
              <a:spcPct val="90000"/>
            </a:lnSpc>
            <a:spcBef>
              <a:spcPct val="0"/>
            </a:spcBef>
            <a:spcAft>
              <a:spcPct val="35000"/>
            </a:spcAft>
          </a:pPr>
          <a:endParaRPr lang="en-US" altLang="zh-TW" sz="2000" dirty="0" smtClean="0">
            <a:latin typeface="標楷體" panose="03000509000000000000" pitchFamily="65" charset="-120"/>
            <a:ea typeface="標楷體" panose="03000509000000000000" pitchFamily="65" charset="-120"/>
          </a:endParaRPr>
        </a:p>
      </dgm:t>
    </dgm:pt>
    <dgm:pt modelId="{FDB00AC1-08A7-40C8-808A-7B3D01250605}" type="parTrans" cxnId="{9FB8D77F-0852-4F20-AF7A-3E87E1CEEBB9}">
      <dgm:prSet/>
      <dgm:spPr/>
      <dgm:t>
        <a:bodyPr/>
        <a:lstStyle/>
        <a:p>
          <a:endParaRPr lang="zh-TW" altLang="en-US">
            <a:latin typeface="標楷體" panose="03000509000000000000" pitchFamily="65" charset="-120"/>
            <a:ea typeface="標楷體" panose="03000509000000000000" pitchFamily="65" charset="-120"/>
          </a:endParaRPr>
        </a:p>
      </dgm:t>
    </dgm:pt>
    <dgm:pt modelId="{A0AED979-1391-4B34-A8D1-129ABB210A7E}" type="sibTrans" cxnId="{9FB8D77F-0852-4F20-AF7A-3E87E1CEEBB9}">
      <dgm:prSet/>
      <dgm:spPr/>
      <dgm:t>
        <a:bodyPr/>
        <a:lstStyle/>
        <a:p>
          <a:endParaRPr lang="zh-TW" altLang="en-US">
            <a:latin typeface="標楷體" panose="03000509000000000000" pitchFamily="65" charset="-120"/>
            <a:ea typeface="標楷體" panose="03000509000000000000" pitchFamily="65" charset="-120"/>
          </a:endParaRPr>
        </a:p>
      </dgm:t>
    </dgm:pt>
    <dgm:pt modelId="{E5CFC6C2-352B-45EA-ABA8-375E5A14F3F5}">
      <dgm:prSet phldrT="[文字]" custT="1"/>
      <dgm:spPr/>
      <dgm:t>
        <a:bodyPr/>
        <a:lstStyle/>
        <a:p>
          <a:r>
            <a:rPr lang="en-US" altLang="zh-TW" sz="2400" b="1" dirty="0" smtClean="0">
              <a:solidFill>
                <a:srgbClr val="008000"/>
              </a:solidFill>
              <a:latin typeface="標楷體" panose="03000509000000000000" pitchFamily="65" charset="-120"/>
              <a:ea typeface="標楷體" panose="03000509000000000000" pitchFamily="65" charset="-120"/>
            </a:rPr>
            <a:t>2.</a:t>
          </a:r>
          <a:r>
            <a:rPr lang="zh-TW" altLang="en-US" sz="2400" b="1" dirty="0" smtClean="0">
              <a:solidFill>
                <a:srgbClr val="008000"/>
              </a:solidFill>
              <a:latin typeface="標楷體" panose="03000509000000000000" pitchFamily="65" charset="-120"/>
              <a:ea typeface="標楷體" panose="03000509000000000000" pitchFamily="65" charset="-120"/>
            </a:rPr>
            <a:t>計算所得替代率</a:t>
          </a:r>
          <a:r>
            <a:rPr lang="en-US" altLang="zh-TW" sz="2400" b="1" dirty="0" smtClean="0">
              <a:solidFill>
                <a:srgbClr val="FF0000"/>
              </a:solidFill>
              <a:latin typeface="標楷體" panose="03000509000000000000" pitchFamily="65" charset="-120"/>
              <a:ea typeface="標楷體" panose="03000509000000000000" pitchFamily="65" charset="-120"/>
            </a:rPr>
            <a:t>(</a:t>
          </a:r>
          <a:r>
            <a:rPr lang="zh-TW" altLang="en-US" sz="2400" b="1" dirty="0" smtClean="0">
              <a:solidFill>
                <a:srgbClr val="FF0000"/>
              </a:solidFill>
              <a:latin typeface="標楷體" panose="03000509000000000000" pitchFamily="65" charset="-120"/>
              <a:ea typeface="標楷體" panose="03000509000000000000" pitchFamily="65" charset="-120"/>
            </a:rPr>
            <a:t>最後在職本薪*</a:t>
          </a:r>
          <a:r>
            <a:rPr lang="en-US" altLang="zh-TW" sz="2400" b="1" dirty="0" smtClean="0">
              <a:solidFill>
                <a:srgbClr val="FF0000"/>
              </a:solidFill>
              <a:latin typeface="標楷體" panose="03000509000000000000" pitchFamily="65" charset="-120"/>
              <a:ea typeface="標楷體" panose="03000509000000000000" pitchFamily="65" charset="-120"/>
            </a:rPr>
            <a:t>2*</a:t>
          </a:r>
          <a:r>
            <a:rPr lang="zh-TW" altLang="en-US" sz="2400" b="1" dirty="0" smtClean="0">
              <a:solidFill>
                <a:srgbClr val="FF0000"/>
              </a:solidFill>
              <a:latin typeface="標楷體" panose="03000509000000000000" pitchFamily="65" charset="-120"/>
              <a:ea typeface="標楷體" panose="03000509000000000000" pitchFamily="65" charset="-120"/>
            </a:rPr>
            <a:t>替代率</a:t>
          </a:r>
          <a:r>
            <a:rPr lang="en-US" altLang="zh-TW" sz="2400" b="1" dirty="0" smtClean="0">
              <a:solidFill>
                <a:srgbClr val="FF0000"/>
              </a:solidFill>
              <a:latin typeface="標楷體" panose="03000509000000000000" pitchFamily="65" charset="-120"/>
              <a:ea typeface="標楷體" panose="03000509000000000000" pitchFamily="65" charset="-120"/>
            </a:rPr>
            <a:t>)</a:t>
          </a:r>
          <a:endParaRPr lang="zh-TW" altLang="en-US" sz="2400" b="1" dirty="0">
            <a:solidFill>
              <a:srgbClr val="FF0000"/>
            </a:solidFill>
            <a:latin typeface="標楷體" panose="03000509000000000000" pitchFamily="65" charset="-120"/>
            <a:ea typeface="標楷體" panose="03000509000000000000" pitchFamily="65" charset="-120"/>
          </a:endParaRPr>
        </a:p>
      </dgm:t>
    </dgm:pt>
    <dgm:pt modelId="{D17F77ED-E585-4563-932B-4A897EF4F4D7}" type="parTrans" cxnId="{1BA0CFB1-6BF8-4789-9D17-B6C2C63B7486}">
      <dgm:prSet/>
      <dgm:spPr/>
      <dgm:t>
        <a:bodyPr/>
        <a:lstStyle/>
        <a:p>
          <a:endParaRPr lang="zh-TW" altLang="en-US">
            <a:latin typeface="標楷體" panose="03000509000000000000" pitchFamily="65" charset="-120"/>
            <a:ea typeface="標楷體" panose="03000509000000000000" pitchFamily="65" charset="-120"/>
          </a:endParaRPr>
        </a:p>
      </dgm:t>
    </dgm:pt>
    <dgm:pt modelId="{5971E40D-5899-49A6-B183-177678F0C0D8}" type="sibTrans" cxnId="{1BA0CFB1-6BF8-4789-9D17-B6C2C63B7486}">
      <dgm:prSet/>
      <dgm:spPr/>
      <dgm:t>
        <a:bodyPr/>
        <a:lstStyle/>
        <a:p>
          <a:endParaRPr lang="zh-TW" altLang="en-US">
            <a:latin typeface="標楷體" panose="03000509000000000000" pitchFamily="65" charset="-120"/>
            <a:ea typeface="標楷體" panose="03000509000000000000" pitchFamily="65" charset="-120"/>
          </a:endParaRPr>
        </a:p>
      </dgm:t>
    </dgm:pt>
    <dgm:pt modelId="{DC6D26E8-159F-4ECC-9CB6-EF5911952124}">
      <dgm:prSet phldrT="[文字]"/>
      <dgm:spPr/>
      <dgm:t>
        <a:bodyPr/>
        <a:lstStyle/>
        <a:p>
          <a:pPr algn="ctr"/>
          <a:r>
            <a:rPr lang="en-US" altLang="zh-TW" b="1" dirty="0" smtClean="0">
              <a:latin typeface="標楷體" panose="03000509000000000000" pitchFamily="65" charset="-120"/>
              <a:ea typeface="標楷體" panose="03000509000000000000" pitchFamily="65" charset="-120"/>
            </a:rPr>
            <a:t>110</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64.5%</a:t>
          </a:r>
          <a:r>
            <a:rPr lang="zh-TW" altLang="en-US" b="1" dirty="0" smtClean="0">
              <a:latin typeface="標楷體" panose="03000509000000000000" pitchFamily="65" charset="-120"/>
              <a:ea typeface="標楷體" panose="03000509000000000000" pitchFamily="65" charset="-120"/>
            </a:rPr>
            <a:t>    </a:t>
          </a:r>
          <a:r>
            <a:rPr lang="en-US" altLang="zh-TW" b="1" dirty="0" smtClean="0">
              <a:solidFill>
                <a:srgbClr val="FF0000"/>
              </a:solidFill>
              <a:latin typeface="標楷體" panose="03000509000000000000" pitchFamily="65" charset="-120"/>
              <a:ea typeface="標楷體" panose="03000509000000000000" pitchFamily="65" charset="-120"/>
            </a:rPr>
            <a:t>73,439</a:t>
          </a:r>
          <a:endParaRPr lang="zh-TW" altLang="en-US" b="1" dirty="0">
            <a:solidFill>
              <a:srgbClr val="FF0000"/>
            </a:solidFill>
            <a:latin typeface="標楷體" panose="03000509000000000000" pitchFamily="65" charset="-120"/>
            <a:ea typeface="標楷體" panose="03000509000000000000" pitchFamily="65" charset="-120"/>
          </a:endParaRPr>
        </a:p>
      </dgm:t>
    </dgm:pt>
    <dgm:pt modelId="{4A54E6F0-D3DE-4DAE-91A7-6DED3F0F778F}" type="parTrans" cxnId="{6648A3D7-5F3A-4615-A8D4-230FFE619873}">
      <dgm:prSet/>
      <dgm:spPr/>
      <dgm:t>
        <a:bodyPr/>
        <a:lstStyle/>
        <a:p>
          <a:endParaRPr lang="zh-TW" altLang="en-US">
            <a:latin typeface="標楷體" panose="03000509000000000000" pitchFamily="65" charset="-120"/>
            <a:ea typeface="標楷體" panose="03000509000000000000" pitchFamily="65" charset="-120"/>
          </a:endParaRPr>
        </a:p>
      </dgm:t>
    </dgm:pt>
    <dgm:pt modelId="{D6083934-797C-4794-A28C-D9EB1D0DD2D8}" type="sibTrans" cxnId="{6648A3D7-5F3A-4615-A8D4-230FFE619873}">
      <dgm:prSet/>
      <dgm:spPr/>
      <dgm:t>
        <a:bodyPr/>
        <a:lstStyle/>
        <a:p>
          <a:endParaRPr lang="zh-TW" altLang="en-US">
            <a:latin typeface="標楷體" panose="03000509000000000000" pitchFamily="65" charset="-120"/>
            <a:ea typeface="標楷體" panose="03000509000000000000" pitchFamily="65" charset="-120"/>
          </a:endParaRPr>
        </a:p>
      </dgm:t>
    </dgm:pt>
    <dgm:pt modelId="{C592A0B4-A39B-4669-9684-53159A74B014}">
      <dgm:prSet phldrT="[文字]"/>
      <dgm:spPr/>
      <dgm:t>
        <a:bodyPr/>
        <a:lstStyle/>
        <a:p>
          <a:r>
            <a:rPr lang="en-US" altLang="zh-TW" b="1" dirty="0" smtClean="0">
              <a:latin typeface="標楷體" panose="03000509000000000000" pitchFamily="65" charset="-120"/>
              <a:ea typeface="標楷體" panose="03000509000000000000" pitchFamily="65" charset="-120"/>
            </a:rPr>
            <a:t>118</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52.5%   </a:t>
          </a:r>
          <a:r>
            <a:rPr lang="en-US" altLang="zh-TW" b="1" dirty="0" smtClean="0">
              <a:solidFill>
                <a:srgbClr val="FF0000"/>
              </a:solidFill>
              <a:latin typeface="標楷體" panose="03000509000000000000" pitchFamily="65" charset="-120"/>
              <a:ea typeface="標楷體" panose="03000509000000000000" pitchFamily="65" charset="-120"/>
            </a:rPr>
            <a:t>59,777</a:t>
          </a:r>
          <a:endParaRPr lang="zh-TW" altLang="en-US" b="1" dirty="0">
            <a:solidFill>
              <a:srgbClr val="FF0000"/>
            </a:solidFill>
            <a:latin typeface="標楷體" panose="03000509000000000000" pitchFamily="65" charset="-120"/>
            <a:ea typeface="標楷體" panose="03000509000000000000" pitchFamily="65" charset="-120"/>
          </a:endParaRPr>
        </a:p>
      </dgm:t>
    </dgm:pt>
    <dgm:pt modelId="{B21C0A8B-9664-4B80-8725-38B1167298CD}" type="parTrans" cxnId="{9E96B669-0A55-465E-8F4D-DF65781E5C83}">
      <dgm:prSet/>
      <dgm:spPr/>
      <dgm:t>
        <a:bodyPr/>
        <a:lstStyle/>
        <a:p>
          <a:endParaRPr lang="zh-TW" altLang="en-US">
            <a:latin typeface="標楷體" panose="03000509000000000000" pitchFamily="65" charset="-120"/>
            <a:ea typeface="標楷體" panose="03000509000000000000" pitchFamily="65" charset="-120"/>
          </a:endParaRPr>
        </a:p>
      </dgm:t>
    </dgm:pt>
    <dgm:pt modelId="{164E0B40-50DF-46AB-8D19-D01293E021E6}" type="sibTrans" cxnId="{9E96B669-0A55-465E-8F4D-DF65781E5C83}">
      <dgm:prSet/>
      <dgm:spPr/>
      <dgm:t>
        <a:bodyPr/>
        <a:lstStyle/>
        <a:p>
          <a:endParaRPr lang="zh-TW" altLang="en-US">
            <a:latin typeface="標楷體" panose="03000509000000000000" pitchFamily="65" charset="-120"/>
            <a:ea typeface="標楷體" panose="03000509000000000000" pitchFamily="65" charset="-120"/>
          </a:endParaRPr>
        </a:p>
      </dgm:t>
    </dgm:pt>
    <dgm:pt modelId="{68A74328-AFF4-4ED9-82DD-80280A4715BB}">
      <dgm:prSet phldrT="[文字]" custT="1"/>
      <dgm:spPr/>
      <dgm:t>
        <a:bodyPr/>
        <a:lstStyle/>
        <a:p>
          <a:r>
            <a:rPr lang="en-US" altLang="zh-TW" sz="2400" b="1" dirty="0" smtClean="0">
              <a:solidFill>
                <a:srgbClr val="CC0000"/>
              </a:solidFill>
              <a:latin typeface="標楷體" panose="03000509000000000000" pitchFamily="65" charset="-120"/>
              <a:ea typeface="標楷體" panose="03000509000000000000" pitchFamily="65" charset="-120"/>
            </a:rPr>
            <a:t>3.</a:t>
          </a:r>
          <a:r>
            <a:rPr lang="zh-TW" altLang="en-US" sz="2400" b="1" dirty="0" smtClean="0">
              <a:solidFill>
                <a:srgbClr val="CC0000"/>
              </a:solidFill>
              <a:latin typeface="標楷體" panose="03000509000000000000" pitchFamily="65" charset="-120"/>
              <a:ea typeface="標楷體" panose="03000509000000000000" pitchFamily="65" charset="-120"/>
            </a:rPr>
            <a:t>實際可領月退休所得</a:t>
          </a:r>
          <a:endParaRPr lang="zh-TW" altLang="en-US" sz="2400" b="1" dirty="0">
            <a:solidFill>
              <a:srgbClr val="CC0000"/>
            </a:solidFill>
            <a:latin typeface="標楷體" panose="03000509000000000000" pitchFamily="65" charset="-120"/>
            <a:ea typeface="標楷體" panose="03000509000000000000" pitchFamily="65" charset="-120"/>
          </a:endParaRPr>
        </a:p>
      </dgm:t>
    </dgm:pt>
    <dgm:pt modelId="{75937D4A-0B25-4E76-805C-277C39CA3CC6}" type="parTrans" cxnId="{B72F8232-CE3C-426F-8BE2-33B26404292A}">
      <dgm:prSet/>
      <dgm:spPr/>
      <dgm:t>
        <a:bodyPr/>
        <a:lstStyle/>
        <a:p>
          <a:endParaRPr lang="zh-TW" altLang="en-US">
            <a:latin typeface="標楷體" panose="03000509000000000000" pitchFamily="65" charset="-120"/>
            <a:ea typeface="標楷體" panose="03000509000000000000" pitchFamily="65" charset="-120"/>
          </a:endParaRPr>
        </a:p>
      </dgm:t>
    </dgm:pt>
    <dgm:pt modelId="{8CD1210C-9767-4041-B361-559637D9B079}" type="sibTrans" cxnId="{B72F8232-CE3C-426F-8BE2-33B26404292A}">
      <dgm:prSet/>
      <dgm:spPr/>
      <dgm:t>
        <a:bodyPr/>
        <a:lstStyle/>
        <a:p>
          <a:endParaRPr lang="zh-TW" altLang="en-US">
            <a:latin typeface="標楷體" panose="03000509000000000000" pitchFamily="65" charset="-120"/>
            <a:ea typeface="標楷體" panose="03000509000000000000" pitchFamily="65" charset="-120"/>
          </a:endParaRPr>
        </a:p>
      </dgm:t>
    </dgm:pt>
    <dgm:pt modelId="{F083FD99-8BB7-4A54-82AB-042990C8A049}">
      <dgm:prSet phldrT="[文字]"/>
      <dgm:spPr/>
      <dgm:t>
        <a:bodyPr/>
        <a:lstStyle/>
        <a:p>
          <a:r>
            <a:rPr lang="en-US" altLang="zh-TW" b="1" dirty="0" smtClean="0">
              <a:latin typeface="標楷體" panose="03000509000000000000" pitchFamily="65" charset="-120"/>
              <a:ea typeface="標楷體" panose="03000509000000000000" pitchFamily="65" charset="-120"/>
            </a:rPr>
            <a:t>110</a:t>
          </a:r>
          <a:r>
            <a:rPr lang="zh-TW" altLang="en-US" b="1" dirty="0" smtClean="0">
              <a:latin typeface="標楷體" panose="03000509000000000000" pitchFamily="65" charset="-120"/>
              <a:ea typeface="標楷體" panose="03000509000000000000" pitchFamily="65" charset="-120"/>
            </a:rPr>
            <a:t>年：</a:t>
          </a:r>
          <a:r>
            <a:rPr lang="en-US" altLang="zh-TW" b="1" smtClean="0">
              <a:latin typeface="標楷體" panose="03000509000000000000" pitchFamily="65" charset="-120"/>
              <a:ea typeface="標楷體" panose="03000509000000000000" pitchFamily="65" charset="-120"/>
            </a:rPr>
            <a:t>72,093</a:t>
          </a:r>
          <a:endParaRPr lang="zh-TW" altLang="en-US" b="1" dirty="0">
            <a:latin typeface="標楷體" panose="03000509000000000000" pitchFamily="65" charset="-120"/>
            <a:ea typeface="標楷體" panose="03000509000000000000" pitchFamily="65" charset="-120"/>
          </a:endParaRPr>
        </a:p>
      </dgm:t>
    </dgm:pt>
    <dgm:pt modelId="{072DE7A8-5EF6-4345-8120-4CEB97ACC012}" type="parTrans" cxnId="{EF59F727-229E-4299-83E2-4E844242DF09}">
      <dgm:prSet/>
      <dgm:spPr/>
      <dgm:t>
        <a:bodyPr/>
        <a:lstStyle/>
        <a:p>
          <a:endParaRPr lang="zh-TW" altLang="en-US">
            <a:latin typeface="標楷體" panose="03000509000000000000" pitchFamily="65" charset="-120"/>
            <a:ea typeface="標楷體" panose="03000509000000000000" pitchFamily="65" charset="-120"/>
          </a:endParaRPr>
        </a:p>
      </dgm:t>
    </dgm:pt>
    <dgm:pt modelId="{C630BAE2-A67C-4AE4-AAA1-172A1AFC6312}" type="sibTrans" cxnId="{EF59F727-229E-4299-83E2-4E844242DF09}">
      <dgm:prSet/>
      <dgm:spPr/>
      <dgm:t>
        <a:bodyPr/>
        <a:lstStyle/>
        <a:p>
          <a:endParaRPr lang="zh-TW" altLang="en-US">
            <a:latin typeface="標楷體" panose="03000509000000000000" pitchFamily="65" charset="-120"/>
            <a:ea typeface="標楷體" panose="03000509000000000000" pitchFamily="65" charset="-120"/>
          </a:endParaRPr>
        </a:p>
      </dgm:t>
    </dgm:pt>
    <dgm:pt modelId="{11436933-46FA-44B6-9958-411AA606FA88}">
      <dgm:prSet phldrT="[文字]"/>
      <dgm:spPr/>
      <dgm:t>
        <a:bodyPr/>
        <a:lstStyle/>
        <a:p>
          <a:r>
            <a:rPr lang="en-US" altLang="zh-TW" b="1" dirty="0" smtClean="0">
              <a:latin typeface="標楷體" panose="03000509000000000000" pitchFamily="65" charset="-120"/>
              <a:ea typeface="標楷體" panose="03000509000000000000" pitchFamily="65" charset="-120"/>
            </a:rPr>
            <a:t>118</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59,777</a:t>
          </a:r>
          <a:endParaRPr lang="zh-TW" altLang="en-US" b="1" dirty="0">
            <a:latin typeface="標楷體" panose="03000509000000000000" pitchFamily="65" charset="-120"/>
            <a:ea typeface="標楷體" panose="03000509000000000000" pitchFamily="65" charset="-120"/>
          </a:endParaRPr>
        </a:p>
      </dgm:t>
    </dgm:pt>
    <dgm:pt modelId="{1A2F5A96-0C6E-4100-BC8B-858A06321848}" type="parTrans" cxnId="{15F8A475-FB17-4E96-B87D-328CF1521763}">
      <dgm:prSet/>
      <dgm:spPr/>
      <dgm:t>
        <a:bodyPr/>
        <a:lstStyle/>
        <a:p>
          <a:endParaRPr lang="zh-TW" altLang="en-US">
            <a:latin typeface="標楷體" panose="03000509000000000000" pitchFamily="65" charset="-120"/>
            <a:ea typeface="標楷體" panose="03000509000000000000" pitchFamily="65" charset="-120"/>
          </a:endParaRPr>
        </a:p>
      </dgm:t>
    </dgm:pt>
    <dgm:pt modelId="{9C26C457-7E66-453D-B3A9-4B5F57CD1849}" type="sibTrans" cxnId="{15F8A475-FB17-4E96-B87D-328CF1521763}">
      <dgm:prSet/>
      <dgm:spPr/>
      <dgm:t>
        <a:bodyPr/>
        <a:lstStyle/>
        <a:p>
          <a:endParaRPr lang="zh-TW" altLang="en-US">
            <a:latin typeface="標楷體" panose="03000509000000000000" pitchFamily="65" charset="-120"/>
            <a:ea typeface="標楷體" panose="03000509000000000000" pitchFamily="65" charset="-120"/>
          </a:endParaRPr>
        </a:p>
      </dgm:t>
    </dgm:pt>
    <dgm:pt modelId="{9B91D5E4-035D-4C91-BB90-3CE6C6743FCB}">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TW" sz="1800"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r>
            <a:rPr lang="zh-TW" altLang="en-US" sz="1800" b="1" dirty="0" smtClean="0">
              <a:latin typeface="標楷體" panose="03000509000000000000" pitchFamily="65" charset="-120"/>
              <a:ea typeface="標楷體" panose="03000509000000000000" pitchFamily="65" charset="-120"/>
            </a:rPr>
            <a:t>新制：</a:t>
          </a:r>
          <a:r>
            <a:rPr lang="en-US" altLang="zh-TW" sz="1800" b="1" dirty="0" smtClean="0">
              <a:latin typeface="標楷體" panose="03000509000000000000" pitchFamily="65" charset="-120"/>
              <a:ea typeface="標楷體" panose="03000509000000000000" pitchFamily="65" charset="-120"/>
            </a:rPr>
            <a:t>56930*2</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25=56930</a:t>
          </a:r>
        </a:p>
        <a:p>
          <a:pPr defTabSz="266700">
            <a:lnSpc>
              <a:spcPct val="90000"/>
            </a:lnSpc>
            <a:spcBef>
              <a:spcPct val="0"/>
            </a:spcBef>
            <a:spcAft>
              <a:spcPct val="35000"/>
            </a:spcAft>
          </a:pPr>
          <a:endParaRPr lang="en-US" altLang="zh-TW" sz="1800" dirty="0" smtClean="0">
            <a:latin typeface="標楷體" panose="03000509000000000000" pitchFamily="65" charset="-120"/>
            <a:ea typeface="標楷體" panose="03000509000000000000" pitchFamily="65" charset="-120"/>
          </a:endParaRPr>
        </a:p>
      </dgm:t>
    </dgm:pt>
    <dgm:pt modelId="{FFB03056-956B-47C0-87BB-625A4B2572DF}" type="parTrans" cxnId="{8C62864D-D55A-4C9E-B2F6-62E3207E8CE8}">
      <dgm:prSet/>
      <dgm:spPr/>
      <dgm:t>
        <a:bodyPr/>
        <a:lstStyle/>
        <a:p>
          <a:endParaRPr lang="zh-TW" altLang="en-US"/>
        </a:p>
      </dgm:t>
    </dgm:pt>
    <dgm:pt modelId="{8492CE5B-6C5F-4B4C-9105-CD7B62944A05}" type="sibTrans" cxnId="{8C62864D-D55A-4C9E-B2F6-62E3207E8CE8}">
      <dgm:prSet/>
      <dgm:spPr/>
      <dgm:t>
        <a:bodyPr/>
        <a:lstStyle/>
        <a:p>
          <a:endParaRPr lang="zh-TW" altLang="en-US"/>
        </a:p>
      </dgm:t>
    </dgm:pt>
    <dgm:pt modelId="{F58A2BFA-3F68-4F4A-AB28-53BFE372C910}">
      <dgm:prSet/>
      <dgm:spPr/>
      <dgm:t>
        <a:bodyPr/>
        <a:lstStyle/>
        <a:p>
          <a:r>
            <a:rPr lang="en-US" altLang="zh-TW" b="1" dirty="0" smtClean="0">
              <a:solidFill>
                <a:schemeClr val="tx1"/>
              </a:solidFill>
              <a:latin typeface="標楷體" panose="03000509000000000000" pitchFamily="65" charset="-120"/>
              <a:ea typeface="標楷體" panose="03000509000000000000" pitchFamily="65" charset="-120"/>
            </a:rPr>
            <a:t>72,093</a:t>
          </a:r>
        </a:p>
      </dgm:t>
    </dgm:pt>
    <dgm:pt modelId="{1356E919-B08D-4404-96A3-B81197341AE4}" type="sibTrans" cxnId="{32387838-FDA1-43DD-845B-1007B6F01E54}">
      <dgm:prSet/>
      <dgm:spPr/>
      <dgm:t>
        <a:bodyPr/>
        <a:lstStyle/>
        <a:p>
          <a:endParaRPr lang="zh-TW" altLang="en-US"/>
        </a:p>
      </dgm:t>
    </dgm:pt>
    <dgm:pt modelId="{8FC7C849-F53F-44F1-B2BF-DB118C979FBD}" type="parTrans" cxnId="{32387838-FDA1-43DD-845B-1007B6F01E54}">
      <dgm:prSet/>
      <dgm:spPr/>
      <dgm:t>
        <a:bodyPr/>
        <a:lstStyle/>
        <a:p>
          <a:endParaRPr lang="zh-TW" altLang="en-US"/>
        </a:p>
      </dgm:t>
    </dgm:pt>
    <dgm:pt modelId="{1584EC37-A35E-49FF-A95F-4E37BC456B72}" type="pres">
      <dgm:prSet presAssocID="{9AD3BFEC-7142-4034-94A1-853FFB0C7B50}" presName="Name0" presStyleCnt="0">
        <dgm:presLayoutVars>
          <dgm:dir/>
          <dgm:animLvl val="lvl"/>
          <dgm:resizeHandles val="exact"/>
        </dgm:presLayoutVars>
      </dgm:prSet>
      <dgm:spPr/>
      <dgm:t>
        <a:bodyPr/>
        <a:lstStyle/>
        <a:p>
          <a:endParaRPr lang="zh-TW" altLang="en-US"/>
        </a:p>
      </dgm:t>
    </dgm:pt>
    <dgm:pt modelId="{62482190-BED9-40B8-877D-2C67023FA06A}" type="pres">
      <dgm:prSet presAssocID="{68A74328-AFF4-4ED9-82DD-80280A4715BB}" presName="boxAndChildren" presStyleCnt="0"/>
      <dgm:spPr/>
    </dgm:pt>
    <dgm:pt modelId="{0E0BFF8E-61C9-44E1-9039-81CE69972145}" type="pres">
      <dgm:prSet presAssocID="{68A74328-AFF4-4ED9-82DD-80280A4715BB}" presName="parentTextBox" presStyleLbl="node1" presStyleIdx="0" presStyleCnt="3"/>
      <dgm:spPr/>
      <dgm:t>
        <a:bodyPr/>
        <a:lstStyle/>
        <a:p>
          <a:endParaRPr lang="zh-TW" altLang="en-US"/>
        </a:p>
      </dgm:t>
    </dgm:pt>
    <dgm:pt modelId="{B5579126-5D75-4AA0-B04F-8CB80C9CF80E}" type="pres">
      <dgm:prSet presAssocID="{68A74328-AFF4-4ED9-82DD-80280A4715BB}" presName="entireBox" presStyleLbl="node1" presStyleIdx="0" presStyleCnt="3"/>
      <dgm:spPr/>
      <dgm:t>
        <a:bodyPr/>
        <a:lstStyle/>
        <a:p>
          <a:endParaRPr lang="zh-TW" altLang="en-US"/>
        </a:p>
      </dgm:t>
    </dgm:pt>
    <dgm:pt modelId="{E486A333-B969-4026-8DAD-ECC81304F192}" type="pres">
      <dgm:prSet presAssocID="{68A74328-AFF4-4ED9-82DD-80280A4715BB}" presName="descendantBox" presStyleCnt="0"/>
      <dgm:spPr/>
    </dgm:pt>
    <dgm:pt modelId="{1AB4AC65-DBB0-43D4-A142-D661B8D04D8D}" type="pres">
      <dgm:prSet presAssocID="{F083FD99-8BB7-4A54-82AB-042990C8A049}" presName="childTextBox" presStyleLbl="fgAccFollowNode1" presStyleIdx="0" presStyleCnt="7">
        <dgm:presLayoutVars>
          <dgm:bulletEnabled val="1"/>
        </dgm:presLayoutVars>
      </dgm:prSet>
      <dgm:spPr/>
      <dgm:t>
        <a:bodyPr/>
        <a:lstStyle/>
        <a:p>
          <a:endParaRPr lang="zh-TW" altLang="en-US"/>
        </a:p>
      </dgm:t>
    </dgm:pt>
    <dgm:pt modelId="{3C242E37-C769-4AD2-BA92-A5F9557F69F1}" type="pres">
      <dgm:prSet presAssocID="{11436933-46FA-44B6-9958-411AA606FA88}" presName="childTextBox" presStyleLbl="fgAccFollowNode1" presStyleIdx="1" presStyleCnt="7">
        <dgm:presLayoutVars>
          <dgm:bulletEnabled val="1"/>
        </dgm:presLayoutVars>
      </dgm:prSet>
      <dgm:spPr/>
      <dgm:t>
        <a:bodyPr/>
        <a:lstStyle/>
        <a:p>
          <a:endParaRPr lang="zh-TW" altLang="en-US"/>
        </a:p>
      </dgm:t>
    </dgm:pt>
    <dgm:pt modelId="{AB178E8F-BA51-4B02-B3D6-6A527A07A1B4}" type="pres">
      <dgm:prSet presAssocID="{5971E40D-5899-49A6-B183-177678F0C0D8}" presName="sp" presStyleCnt="0"/>
      <dgm:spPr/>
    </dgm:pt>
    <dgm:pt modelId="{787C7B0E-27FE-448A-8362-5678825BBC3B}" type="pres">
      <dgm:prSet presAssocID="{E5CFC6C2-352B-45EA-ABA8-375E5A14F3F5}" presName="arrowAndChildren" presStyleCnt="0"/>
      <dgm:spPr/>
    </dgm:pt>
    <dgm:pt modelId="{4C1E0063-3980-4706-92ED-CC3CD1D7EF35}" type="pres">
      <dgm:prSet presAssocID="{E5CFC6C2-352B-45EA-ABA8-375E5A14F3F5}" presName="parentTextArrow" presStyleLbl="node1" presStyleIdx="0" presStyleCnt="3"/>
      <dgm:spPr/>
      <dgm:t>
        <a:bodyPr/>
        <a:lstStyle/>
        <a:p>
          <a:endParaRPr lang="zh-TW" altLang="en-US"/>
        </a:p>
      </dgm:t>
    </dgm:pt>
    <dgm:pt modelId="{D4624C81-9A18-4B29-93E5-F567E29DFFFF}" type="pres">
      <dgm:prSet presAssocID="{E5CFC6C2-352B-45EA-ABA8-375E5A14F3F5}" presName="arrow" presStyleLbl="node1" presStyleIdx="1" presStyleCnt="3"/>
      <dgm:spPr/>
      <dgm:t>
        <a:bodyPr/>
        <a:lstStyle/>
        <a:p>
          <a:endParaRPr lang="zh-TW" altLang="en-US"/>
        </a:p>
      </dgm:t>
    </dgm:pt>
    <dgm:pt modelId="{C3959309-F0BB-4C0B-B5A6-FCE67607818A}" type="pres">
      <dgm:prSet presAssocID="{E5CFC6C2-352B-45EA-ABA8-375E5A14F3F5}" presName="descendantArrow" presStyleCnt="0"/>
      <dgm:spPr/>
    </dgm:pt>
    <dgm:pt modelId="{5ACB70D4-3881-4266-80B7-24BB13232904}" type="pres">
      <dgm:prSet presAssocID="{DC6D26E8-159F-4ECC-9CB6-EF5911952124}" presName="childTextArrow" presStyleLbl="fgAccFollowNode1" presStyleIdx="2" presStyleCnt="7" custLinFactNeighborX="-1835">
        <dgm:presLayoutVars>
          <dgm:bulletEnabled val="1"/>
        </dgm:presLayoutVars>
      </dgm:prSet>
      <dgm:spPr/>
      <dgm:t>
        <a:bodyPr/>
        <a:lstStyle/>
        <a:p>
          <a:endParaRPr lang="zh-TW" altLang="en-US"/>
        </a:p>
      </dgm:t>
    </dgm:pt>
    <dgm:pt modelId="{610A1C87-8E59-484C-A276-188D8494667F}" type="pres">
      <dgm:prSet presAssocID="{C592A0B4-A39B-4669-9684-53159A74B014}" presName="childTextArrow" presStyleLbl="fgAccFollowNode1" presStyleIdx="3" presStyleCnt="7" custLinFactNeighborX="917" custLinFactNeighborY="2244">
        <dgm:presLayoutVars>
          <dgm:bulletEnabled val="1"/>
        </dgm:presLayoutVars>
      </dgm:prSet>
      <dgm:spPr/>
      <dgm:t>
        <a:bodyPr/>
        <a:lstStyle/>
        <a:p>
          <a:endParaRPr lang="zh-TW" altLang="en-US"/>
        </a:p>
      </dgm:t>
    </dgm:pt>
    <dgm:pt modelId="{EDB8B053-FD70-4DB7-89AD-0D273F7AFA93}" type="pres">
      <dgm:prSet presAssocID="{A5FB7EC1-AE95-4192-9443-CC9E825DF7C6}" presName="sp" presStyleCnt="0"/>
      <dgm:spPr/>
    </dgm:pt>
    <dgm:pt modelId="{6CEA3BDC-E0D8-44A6-AA1A-10ED265F8619}" type="pres">
      <dgm:prSet presAssocID="{82B1B261-4D10-4FC2-B2E8-5809EC31583D}" presName="arrowAndChildren" presStyleCnt="0"/>
      <dgm:spPr/>
    </dgm:pt>
    <dgm:pt modelId="{0DB27D84-35AF-4F0E-9985-143A5A9ADFC4}" type="pres">
      <dgm:prSet presAssocID="{82B1B261-4D10-4FC2-B2E8-5809EC31583D}" presName="parentTextArrow" presStyleLbl="node1" presStyleIdx="1" presStyleCnt="3"/>
      <dgm:spPr/>
      <dgm:t>
        <a:bodyPr/>
        <a:lstStyle/>
        <a:p>
          <a:endParaRPr lang="zh-TW" altLang="en-US"/>
        </a:p>
      </dgm:t>
    </dgm:pt>
    <dgm:pt modelId="{19CEE49B-F035-4B3F-8129-3EBA88FE6BB6}" type="pres">
      <dgm:prSet presAssocID="{82B1B261-4D10-4FC2-B2E8-5809EC31583D}" presName="arrow" presStyleLbl="node1" presStyleIdx="2" presStyleCnt="3" custLinFactNeighborX="388" custLinFactNeighborY="975"/>
      <dgm:spPr/>
      <dgm:t>
        <a:bodyPr/>
        <a:lstStyle/>
        <a:p>
          <a:endParaRPr lang="zh-TW" altLang="en-US"/>
        </a:p>
      </dgm:t>
    </dgm:pt>
    <dgm:pt modelId="{01CF53E5-8DE1-483B-8C7B-B5B0A924340A}" type="pres">
      <dgm:prSet presAssocID="{82B1B261-4D10-4FC2-B2E8-5809EC31583D}" presName="descendantArrow" presStyleCnt="0"/>
      <dgm:spPr/>
    </dgm:pt>
    <dgm:pt modelId="{C65BDC2A-7BAC-41C6-8011-E98F409B1450}" type="pres">
      <dgm:prSet presAssocID="{2B7D0407-10E1-4833-8B45-3F42B6919140}" presName="childTextArrow" presStyleLbl="fgAccFollowNode1" presStyleIdx="4" presStyleCnt="7" custScaleX="362608" custScaleY="103262" custLinFactNeighborX="-33" custLinFactNeighborY="0">
        <dgm:presLayoutVars>
          <dgm:bulletEnabled val="1"/>
        </dgm:presLayoutVars>
      </dgm:prSet>
      <dgm:spPr/>
      <dgm:t>
        <a:bodyPr/>
        <a:lstStyle/>
        <a:p>
          <a:endParaRPr lang="zh-TW" altLang="en-US"/>
        </a:p>
      </dgm:t>
    </dgm:pt>
    <dgm:pt modelId="{8712ABD6-F4F3-45EC-9730-D9B94131FC0C}" type="pres">
      <dgm:prSet presAssocID="{9B91D5E4-035D-4C91-BB90-3CE6C6743FCB}" presName="childTextArrow" presStyleLbl="fgAccFollowNode1" presStyleIdx="5" presStyleCnt="7" custScaleX="347225">
        <dgm:presLayoutVars>
          <dgm:bulletEnabled val="1"/>
        </dgm:presLayoutVars>
      </dgm:prSet>
      <dgm:spPr/>
      <dgm:t>
        <a:bodyPr/>
        <a:lstStyle/>
        <a:p>
          <a:endParaRPr lang="zh-TW" altLang="en-US"/>
        </a:p>
      </dgm:t>
    </dgm:pt>
    <dgm:pt modelId="{BC7A2FD9-93B9-44AD-926D-B89C04F125A5}" type="pres">
      <dgm:prSet presAssocID="{F58A2BFA-3F68-4F4A-AB28-53BFE372C910}" presName="childTextArrow" presStyleLbl="fgAccFollowNode1" presStyleIdx="6" presStyleCnt="7" custLinFactNeighborX="227" custLinFactNeighborY="1631">
        <dgm:presLayoutVars>
          <dgm:bulletEnabled val="1"/>
        </dgm:presLayoutVars>
      </dgm:prSet>
      <dgm:spPr/>
      <dgm:t>
        <a:bodyPr/>
        <a:lstStyle/>
        <a:p>
          <a:endParaRPr lang="zh-TW" altLang="en-US"/>
        </a:p>
      </dgm:t>
    </dgm:pt>
  </dgm:ptLst>
  <dgm:cxnLst>
    <dgm:cxn modelId="{CCB450BC-7CEF-4A9F-872C-7C8A066796ED}" type="presOf" srcId="{11436933-46FA-44B6-9958-411AA606FA88}" destId="{3C242E37-C769-4AD2-BA92-A5F9557F69F1}" srcOrd="0" destOrd="0" presId="urn:microsoft.com/office/officeart/2005/8/layout/process4"/>
    <dgm:cxn modelId="{BE594D77-3B47-471B-921C-66B61C3BC2DE}" type="presOf" srcId="{DC6D26E8-159F-4ECC-9CB6-EF5911952124}" destId="{5ACB70D4-3881-4266-80B7-24BB13232904}" srcOrd="0" destOrd="0" presId="urn:microsoft.com/office/officeart/2005/8/layout/process4"/>
    <dgm:cxn modelId="{F603D675-90D4-4512-898E-E3FE71253F38}" type="presOf" srcId="{68A74328-AFF4-4ED9-82DD-80280A4715BB}" destId="{0E0BFF8E-61C9-44E1-9039-81CE69972145}" srcOrd="0" destOrd="0" presId="urn:microsoft.com/office/officeart/2005/8/layout/process4"/>
    <dgm:cxn modelId="{EB660CDB-7D54-4826-AF37-80AC6D616693}" type="presOf" srcId="{E5CFC6C2-352B-45EA-ABA8-375E5A14F3F5}" destId="{4C1E0063-3980-4706-92ED-CC3CD1D7EF35}" srcOrd="0" destOrd="0" presId="urn:microsoft.com/office/officeart/2005/8/layout/process4"/>
    <dgm:cxn modelId="{31F75E7D-94C4-4D48-8C77-25FD37AAC7B1}" srcId="{9AD3BFEC-7142-4034-94A1-853FFB0C7B50}" destId="{82B1B261-4D10-4FC2-B2E8-5809EC31583D}" srcOrd="0" destOrd="0" parTransId="{A9D72CCF-B421-4270-B783-F1EE3ACD374B}" sibTransId="{A5FB7EC1-AE95-4192-9443-CC9E825DF7C6}"/>
    <dgm:cxn modelId="{8C62864D-D55A-4C9E-B2F6-62E3207E8CE8}" srcId="{82B1B261-4D10-4FC2-B2E8-5809EC31583D}" destId="{9B91D5E4-035D-4C91-BB90-3CE6C6743FCB}" srcOrd="1" destOrd="0" parTransId="{FFB03056-956B-47C0-87BB-625A4B2572DF}" sibTransId="{8492CE5B-6C5F-4B4C-9105-CD7B62944A05}"/>
    <dgm:cxn modelId="{EF59F727-229E-4299-83E2-4E844242DF09}" srcId="{68A74328-AFF4-4ED9-82DD-80280A4715BB}" destId="{F083FD99-8BB7-4A54-82AB-042990C8A049}" srcOrd="0" destOrd="0" parTransId="{072DE7A8-5EF6-4345-8120-4CEB97ACC012}" sibTransId="{C630BAE2-A67C-4AE4-AAA1-172A1AFC6312}"/>
    <dgm:cxn modelId="{B72F8232-CE3C-426F-8BE2-33B26404292A}" srcId="{9AD3BFEC-7142-4034-94A1-853FFB0C7B50}" destId="{68A74328-AFF4-4ED9-82DD-80280A4715BB}" srcOrd="2" destOrd="0" parTransId="{75937D4A-0B25-4E76-805C-277C39CA3CC6}" sibTransId="{8CD1210C-9767-4041-B361-559637D9B079}"/>
    <dgm:cxn modelId="{DD24D710-AE26-4C89-B0C3-E75E2C3A2ACE}" type="presOf" srcId="{2B7D0407-10E1-4833-8B45-3F42B6919140}" destId="{C65BDC2A-7BAC-41C6-8011-E98F409B1450}" srcOrd="0" destOrd="0" presId="urn:microsoft.com/office/officeart/2005/8/layout/process4"/>
    <dgm:cxn modelId="{1F1C9950-9EB8-405D-83D5-8B5C3A13FF0A}" type="presOf" srcId="{C592A0B4-A39B-4669-9684-53159A74B014}" destId="{610A1C87-8E59-484C-A276-188D8494667F}" srcOrd="0" destOrd="0" presId="urn:microsoft.com/office/officeart/2005/8/layout/process4"/>
    <dgm:cxn modelId="{1BA0CFB1-6BF8-4789-9D17-B6C2C63B7486}" srcId="{9AD3BFEC-7142-4034-94A1-853FFB0C7B50}" destId="{E5CFC6C2-352B-45EA-ABA8-375E5A14F3F5}" srcOrd="1" destOrd="0" parTransId="{D17F77ED-E585-4563-932B-4A897EF4F4D7}" sibTransId="{5971E40D-5899-49A6-B183-177678F0C0D8}"/>
    <dgm:cxn modelId="{7623773C-49E9-4199-9231-7662579AFB52}" type="presOf" srcId="{9B91D5E4-035D-4C91-BB90-3CE6C6743FCB}" destId="{8712ABD6-F4F3-45EC-9730-D9B94131FC0C}" srcOrd="0" destOrd="0" presId="urn:microsoft.com/office/officeart/2005/8/layout/process4"/>
    <dgm:cxn modelId="{D5DE9282-70BB-491C-981A-E8B7402F6DB0}" type="presOf" srcId="{82B1B261-4D10-4FC2-B2E8-5809EC31583D}" destId="{0DB27D84-35AF-4F0E-9985-143A5A9ADFC4}" srcOrd="0" destOrd="0" presId="urn:microsoft.com/office/officeart/2005/8/layout/process4"/>
    <dgm:cxn modelId="{15F8A475-FB17-4E96-B87D-328CF1521763}" srcId="{68A74328-AFF4-4ED9-82DD-80280A4715BB}" destId="{11436933-46FA-44B6-9958-411AA606FA88}" srcOrd="1" destOrd="0" parTransId="{1A2F5A96-0C6E-4100-BC8B-858A06321848}" sibTransId="{9C26C457-7E66-453D-B3A9-4B5F57CD1849}"/>
    <dgm:cxn modelId="{A43A9FB3-7E25-43E3-86AD-6D0BE9815D9B}" type="presOf" srcId="{E5CFC6C2-352B-45EA-ABA8-375E5A14F3F5}" destId="{D4624C81-9A18-4B29-93E5-F567E29DFFFF}" srcOrd="1" destOrd="0" presId="urn:microsoft.com/office/officeart/2005/8/layout/process4"/>
    <dgm:cxn modelId="{A678AE37-9206-40B2-88BE-7F7E2A67A1D6}" type="presOf" srcId="{F083FD99-8BB7-4A54-82AB-042990C8A049}" destId="{1AB4AC65-DBB0-43D4-A142-D661B8D04D8D}" srcOrd="0" destOrd="0" presId="urn:microsoft.com/office/officeart/2005/8/layout/process4"/>
    <dgm:cxn modelId="{167D4355-7F14-455B-8FE1-65F0FAECBD81}" type="presOf" srcId="{82B1B261-4D10-4FC2-B2E8-5809EC31583D}" destId="{19CEE49B-F035-4B3F-8129-3EBA88FE6BB6}" srcOrd="1" destOrd="0" presId="urn:microsoft.com/office/officeart/2005/8/layout/process4"/>
    <dgm:cxn modelId="{9E96B669-0A55-465E-8F4D-DF65781E5C83}" srcId="{E5CFC6C2-352B-45EA-ABA8-375E5A14F3F5}" destId="{C592A0B4-A39B-4669-9684-53159A74B014}" srcOrd="1" destOrd="0" parTransId="{B21C0A8B-9664-4B80-8725-38B1167298CD}" sibTransId="{164E0B40-50DF-46AB-8D19-D01293E021E6}"/>
    <dgm:cxn modelId="{32387838-FDA1-43DD-845B-1007B6F01E54}" srcId="{82B1B261-4D10-4FC2-B2E8-5809EC31583D}" destId="{F58A2BFA-3F68-4F4A-AB28-53BFE372C910}" srcOrd="2" destOrd="0" parTransId="{8FC7C849-F53F-44F1-B2BF-DB118C979FBD}" sibTransId="{1356E919-B08D-4404-96A3-B81197341AE4}"/>
    <dgm:cxn modelId="{2E7382A3-6B66-4B74-8C26-4C2724527C1F}" type="presOf" srcId="{68A74328-AFF4-4ED9-82DD-80280A4715BB}" destId="{B5579126-5D75-4AA0-B04F-8CB80C9CF80E}" srcOrd="1" destOrd="0" presId="urn:microsoft.com/office/officeart/2005/8/layout/process4"/>
    <dgm:cxn modelId="{6D75F5C0-48C2-4938-B409-1BA82D573F9A}" type="presOf" srcId="{F58A2BFA-3F68-4F4A-AB28-53BFE372C910}" destId="{BC7A2FD9-93B9-44AD-926D-B89C04F125A5}" srcOrd="0" destOrd="0" presId="urn:microsoft.com/office/officeart/2005/8/layout/process4"/>
    <dgm:cxn modelId="{498A5759-FD51-4BC6-9467-6CD6839D09C5}" type="presOf" srcId="{9AD3BFEC-7142-4034-94A1-853FFB0C7B50}" destId="{1584EC37-A35E-49FF-A95F-4E37BC456B72}" srcOrd="0" destOrd="0" presId="urn:microsoft.com/office/officeart/2005/8/layout/process4"/>
    <dgm:cxn modelId="{6648A3D7-5F3A-4615-A8D4-230FFE619873}" srcId="{E5CFC6C2-352B-45EA-ABA8-375E5A14F3F5}" destId="{DC6D26E8-159F-4ECC-9CB6-EF5911952124}" srcOrd="0" destOrd="0" parTransId="{4A54E6F0-D3DE-4DAE-91A7-6DED3F0F778F}" sibTransId="{D6083934-797C-4794-A28C-D9EB1D0DD2D8}"/>
    <dgm:cxn modelId="{9FB8D77F-0852-4F20-AF7A-3E87E1CEEBB9}" srcId="{82B1B261-4D10-4FC2-B2E8-5809EC31583D}" destId="{2B7D0407-10E1-4833-8B45-3F42B6919140}" srcOrd="0" destOrd="0" parTransId="{FDB00AC1-08A7-40C8-808A-7B3D01250605}" sibTransId="{A0AED979-1391-4B34-A8D1-129ABB210A7E}"/>
    <dgm:cxn modelId="{83BEBB96-6DFF-4272-B2D9-EBB62FBF4BC5}" type="presParOf" srcId="{1584EC37-A35E-49FF-A95F-4E37BC456B72}" destId="{62482190-BED9-40B8-877D-2C67023FA06A}" srcOrd="0" destOrd="0" presId="urn:microsoft.com/office/officeart/2005/8/layout/process4"/>
    <dgm:cxn modelId="{DE97E554-B663-41D5-8F9E-7D72A79C4F1F}" type="presParOf" srcId="{62482190-BED9-40B8-877D-2C67023FA06A}" destId="{0E0BFF8E-61C9-44E1-9039-81CE69972145}" srcOrd="0" destOrd="0" presId="urn:microsoft.com/office/officeart/2005/8/layout/process4"/>
    <dgm:cxn modelId="{7104F1FC-982D-460D-8F13-0F35C6D22F65}" type="presParOf" srcId="{62482190-BED9-40B8-877D-2C67023FA06A}" destId="{B5579126-5D75-4AA0-B04F-8CB80C9CF80E}" srcOrd="1" destOrd="0" presId="urn:microsoft.com/office/officeart/2005/8/layout/process4"/>
    <dgm:cxn modelId="{F0E853CF-6DFA-4A83-A42E-A0CAD765CA82}" type="presParOf" srcId="{62482190-BED9-40B8-877D-2C67023FA06A}" destId="{E486A333-B969-4026-8DAD-ECC81304F192}" srcOrd="2" destOrd="0" presId="urn:microsoft.com/office/officeart/2005/8/layout/process4"/>
    <dgm:cxn modelId="{B6CFACF9-8A53-487B-B836-AF97BD6FC78B}" type="presParOf" srcId="{E486A333-B969-4026-8DAD-ECC81304F192}" destId="{1AB4AC65-DBB0-43D4-A142-D661B8D04D8D}" srcOrd="0" destOrd="0" presId="urn:microsoft.com/office/officeart/2005/8/layout/process4"/>
    <dgm:cxn modelId="{90E05F4F-3601-446D-A189-833D1597AE61}" type="presParOf" srcId="{E486A333-B969-4026-8DAD-ECC81304F192}" destId="{3C242E37-C769-4AD2-BA92-A5F9557F69F1}" srcOrd="1" destOrd="0" presId="urn:microsoft.com/office/officeart/2005/8/layout/process4"/>
    <dgm:cxn modelId="{580C253C-C566-4874-B6EF-AC41C81CB023}" type="presParOf" srcId="{1584EC37-A35E-49FF-A95F-4E37BC456B72}" destId="{AB178E8F-BA51-4B02-B3D6-6A527A07A1B4}" srcOrd="1" destOrd="0" presId="urn:microsoft.com/office/officeart/2005/8/layout/process4"/>
    <dgm:cxn modelId="{99CDB3BB-B53F-48EE-9281-69307D088DA9}" type="presParOf" srcId="{1584EC37-A35E-49FF-A95F-4E37BC456B72}" destId="{787C7B0E-27FE-448A-8362-5678825BBC3B}" srcOrd="2" destOrd="0" presId="urn:microsoft.com/office/officeart/2005/8/layout/process4"/>
    <dgm:cxn modelId="{6A55289C-B2A2-4D87-B888-7FBDD6F986FB}" type="presParOf" srcId="{787C7B0E-27FE-448A-8362-5678825BBC3B}" destId="{4C1E0063-3980-4706-92ED-CC3CD1D7EF35}" srcOrd="0" destOrd="0" presId="urn:microsoft.com/office/officeart/2005/8/layout/process4"/>
    <dgm:cxn modelId="{E508B16A-A2CB-4743-94F1-0F6584DE1AD4}" type="presParOf" srcId="{787C7B0E-27FE-448A-8362-5678825BBC3B}" destId="{D4624C81-9A18-4B29-93E5-F567E29DFFFF}" srcOrd="1" destOrd="0" presId="urn:microsoft.com/office/officeart/2005/8/layout/process4"/>
    <dgm:cxn modelId="{61549A1B-9F6D-41F1-9F13-C1D31235EC46}" type="presParOf" srcId="{787C7B0E-27FE-448A-8362-5678825BBC3B}" destId="{C3959309-F0BB-4C0B-B5A6-FCE67607818A}" srcOrd="2" destOrd="0" presId="urn:microsoft.com/office/officeart/2005/8/layout/process4"/>
    <dgm:cxn modelId="{C47B64F2-7A8C-4C29-B8D4-61E49D647135}" type="presParOf" srcId="{C3959309-F0BB-4C0B-B5A6-FCE67607818A}" destId="{5ACB70D4-3881-4266-80B7-24BB13232904}" srcOrd="0" destOrd="0" presId="urn:microsoft.com/office/officeart/2005/8/layout/process4"/>
    <dgm:cxn modelId="{2BD838D8-CC8A-4212-86BB-D2F97F2840D5}" type="presParOf" srcId="{C3959309-F0BB-4C0B-B5A6-FCE67607818A}" destId="{610A1C87-8E59-484C-A276-188D8494667F}" srcOrd="1" destOrd="0" presId="urn:microsoft.com/office/officeart/2005/8/layout/process4"/>
    <dgm:cxn modelId="{3BAF4014-DD09-44AB-9F29-133017BC2306}" type="presParOf" srcId="{1584EC37-A35E-49FF-A95F-4E37BC456B72}" destId="{EDB8B053-FD70-4DB7-89AD-0D273F7AFA93}" srcOrd="3" destOrd="0" presId="urn:microsoft.com/office/officeart/2005/8/layout/process4"/>
    <dgm:cxn modelId="{BBB40BA9-64F4-40B3-9726-73FF2A879C0A}" type="presParOf" srcId="{1584EC37-A35E-49FF-A95F-4E37BC456B72}" destId="{6CEA3BDC-E0D8-44A6-AA1A-10ED265F8619}" srcOrd="4" destOrd="0" presId="urn:microsoft.com/office/officeart/2005/8/layout/process4"/>
    <dgm:cxn modelId="{01834ACC-B1B1-4751-9C6F-7C51FC8D6532}" type="presParOf" srcId="{6CEA3BDC-E0D8-44A6-AA1A-10ED265F8619}" destId="{0DB27D84-35AF-4F0E-9985-143A5A9ADFC4}" srcOrd="0" destOrd="0" presId="urn:microsoft.com/office/officeart/2005/8/layout/process4"/>
    <dgm:cxn modelId="{D6A77F36-8DB9-4893-B489-31B1211CC620}" type="presParOf" srcId="{6CEA3BDC-E0D8-44A6-AA1A-10ED265F8619}" destId="{19CEE49B-F035-4B3F-8129-3EBA88FE6BB6}" srcOrd="1" destOrd="0" presId="urn:microsoft.com/office/officeart/2005/8/layout/process4"/>
    <dgm:cxn modelId="{6AC8E4F5-EBB5-4AC1-902A-657932E68A4A}" type="presParOf" srcId="{6CEA3BDC-E0D8-44A6-AA1A-10ED265F8619}" destId="{01CF53E5-8DE1-483B-8C7B-B5B0A924340A}" srcOrd="2" destOrd="0" presId="urn:microsoft.com/office/officeart/2005/8/layout/process4"/>
    <dgm:cxn modelId="{7CD90C98-04BD-4E3A-877D-A4D61D98CBAC}" type="presParOf" srcId="{01CF53E5-8DE1-483B-8C7B-B5B0A924340A}" destId="{C65BDC2A-7BAC-41C6-8011-E98F409B1450}" srcOrd="0" destOrd="0" presId="urn:microsoft.com/office/officeart/2005/8/layout/process4"/>
    <dgm:cxn modelId="{040D843C-AEAC-4F12-855C-40E8E55E69CA}" type="presParOf" srcId="{01CF53E5-8DE1-483B-8C7B-B5B0A924340A}" destId="{8712ABD6-F4F3-45EC-9730-D9B94131FC0C}" srcOrd="1" destOrd="0" presId="urn:microsoft.com/office/officeart/2005/8/layout/process4"/>
    <dgm:cxn modelId="{8867D509-8551-46F2-9412-1FF0C8530D4E}" type="presParOf" srcId="{01CF53E5-8DE1-483B-8C7B-B5B0A924340A}" destId="{BC7A2FD9-93B9-44AD-926D-B89C04F125A5}"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D3BFEC-7142-4034-94A1-853FFB0C7B50}"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zh-TW" altLang="en-US"/>
        </a:p>
      </dgm:t>
    </dgm:pt>
    <dgm:pt modelId="{82B1B261-4D10-4FC2-B2E8-5809EC31583D}">
      <dgm:prSet phldrT="[文字]" custT="1"/>
      <dgm:spPr/>
      <dgm:t>
        <a:bodyPr/>
        <a:lstStyle/>
        <a:p>
          <a:r>
            <a:rPr lang="en-US" altLang="zh-TW" sz="2400" b="1" dirty="0" smtClean="0">
              <a:solidFill>
                <a:schemeClr val="tx2"/>
              </a:solidFill>
              <a:latin typeface="標楷體" panose="03000509000000000000" pitchFamily="65" charset="-120"/>
              <a:ea typeface="標楷體" panose="03000509000000000000" pitchFamily="65" charset="-120"/>
            </a:rPr>
            <a:t>1.</a:t>
          </a:r>
          <a:r>
            <a:rPr lang="zh-TW" altLang="en-US" sz="2400" b="1" dirty="0" smtClean="0">
              <a:solidFill>
                <a:schemeClr val="tx2"/>
              </a:solidFill>
              <a:latin typeface="標楷體" panose="03000509000000000000" pitchFamily="65" charset="-120"/>
              <a:ea typeface="標楷體" panose="03000509000000000000" pitchFamily="65" charset="-120"/>
            </a:rPr>
            <a:t>依年資計算月退休金</a:t>
          </a:r>
          <a:endParaRPr lang="zh-TW" altLang="en-US" sz="2400" b="1" dirty="0">
            <a:solidFill>
              <a:schemeClr val="tx2"/>
            </a:solidFill>
            <a:latin typeface="標楷體" panose="03000509000000000000" pitchFamily="65" charset="-120"/>
            <a:ea typeface="標楷體" panose="03000509000000000000" pitchFamily="65" charset="-120"/>
          </a:endParaRPr>
        </a:p>
      </dgm:t>
    </dgm:pt>
    <dgm:pt modelId="{A9D72CCF-B421-4270-B783-F1EE3ACD374B}" type="parTrans" cxnId="{31F75E7D-94C4-4D48-8C77-25FD37AAC7B1}">
      <dgm:prSet/>
      <dgm:spPr/>
      <dgm:t>
        <a:bodyPr/>
        <a:lstStyle/>
        <a:p>
          <a:endParaRPr lang="zh-TW" altLang="en-US">
            <a:latin typeface="標楷體" panose="03000509000000000000" pitchFamily="65" charset="-120"/>
            <a:ea typeface="標楷體" panose="03000509000000000000" pitchFamily="65" charset="-120"/>
          </a:endParaRPr>
        </a:p>
      </dgm:t>
    </dgm:pt>
    <dgm:pt modelId="{A5FB7EC1-AE95-4192-9443-CC9E825DF7C6}" type="sibTrans" cxnId="{31F75E7D-94C4-4D48-8C77-25FD37AAC7B1}">
      <dgm:prSet/>
      <dgm:spPr/>
      <dgm:t>
        <a:bodyPr/>
        <a:lstStyle/>
        <a:p>
          <a:endParaRPr lang="zh-TW" altLang="en-US">
            <a:latin typeface="標楷體" panose="03000509000000000000" pitchFamily="65" charset="-120"/>
            <a:ea typeface="標楷體" panose="03000509000000000000" pitchFamily="65" charset="-120"/>
          </a:endParaRPr>
        </a:p>
      </dgm:t>
    </dgm:pt>
    <dgm:pt modelId="{2B7D0407-10E1-4833-8B45-3F42B6919140}">
      <dgm:prSet phldrT="[文字]"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TW" sz="2000"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r>
            <a:rPr lang="zh-TW" altLang="en-US" sz="1800" b="1" dirty="0" smtClean="0">
              <a:latin typeface="標楷體" panose="03000509000000000000" pitchFamily="65" charset="-120"/>
              <a:ea typeface="標楷體" panose="03000509000000000000" pitchFamily="65" charset="-120"/>
            </a:rPr>
            <a:t>舊制</a:t>
          </a:r>
          <a:r>
            <a:rPr lang="en-US" altLang="zh-TW" sz="1800" b="1" dirty="0" smtClean="0">
              <a:latin typeface="標楷體" panose="03000509000000000000" pitchFamily="65" charset="-120"/>
              <a:ea typeface="標楷體" panose="03000509000000000000" pitchFamily="65" charset="-120"/>
            </a:rPr>
            <a:t>(48,505</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20%)+930=10,631</a:t>
          </a:r>
        </a:p>
        <a:p>
          <a:pPr defTabSz="889000">
            <a:lnSpc>
              <a:spcPct val="90000"/>
            </a:lnSpc>
            <a:spcBef>
              <a:spcPct val="0"/>
            </a:spcBef>
            <a:spcAft>
              <a:spcPct val="35000"/>
            </a:spcAft>
          </a:pPr>
          <a:endParaRPr lang="en-US" altLang="zh-TW" sz="2000" dirty="0" smtClean="0">
            <a:latin typeface="標楷體" panose="03000509000000000000" pitchFamily="65" charset="-120"/>
            <a:ea typeface="標楷體" panose="03000509000000000000" pitchFamily="65" charset="-120"/>
          </a:endParaRPr>
        </a:p>
      </dgm:t>
    </dgm:pt>
    <dgm:pt modelId="{FDB00AC1-08A7-40C8-808A-7B3D01250605}" type="parTrans" cxnId="{9FB8D77F-0852-4F20-AF7A-3E87E1CEEBB9}">
      <dgm:prSet/>
      <dgm:spPr/>
      <dgm:t>
        <a:bodyPr/>
        <a:lstStyle/>
        <a:p>
          <a:endParaRPr lang="zh-TW" altLang="en-US">
            <a:latin typeface="標楷體" panose="03000509000000000000" pitchFamily="65" charset="-120"/>
            <a:ea typeface="標楷體" panose="03000509000000000000" pitchFamily="65" charset="-120"/>
          </a:endParaRPr>
        </a:p>
      </dgm:t>
    </dgm:pt>
    <dgm:pt modelId="{A0AED979-1391-4B34-A8D1-129ABB210A7E}" type="sibTrans" cxnId="{9FB8D77F-0852-4F20-AF7A-3E87E1CEEBB9}">
      <dgm:prSet/>
      <dgm:spPr/>
      <dgm:t>
        <a:bodyPr/>
        <a:lstStyle/>
        <a:p>
          <a:endParaRPr lang="zh-TW" altLang="en-US">
            <a:latin typeface="標楷體" panose="03000509000000000000" pitchFamily="65" charset="-120"/>
            <a:ea typeface="標楷體" panose="03000509000000000000" pitchFamily="65" charset="-120"/>
          </a:endParaRPr>
        </a:p>
      </dgm:t>
    </dgm:pt>
    <dgm:pt modelId="{E5CFC6C2-352B-45EA-ABA8-375E5A14F3F5}">
      <dgm:prSet phldrT="[文字]" custT="1"/>
      <dgm:spPr/>
      <dgm:t>
        <a:bodyPr/>
        <a:lstStyle/>
        <a:p>
          <a:r>
            <a:rPr lang="en-US" altLang="zh-TW" sz="2400" b="1" dirty="0" smtClean="0">
              <a:solidFill>
                <a:srgbClr val="008000"/>
              </a:solidFill>
              <a:latin typeface="標楷體" panose="03000509000000000000" pitchFamily="65" charset="-120"/>
              <a:ea typeface="標楷體" panose="03000509000000000000" pitchFamily="65" charset="-120"/>
            </a:rPr>
            <a:t>2.</a:t>
          </a:r>
          <a:r>
            <a:rPr lang="zh-TW" altLang="en-US" sz="2400" b="1" dirty="0" smtClean="0">
              <a:solidFill>
                <a:srgbClr val="008000"/>
              </a:solidFill>
              <a:latin typeface="標楷體" panose="03000509000000000000" pitchFamily="65" charset="-120"/>
              <a:ea typeface="標楷體" panose="03000509000000000000" pitchFamily="65" charset="-120"/>
            </a:rPr>
            <a:t>計算所得替代率</a:t>
          </a:r>
          <a:r>
            <a:rPr lang="en-US" altLang="zh-TW" sz="2400" b="1" dirty="0" smtClean="0">
              <a:solidFill>
                <a:srgbClr val="FF0000"/>
              </a:solidFill>
              <a:latin typeface="標楷體" panose="03000509000000000000" pitchFamily="65" charset="-120"/>
              <a:ea typeface="標楷體" panose="03000509000000000000" pitchFamily="65" charset="-120"/>
            </a:rPr>
            <a:t>(</a:t>
          </a:r>
          <a:r>
            <a:rPr lang="zh-TW" altLang="en-US" sz="2400" b="1" dirty="0" smtClean="0">
              <a:solidFill>
                <a:srgbClr val="FF0000"/>
              </a:solidFill>
              <a:latin typeface="標楷體" panose="03000509000000000000" pitchFamily="65" charset="-120"/>
              <a:ea typeface="標楷體" panose="03000509000000000000" pitchFamily="65" charset="-120"/>
            </a:rPr>
            <a:t>最後在職本薪*</a:t>
          </a:r>
          <a:r>
            <a:rPr lang="en-US" altLang="zh-TW" sz="2400" b="1" dirty="0" smtClean="0">
              <a:solidFill>
                <a:srgbClr val="FF0000"/>
              </a:solidFill>
              <a:latin typeface="標楷體" panose="03000509000000000000" pitchFamily="65" charset="-120"/>
              <a:ea typeface="標楷體" panose="03000509000000000000" pitchFamily="65" charset="-120"/>
            </a:rPr>
            <a:t>2*</a:t>
          </a:r>
          <a:r>
            <a:rPr lang="zh-TW" altLang="en-US" sz="2400" b="1" dirty="0" smtClean="0">
              <a:solidFill>
                <a:srgbClr val="FF0000"/>
              </a:solidFill>
              <a:latin typeface="標楷體" panose="03000509000000000000" pitchFamily="65" charset="-120"/>
              <a:ea typeface="標楷體" panose="03000509000000000000" pitchFamily="65" charset="-120"/>
            </a:rPr>
            <a:t>替代率</a:t>
          </a:r>
          <a:r>
            <a:rPr lang="en-US" altLang="zh-TW" sz="2400" b="1" dirty="0" smtClean="0">
              <a:solidFill>
                <a:srgbClr val="FF0000"/>
              </a:solidFill>
              <a:latin typeface="標楷體" panose="03000509000000000000" pitchFamily="65" charset="-120"/>
              <a:ea typeface="標楷體" panose="03000509000000000000" pitchFamily="65" charset="-120"/>
            </a:rPr>
            <a:t>)</a:t>
          </a:r>
          <a:endParaRPr lang="zh-TW" altLang="en-US" sz="2400" b="1" dirty="0">
            <a:solidFill>
              <a:srgbClr val="FF0000"/>
            </a:solidFill>
            <a:latin typeface="標楷體" panose="03000509000000000000" pitchFamily="65" charset="-120"/>
            <a:ea typeface="標楷體" panose="03000509000000000000" pitchFamily="65" charset="-120"/>
          </a:endParaRPr>
        </a:p>
      </dgm:t>
    </dgm:pt>
    <dgm:pt modelId="{D17F77ED-E585-4563-932B-4A897EF4F4D7}" type="parTrans" cxnId="{1BA0CFB1-6BF8-4789-9D17-B6C2C63B7486}">
      <dgm:prSet/>
      <dgm:spPr/>
      <dgm:t>
        <a:bodyPr/>
        <a:lstStyle/>
        <a:p>
          <a:endParaRPr lang="zh-TW" altLang="en-US">
            <a:latin typeface="標楷體" panose="03000509000000000000" pitchFamily="65" charset="-120"/>
            <a:ea typeface="標楷體" panose="03000509000000000000" pitchFamily="65" charset="-120"/>
          </a:endParaRPr>
        </a:p>
      </dgm:t>
    </dgm:pt>
    <dgm:pt modelId="{5971E40D-5899-49A6-B183-177678F0C0D8}" type="sibTrans" cxnId="{1BA0CFB1-6BF8-4789-9D17-B6C2C63B7486}">
      <dgm:prSet/>
      <dgm:spPr/>
      <dgm:t>
        <a:bodyPr/>
        <a:lstStyle/>
        <a:p>
          <a:endParaRPr lang="zh-TW" altLang="en-US">
            <a:latin typeface="標楷體" panose="03000509000000000000" pitchFamily="65" charset="-120"/>
            <a:ea typeface="標楷體" panose="03000509000000000000" pitchFamily="65" charset="-120"/>
          </a:endParaRPr>
        </a:p>
      </dgm:t>
    </dgm:pt>
    <dgm:pt modelId="{DC6D26E8-159F-4ECC-9CB6-EF5911952124}">
      <dgm:prSet phldrT="[文字]"/>
      <dgm:spPr/>
      <dgm:t>
        <a:bodyPr/>
        <a:lstStyle/>
        <a:p>
          <a:pPr algn="ctr"/>
          <a:r>
            <a:rPr lang="en-US" altLang="zh-TW" b="1" dirty="0" smtClean="0">
              <a:latin typeface="標楷體" panose="03000509000000000000" pitchFamily="65" charset="-120"/>
              <a:ea typeface="標楷體" panose="03000509000000000000" pitchFamily="65" charset="-120"/>
            </a:rPr>
            <a:t>110</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64.5</a:t>
          </a:r>
          <a:r>
            <a:rPr lang="en-US" altLang="zh-TW" b="0" dirty="0" smtClean="0">
              <a:latin typeface="標楷體" panose="03000509000000000000" pitchFamily="65" charset="-120"/>
              <a:ea typeface="標楷體" panose="03000509000000000000" pitchFamily="65" charset="-120"/>
            </a:rPr>
            <a:t>%</a:t>
          </a:r>
          <a:r>
            <a:rPr lang="zh-TW" altLang="en-US" b="0" dirty="0" smtClean="0">
              <a:latin typeface="標楷體" panose="03000509000000000000" pitchFamily="65" charset="-120"/>
              <a:ea typeface="標楷體" panose="03000509000000000000" pitchFamily="65" charset="-120"/>
            </a:rPr>
            <a:t>    </a:t>
          </a:r>
          <a:r>
            <a:rPr lang="en-US" b="1" dirty="0" smtClean="0">
              <a:latin typeface="標楷體" panose="03000509000000000000" pitchFamily="65" charset="-120"/>
              <a:ea typeface="標楷體" panose="03000509000000000000" pitchFamily="65" charset="-120"/>
            </a:rPr>
            <a:t>62,571</a:t>
          </a:r>
          <a:endParaRPr lang="zh-TW" altLang="en-US" b="1" dirty="0">
            <a:latin typeface="標楷體" panose="03000509000000000000" pitchFamily="65" charset="-120"/>
            <a:ea typeface="標楷體" panose="03000509000000000000" pitchFamily="65" charset="-120"/>
          </a:endParaRPr>
        </a:p>
      </dgm:t>
    </dgm:pt>
    <dgm:pt modelId="{4A54E6F0-D3DE-4DAE-91A7-6DED3F0F778F}" type="parTrans" cxnId="{6648A3D7-5F3A-4615-A8D4-230FFE619873}">
      <dgm:prSet/>
      <dgm:spPr/>
      <dgm:t>
        <a:bodyPr/>
        <a:lstStyle/>
        <a:p>
          <a:endParaRPr lang="zh-TW" altLang="en-US">
            <a:latin typeface="標楷體" panose="03000509000000000000" pitchFamily="65" charset="-120"/>
            <a:ea typeface="標楷體" panose="03000509000000000000" pitchFamily="65" charset="-120"/>
          </a:endParaRPr>
        </a:p>
      </dgm:t>
    </dgm:pt>
    <dgm:pt modelId="{D6083934-797C-4794-A28C-D9EB1D0DD2D8}" type="sibTrans" cxnId="{6648A3D7-5F3A-4615-A8D4-230FFE619873}">
      <dgm:prSet/>
      <dgm:spPr/>
      <dgm:t>
        <a:bodyPr/>
        <a:lstStyle/>
        <a:p>
          <a:endParaRPr lang="zh-TW" altLang="en-US">
            <a:latin typeface="標楷體" panose="03000509000000000000" pitchFamily="65" charset="-120"/>
            <a:ea typeface="標楷體" panose="03000509000000000000" pitchFamily="65" charset="-120"/>
          </a:endParaRPr>
        </a:p>
      </dgm:t>
    </dgm:pt>
    <dgm:pt modelId="{C592A0B4-A39B-4669-9684-53159A74B014}">
      <dgm:prSet phldrT="[文字]"/>
      <dgm:spPr/>
      <dgm:t>
        <a:bodyPr/>
        <a:lstStyle/>
        <a:p>
          <a:r>
            <a:rPr lang="en-US" altLang="zh-TW" b="1" dirty="0" smtClean="0">
              <a:latin typeface="標楷體" panose="03000509000000000000" pitchFamily="65" charset="-120"/>
              <a:ea typeface="標楷體" panose="03000509000000000000" pitchFamily="65" charset="-120"/>
            </a:rPr>
            <a:t>118</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52.5%   </a:t>
          </a:r>
          <a:r>
            <a:rPr lang="en-US" b="1" dirty="0" smtClean="0">
              <a:solidFill>
                <a:srgbClr val="FF0000"/>
              </a:solidFill>
              <a:latin typeface="標楷體" panose="03000509000000000000" pitchFamily="65" charset="-120"/>
              <a:ea typeface="標楷體" panose="03000509000000000000" pitchFamily="65" charset="-120"/>
            </a:rPr>
            <a:t>50,930</a:t>
          </a:r>
          <a:endParaRPr lang="zh-TW" altLang="en-US" b="1" dirty="0">
            <a:solidFill>
              <a:srgbClr val="FF0000"/>
            </a:solidFill>
            <a:latin typeface="標楷體" panose="03000509000000000000" pitchFamily="65" charset="-120"/>
            <a:ea typeface="標楷體" panose="03000509000000000000" pitchFamily="65" charset="-120"/>
          </a:endParaRPr>
        </a:p>
      </dgm:t>
    </dgm:pt>
    <dgm:pt modelId="{B21C0A8B-9664-4B80-8725-38B1167298CD}" type="parTrans" cxnId="{9E96B669-0A55-465E-8F4D-DF65781E5C83}">
      <dgm:prSet/>
      <dgm:spPr/>
      <dgm:t>
        <a:bodyPr/>
        <a:lstStyle/>
        <a:p>
          <a:endParaRPr lang="zh-TW" altLang="en-US">
            <a:latin typeface="標楷體" panose="03000509000000000000" pitchFamily="65" charset="-120"/>
            <a:ea typeface="標楷體" panose="03000509000000000000" pitchFamily="65" charset="-120"/>
          </a:endParaRPr>
        </a:p>
      </dgm:t>
    </dgm:pt>
    <dgm:pt modelId="{164E0B40-50DF-46AB-8D19-D01293E021E6}" type="sibTrans" cxnId="{9E96B669-0A55-465E-8F4D-DF65781E5C83}">
      <dgm:prSet/>
      <dgm:spPr/>
      <dgm:t>
        <a:bodyPr/>
        <a:lstStyle/>
        <a:p>
          <a:endParaRPr lang="zh-TW" altLang="en-US">
            <a:latin typeface="標楷體" panose="03000509000000000000" pitchFamily="65" charset="-120"/>
            <a:ea typeface="標楷體" panose="03000509000000000000" pitchFamily="65" charset="-120"/>
          </a:endParaRPr>
        </a:p>
      </dgm:t>
    </dgm:pt>
    <dgm:pt modelId="{68A74328-AFF4-4ED9-82DD-80280A4715BB}">
      <dgm:prSet phldrT="[文字]" custT="1"/>
      <dgm:spPr/>
      <dgm:t>
        <a:bodyPr/>
        <a:lstStyle/>
        <a:p>
          <a:r>
            <a:rPr lang="en-US" altLang="zh-TW" sz="2400" b="1" dirty="0" smtClean="0">
              <a:solidFill>
                <a:srgbClr val="CC0000"/>
              </a:solidFill>
              <a:latin typeface="標楷體" panose="03000509000000000000" pitchFamily="65" charset="-120"/>
              <a:ea typeface="標楷體" panose="03000509000000000000" pitchFamily="65" charset="-120"/>
            </a:rPr>
            <a:t>3.</a:t>
          </a:r>
          <a:r>
            <a:rPr lang="zh-TW" altLang="en-US" sz="2400" b="1" dirty="0" smtClean="0">
              <a:solidFill>
                <a:srgbClr val="CC0000"/>
              </a:solidFill>
              <a:latin typeface="標楷體" panose="03000509000000000000" pitchFamily="65" charset="-120"/>
              <a:ea typeface="標楷體" panose="03000509000000000000" pitchFamily="65" charset="-120"/>
            </a:rPr>
            <a:t>實際可領月退休所得</a:t>
          </a:r>
          <a:endParaRPr lang="zh-TW" altLang="en-US" sz="2400" b="1" dirty="0">
            <a:solidFill>
              <a:srgbClr val="CC0000"/>
            </a:solidFill>
            <a:latin typeface="標楷體" panose="03000509000000000000" pitchFamily="65" charset="-120"/>
            <a:ea typeface="標楷體" panose="03000509000000000000" pitchFamily="65" charset="-120"/>
          </a:endParaRPr>
        </a:p>
      </dgm:t>
    </dgm:pt>
    <dgm:pt modelId="{75937D4A-0B25-4E76-805C-277C39CA3CC6}" type="parTrans" cxnId="{B72F8232-CE3C-426F-8BE2-33B26404292A}">
      <dgm:prSet/>
      <dgm:spPr/>
      <dgm:t>
        <a:bodyPr/>
        <a:lstStyle/>
        <a:p>
          <a:endParaRPr lang="zh-TW" altLang="en-US">
            <a:latin typeface="標楷體" panose="03000509000000000000" pitchFamily="65" charset="-120"/>
            <a:ea typeface="標楷體" panose="03000509000000000000" pitchFamily="65" charset="-120"/>
          </a:endParaRPr>
        </a:p>
      </dgm:t>
    </dgm:pt>
    <dgm:pt modelId="{8CD1210C-9767-4041-B361-559637D9B079}" type="sibTrans" cxnId="{B72F8232-CE3C-426F-8BE2-33B26404292A}">
      <dgm:prSet/>
      <dgm:spPr/>
      <dgm:t>
        <a:bodyPr/>
        <a:lstStyle/>
        <a:p>
          <a:endParaRPr lang="zh-TW" altLang="en-US">
            <a:latin typeface="標楷體" panose="03000509000000000000" pitchFamily="65" charset="-120"/>
            <a:ea typeface="標楷體" panose="03000509000000000000" pitchFamily="65" charset="-120"/>
          </a:endParaRPr>
        </a:p>
      </dgm:t>
    </dgm:pt>
    <dgm:pt modelId="{F083FD99-8BB7-4A54-82AB-042990C8A049}">
      <dgm:prSet phldrT="[文字]"/>
      <dgm:spPr/>
      <dgm:t>
        <a:bodyPr/>
        <a:lstStyle/>
        <a:p>
          <a:r>
            <a:rPr lang="en-US" altLang="zh-TW" b="1" dirty="0" smtClean="0">
              <a:latin typeface="標楷體" panose="03000509000000000000" pitchFamily="65" charset="-120"/>
              <a:ea typeface="標楷體" panose="03000509000000000000" pitchFamily="65" charset="-120"/>
            </a:rPr>
            <a:t>110</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61,076</a:t>
          </a:r>
          <a:endParaRPr lang="zh-TW" altLang="en-US" b="1" dirty="0">
            <a:latin typeface="標楷體" panose="03000509000000000000" pitchFamily="65" charset="-120"/>
            <a:ea typeface="標楷體" panose="03000509000000000000" pitchFamily="65" charset="-120"/>
          </a:endParaRPr>
        </a:p>
      </dgm:t>
    </dgm:pt>
    <dgm:pt modelId="{072DE7A8-5EF6-4345-8120-4CEB97ACC012}" type="parTrans" cxnId="{EF59F727-229E-4299-83E2-4E844242DF09}">
      <dgm:prSet/>
      <dgm:spPr/>
      <dgm:t>
        <a:bodyPr/>
        <a:lstStyle/>
        <a:p>
          <a:endParaRPr lang="zh-TW" altLang="en-US">
            <a:latin typeface="標楷體" panose="03000509000000000000" pitchFamily="65" charset="-120"/>
            <a:ea typeface="標楷體" panose="03000509000000000000" pitchFamily="65" charset="-120"/>
          </a:endParaRPr>
        </a:p>
      </dgm:t>
    </dgm:pt>
    <dgm:pt modelId="{C630BAE2-A67C-4AE4-AAA1-172A1AFC6312}" type="sibTrans" cxnId="{EF59F727-229E-4299-83E2-4E844242DF09}">
      <dgm:prSet/>
      <dgm:spPr/>
      <dgm:t>
        <a:bodyPr/>
        <a:lstStyle/>
        <a:p>
          <a:endParaRPr lang="zh-TW" altLang="en-US">
            <a:latin typeface="標楷體" panose="03000509000000000000" pitchFamily="65" charset="-120"/>
            <a:ea typeface="標楷體" panose="03000509000000000000" pitchFamily="65" charset="-120"/>
          </a:endParaRPr>
        </a:p>
      </dgm:t>
    </dgm:pt>
    <dgm:pt modelId="{11436933-46FA-44B6-9958-411AA606FA88}">
      <dgm:prSet phldrT="[文字]"/>
      <dgm:spPr/>
      <dgm:t>
        <a:bodyPr/>
        <a:lstStyle/>
        <a:p>
          <a:r>
            <a:rPr lang="en-US" altLang="zh-TW" b="1" dirty="0" smtClean="0">
              <a:latin typeface="標楷體" panose="03000509000000000000" pitchFamily="65" charset="-120"/>
              <a:ea typeface="標楷體" panose="03000509000000000000" pitchFamily="65" charset="-120"/>
            </a:rPr>
            <a:t>118</a:t>
          </a:r>
          <a:r>
            <a:rPr lang="zh-TW" altLang="en-US" b="1" dirty="0" smtClean="0">
              <a:latin typeface="標楷體" panose="03000509000000000000" pitchFamily="65" charset="-120"/>
              <a:ea typeface="標楷體" panose="03000509000000000000" pitchFamily="65" charset="-120"/>
            </a:rPr>
            <a:t>年：</a:t>
          </a:r>
          <a:r>
            <a:rPr lang="en-US" altLang="zh-TW" b="1" dirty="0" smtClean="0">
              <a:latin typeface="標楷體" panose="03000509000000000000" pitchFamily="65" charset="-120"/>
              <a:ea typeface="標楷體" panose="03000509000000000000" pitchFamily="65" charset="-120"/>
            </a:rPr>
            <a:t>50,930</a:t>
          </a:r>
          <a:endParaRPr lang="zh-TW" altLang="en-US" b="1" dirty="0">
            <a:latin typeface="標楷體" panose="03000509000000000000" pitchFamily="65" charset="-120"/>
            <a:ea typeface="標楷體" panose="03000509000000000000" pitchFamily="65" charset="-120"/>
          </a:endParaRPr>
        </a:p>
      </dgm:t>
    </dgm:pt>
    <dgm:pt modelId="{1A2F5A96-0C6E-4100-BC8B-858A06321848}" type="parTrans" cxnId="{15F8A475-FB17-4E96-B87D-328CF1521763}">
      <dgm:prSet/>
      <dgm:spPr/>
      <dgm:t>
        <a:bodyPr/>
        <a:lstStyle/>
        <a:p>
          <a:endParaRPr lang="zh-TW" altLang="en-US">
            <a:latin typeface="標楷體" panose="03000509000000000000" pitchFamily="65" charset="-120"/>
            <a:ea typeface="標楷體" panose="03000509000000000000" pitchFamily="65" charset="-120"/>
          </a:endParaRPr>
        </a:p>
      </dgm:t>
    </dgm:pt>
    <dgm:pt modelId="{9C26C457-7E66-453D-B3A9-4B5F57CD1849}" type="sibTrans" cxnId="{15F8A475-FB17-4E96-B87D-328CF1521763}">
      <dgm:prSet/>
      <dgm:spPr/>
      <dgm:t>
        <a:bodyPr/>
        <a:lstStyle/>
        <a:p>
          <a:endParaRPr lang="zh-TW" altLang="en-US">
            <a:latin typeface="標楷體" panose="03000509000000000000" pitchFamily="65" charset="-120"/>
            <a:ea typeface="標楷體" panose="03000509000000000000" pitchFamily="65" charset="-120"/>
          </a:endParaRPr>
        </a:p>
      </dgm:t>
    </dgm:pt>
    <dgm:pt modelId="{9B91D5E4-035D-4C91-BB90-3CE6C6743FCB}">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altLang="zh-TW" sz="1800" dirty="0" smtClean="0">
            <a:latin typeface="標楷體" panose="03000509000000000000" pitchFamily="65" charset="-120"/>
            <a:ea typeface="標楷體" panose="03000509000000000000" pitchFamily="65" charset="-120"/>
          </a:endParaRPr>
        </a:p>
        <a:p>
          <a:pPr marL="0" marR="0" indent="0" defTabSz="914400" eaLnBrk="1" fontAlgn="auto" latinLnBrk="0" hangingPunct="1">
            <a:lnSpc>
              <a:spcPct val="100000"/>
            </a:lnSpc>
            <a:spcBef>
              <a:spcPts val="0"/>
            </a:spcBef>
            <a:spcAft>
              <a:spcPts val="0"/>
            </a:spcAft>
            <a:buClrTx/>
            <a:buSzTx/>
            <a:buFontTx/>
            <a:buNone/>
            <a:tabLst/>
            <a:defRPr/>
          </a:pPr>
          <a:r>
            <a:rPr lang="zh-TW" altLang="en-US" sz="1800" b="1" dirty="0" smtClean="0">
              <a:latin typeface="標楷體" panose="03000509000000000000" pitchFamily="65" charset="-120"/>
              <a:ea typeface="標楷體" panose="03000509000000000000" pitchFamily="65" charset="-120"/>
            </a:rPr>
            <a:t>新制：</a:t>
          </a:r>
          <a:r>
            <a:rPr lang="en-US" altLang="zh-TW" sz="1800" b="1" dirty="0" smtClean="0">
              <a:latin typeface="標楷體" panose="03000509000000000000" pitchFamily="65" charset="-120"/>
              <a:ea typeface="標楷體" panose="03000509000000000000" pitchFamily="65" charset="-120"/>
            </a:rPr>
            <a:t>48,505*2</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a:t>
          </a:r>
          <a:r>
            <a:rPr lang="zh-TW" altLang="en-US" sz="1800" b="1" dirty="0" smtClean="0">
              <a:latin typeface="標楷體" panose="03000509000000000000" pitchFamily="65" charset="-120"/>
              <a:ea typeface="標楷體" panose="03000509000000000000" pitchFamily="65" charset="-120"/>
            </a:rPr>
            <a:t>*</a:t>
          </a:r>
          <a:r>
            <a:rPr lang="en-US" altLang="zh-TW" sz="1800" b="1" dirty="0" smtClean="0">
              <a:latin typeface="標楷體" panose="03000509000000000000" pitchFamily="65" charset="-120"/>
              <a:ea typeface="標楷體" panose="03000509000000000000" pitchFamily="65" charset="-120"/>
            </a:rPr>
            <a:t>26=50,445</a:t>
          </a:r>
        </a:p>
        <a:p>
          <a:pPr defTabSz="266700">
            <a:lnSpc>
              <a:spcPct val="90000"/>
            </a:lnSpc>
            <a:spcBef>
              <a:spcPct val="0"/>
            </a:spcBef>
            <a:spcAft>
              <a:spcPct val="35000"/>
            </a:spcAft>
          </a:pPr>
          <a:endParaRPr lang="en-US" altLang="zh-TW" sz="1800" dirty="0" smtClean="0">
            <a:latin typeface="標楷體" panose="03000509000000000000" pitchFamily="65" charset="-120"/>
            <a:ea typeface="標楷體" panose="03000509000000000000" pitchFamily="65" charset="-120"/>
          </a:endParaRPr>
        </a:p>
      </dgm:t>
    </dgm:pt>
    <dgm:pt modelId="{FFB03056-956B-47C0-87BB-625A4B2572DF}" type="parTrans" cxnId="{8C62864D-D55A-4C9E-B2F6-62E3207E8CE8}">
      <dgm:prSet/>
      <dgm:spPr/>
      <dgm:t>
        <a:bodyPr/>
        <a:lstStyle/>
        <a:p>
          <a:endParaRPr lang="zh-TW" altLang="en-US"/>
        </a:p>
      </dgm:t>
    </dgm:pt>
    <dgm:pt modelId="{8492CE5B-6C5F-4B4C-9105-CD7B62944A05}" type="sibTrans" cxnId="{8C62864D-D55A-4C9E-B2F6-62E3207E8CE8}">
      <dgm:prSet/>
      <dgm:spPr/>
      <dgm:t>
        <a:bodyPr/>
        <a:lstStyle/>
        <a:p>
          <a:endParaRPr lang="zh-TW" altLang="en-US"/>
        </a:p>
      </dgm:t>
    </dgm:pt>
    <dgm:pt modelId="{F58A2BFA-3F68-4F4A-AB28-53BFE372C910}">
      <dgm:prSet/>
      <dgm:spPr/>
      <dgm:t>
        <a:bodyPr/>
        <a:lstStyle/>
        <a:p>
          <a:r>
            <a:rPr lang="en-US" altLang="zh-TW" b="1" dirty="0" smtClean="0">
              <a:solidFill>
                <a:srgbClr val="FF0000"/>
              </a:solidFill>
              <a:latin typeface="標楷體" panose="03000509000000000000" pitchFamily="65" charset="-120"/>
              <a:ea typeface="標楷體" panose="03000509000000000000" pitchFamily="65" charset="-120"/>
            </a:rPr>
            <a:t>61,076</a:t>
          </a:r>
        </a:p>
      </dgm:t>
    </dgm:pt>
    <dgm:pt modelId="{1356E919-B08D-4404-96A3-B81197341AE4}" type="sibTrans" cxnId="{32387838-FDA1-43DD-845B-1007B6F01E54}">
      <dgm:prSet/>
      <dgm:spPr/>
      <dgm:t>
        <a:bodyPr/>
        <a:lstStyle/>
        <a:p>
          <a:endParaRPr lang="zh-TW" altLang="en-US"/>
        </a:p>
      </dgm:t>
    </dgm:pt>
    <dgm:pt modelId="{8FC7C849-F53F-44F1-B2BF-DB118C979FBD}" type="parTrans" cxnId="{32387838-FDA1-43DD-845B-1007B6F01E54}">
      <dgm:prSet/>
      <dgm:spPr/>
      <dgm:t>
        <a:bodyPr/>
        <a:lstStyle/>
        <a:p>
          <a:endParaRPr lang="zh-TW" altLang="en-US"/>
        </a:p>
      </dgm:t>
    </dgm:pt>
    <dgm:pt modelId="{1584EC37-A35E-49FF-A95F-4E37BC456B72}" type="pres">
      <dgm:prSet presAssocID="{9AD3BFEC-7142-4034-94A1-853FFB0C7B50}" presName="Name0" presStyleCnt="0">
        <dgm:presLayoutVars>
          <dgm:dir/>
          <dgm:animLvl val="lvl"/>
          <dgm:resizeHandles val="exact"/>
        </dgm:presLayoutVars>
      </dgm:prSet>
      <dgm:spPr/>
      <dgm:t>
        <a:bodyPr/>
        <a:lstStyle/>
        <a:p>
          <a:endParaRPr lang="zh-TW" altLang="en-US"/>
        </a:p>
      </dgm:t>
    </dgm:pt>
    <dgm:pt modelId="{62482190-BED9-40B8-877D-2C67023FA06A}" type="pres">
      <dgm:prSet presAssocID="{68A74328-AFF4-4ED9-82DD-80280A4715BB}" presName="boxAndChildren" presStyleCnt="0"/>
      <dgm:spPr/>
    </dgm:pt>
    <dgm:pt modelId="{0E0BFF8E-61C9-44E1-9039-81CE69972145}" type="pres">
      <dgm:prSet presAssocID="{68A74328-AFF4-4ED9-82DD-80280A4715BB}" presName="parentTextBox" presStyleLbl="node1" presStyleIdx="0" presStyleCnt="3"/>
      <dgm:spPr/>
      <dgm:t>
        <a:bodyPr/>
        <a:lstStyle/>
        <a:p>
          <a:endParaRPr lang="zh-TW" altLang="en-US"/>
        </a:p>
      </dgm:t>
    </dgm:pt>
    <dgm:pt modelId="{B5579126-5D75-4AA0-B04F-8CB80C9CF80E}" type="pres">
      <dgm:prSet presAssocID="{68A74328-AFF4-4ED9-82DD-80280A4715BB}" presName="entireBox" presStyleLbl="node1" presStyleIdx="0" presStyleCnt="3"/>
      <dgm:spPr/>
      <dgm:t>
        <a:bodyPr/>
        <a:lstStyle/>
        <a:p>
          <a:endParaRPr lang="zh-TW" altLang="en-US"/>
        </a:p>
      </dgm:t>
    </dgm:pt>
    <dgm:pt modelId="{E486A333-B969-4026-8DAD-ECC81304F192}" type="pres">
      <dgm:prSet presAssocID="{68A74328-AFF4-4ED9-82DD-80280A4715BB}" presName="descendantBox" presStyleCnt="0"/>
      <dgm:spPr/>
    </dgm:pt>
    <dgm:pt modelId="{1AB4AC65-DBB0-43D4-A142-D661B8D04D8D}" type="pres">
      <dgm:prSet presAssocID="{F083FD99-8BB7-4A54-82AB-042990C8A049}" presName="childTextBox" presStyleLbl="fgAccFollowNode1" presStyleIdx="0" presStyleCnt="7">
        <dgm:presLayoutVars>
          <dgm:bulletEnabled val="1"/>
        </dgm:presLayoutVars>
      </dgm:prSet>
      <dgm:spPr/>
      <dgm:t>
        <a:bodyPr/>
        <a:lstStyle/>
        <a:p>
          <a:endParaRPr lang="zh-TW" altLang="en-US"/>
        </a:p>
      </dgm:t>
    </dgm:pt>
    <dgm:pt modelId="{3C242E37-C769-4AD2-BA92-A5F9557F69F1}" type="pres">
      <dgm:prSet presAssocID="{11436933-46FA-44B6-9958-411AA606FA88}" presName="childTextBox" presStyleLbl="fgAccFollowNode1" presStyleIdx="1" presStyleCnt="7">
        <dgm:presLayoutVars>
          <dgm:bulletEnabled val="1"/>
        </dgm:presLayoutVars>
      </dgm:prSet>
      <dgm:spPr/>
      <dgm:t>
        <a:bodyPr/>
        <a:lstStyle/>
        <a:p>
          <a:endParaRPr lang="zh-TW" altLang="en-US"/>
        </a:p>
      </dgm:t>
    </dgm:pt>
    <dgm:pt modelId="{AB178E8F-BA51-4B02-B3D6-6A527A07A1B4}" type="pres">
      <dgm:prSet presAssocID="{5971E40D-5899-49A6-B183-177678F0C0D8}" presName="sp" presStyleCnt="0"/>
      <dgm:spPr/>
    </dgm:pt>
    <dgm:pt modelId="{787C7B0E-27FE-448A-8362-5678825BBC3B}" type="pres">
      <dgm:prSet presAssocID="{E5CFC6C2-352B-45EA-ABA8-375E5A14F3F5}" presName="arrowAndChildren" presStyleCnt="0"/>
      <dgm:spPr/>
    </dgm:pt>
    <dgm:pt modelId="{4C1E0063-3980-4706-92ED-CC3CD1D7EF35}" type="pres">
      <dgm:prSet presAssocID="{E5CFC6C2-352B-45EA-ABA8-375E5A14F3F5}" presName="parentTextArrow" presStyleLbl="node1" presStyleIdx="0" presStyleCnt="3"/>
      <dgm:spPr/>
      <dgm:t>
        <a:bodyPr/>
        <a:lstStyle/>
        <a:p>
          <a:endParaRPr lang="zh-TW" altLang="en-US"/>
        </a:p>
      </dgm:t>
    </dgm:pt>
    <dgm:pt modelId="{D4624C81-9A18-4B29-93E5-F567E29DFFFF}" type="pres">
      <dgm:prSet presAssocID="{E5CFC6C2-352B-45EA-ABA8-375E5A14F3F5}" presName="arrow" presStyleLbl="node1" presStyleIdx="1" presStyleCnt="3"/>
      <dgm:spPr/>
      <dgm:t>
        <a:bodyPr/>
        <a:lstStyle/>
        <a:p>
          <a:endParaRPr lang="zh-TW" altLang="en-US"/>
        </a:p>
      </dgm:t>
    </dgm:pt>
    <dgm:pt modelId="{C3959309-F0BB-4C0B-B5A6-FCE67607818A}" type="pres">
      <dgm:prSet presAssocID="{E5CFC6C2-352B-45EA-ABA8-375E5A14F3F5}" presName="descendantArrow" presStyleCnt="0"/>
      <dgm:spPr/>
    </dgm:pt>
    <dgm:pt modelId="{5ACB70D4-3881-4266-80B7-24BB13232904}" type="pres">
      <dgm:prSet presAssocID="{DC6D26E8-159F-4ECC-9CB6-EF5911952124}" presName="childTextArrow" presStyleLbl="fgAccFollowNode1" presStyleIdx="2" presStyleCnt="7" custLinFactNeighborX="-1835">
        <dgm:presLayoutVars>
          <dgm:bulletEnabled val="1"/>
        </dgm:presLayoutVars>
      </dgm:prSet>
      <dgm:spPr/>
      <dgm:t>
        <a:bodyPr/>
        <a:lstStyle/>
        <a:p>
          <a:endParaRPr lang="zh-TW" altLang="en-US"/>
        </a:p>
      </dgm:t>
    </dgm:pt>
    <dgm:pt modelId="{610A1C87-8E59-484C-A276-188D8494667F}" type="pres">
      <dgm:prSet presAssocID="{C592A0B4-A39B-4669-9684-53159A74B014}" presName="childTextArrow" presStyleLbl="fgAccFollowNode1" presStyleIdx="3" presStyleCnt="7" custLinFactNeighborX="917" custLinFactNeighborY="2244">
        <dgm:presLayoutVars>
          <dgm:bulletEnabled val="1"/>
        </dgm:presLayoutVars>
      </dgm:prSet>
      <dgm:spPr/>
      <dgm:t>
        <a:bodyPr/>
        <a:lstStyle/>
        <a:p>
          <a:endParaRPr lang="zh-TW" altLang="en-US"/>
        </a:p>
      </dgm:t>
    </dgm:pt>
    <dgm:pt modelId="{EDB8B053-FD70-4DB7-89AD-0D273F7AFA93}" type="pres">
      <dgm:prSet presAssocID="{A5FB7EC1-AE95-4192-9443-CC9E825DF7C6}" presName="sp" presStyleCnt="0"/>
      <dgm:spPr/>
    </dgm:pt>
    <dgm:pt modelId="{6CEA3BDC-E0D8-44A6-AA1A-10ED265F8619}" type="pres">
      <dgm:prSet presAssocID="{82B1B261-4D10-4FC2-B2E8-5809EC31583D}" presName="arrowAndChildren" presStyleCnt="0"/>
      <dgm:spPr/>
    </dgm:pt>
    <dgm:pt modelId="{0DB27D84-35AF-4F0E-9985-143A5A9ADFC4}" type="pres">
      <dgm:prSet presAssocID="{82B1B261-4D10-4FC2-B2E8-5809EC31583D}" presName="parentTextArrow" presStyleLbl="node1" presStyleIdx="1" presStyleCnt="3"/>
      <dgm:spPr/>
      <dgm:t>
        <a:bodyPr/>
        <a:lstStyle/>
        <a:p>
          <a:endParaRPr lang="zh-TW" altLang="en-US"/>
        </a:p>
      </dgm:t>
    </dgm:pt>
    <dgm:pt modelId="{19CEE49B-F035-4B3F-8129-3EBA88FE6BB6}" type="pres">
      <dgm:prSet presAssocID="{82B1B261-4D10-4FC2-B2E8-5809EC31583D}" presName="arrow" presStyleLbl="node1" presStyleIdx="2" presStyleCnt="3" custLinFactNeighborX="388" custLinFactNeighborY="975"/>
      <dgm:spPr/>
      <dgm:t>
        <a:bodyPr/>
        <a:lstStyle/>
        <a:p>
          <a:endParaRPr lang="zh-TW" altLang="en-US"/>
        </a:p>
      </dgm:t>
    </dgm:pt>
    <dgm:pt modelId="{01CF53E5-8DE1-483B-8C7B-B5B0A924340A}" type="pres">
      <dgm:prSet presAssocID="{82B1B261-4D10-4FC2-B2E8-5809EC31583D}" presName="descendantArrow" presStyleCnt="0"/>
      <dgm:spPr/>
    </dgm:pt>
    <dgm:pt modelId="{C65BDC2A-7BAC-41C6-8011-E98F409B1450}" type="pres">
      <dgm:prSet presAssocID="{2B7D0407-10E1-4833-8B45-3F42B6919140}" presName="childTextArrow" presStyleLbl="fgAccFollowNode1" presStyleIdx="4" presStyleCnt="7" custScaleX="362608" custScaleY="103262" custLinFactNeighborX="-33" custLinFactNeighborY="0">
        <dgm:presLayoutVars>
          <dgm:bulletEnabled val="1"/>
        </dgm:presLayoutVars>
      </dgm:prSet>
      <dgm:spPr/>
      <dgm:t>
        <a:bodyPr/>
        <a:lstStyle/>
        <a:p>
          <a:endParaRPr lang="zh-TW" altLang="en-US"/>
        </a:p>
      </dgm:t>
    </dgm:pt>
    <dgm:pt modelId="{8712ABD6-F4F3-45EC-9730-D9B94131FC0C}" type="pres">
      <dgm:prSet presAssocID="{9B91D5E4-035D-4C91-BB90-3CE6C6743FCB}" presName="childTextArrow" presStyleLbl="fgAccFollowNode1" presStyleIdx="5" presStyleCnt="7" custScaleX="347225">
        <dgm:presLayoutVars>
          <dgm:bulletEnabled val="1"/>
        </dgm:presLayoutVars>
      </dgm:prSet>
      <dgm:spPr/>
      <dgm:t>
        <a:bodyPr/>
        <a:lstStyle/>
        <a:p>
          <a:endParaRPr lang="zh-TW" altLang="en-US"/>
        </a:p>
      </dgm:t>
    </dgm:pt>
    <dgm:pt modelId="{BC7A2FD9-93B9-44AD-926D-B89C04F125A5}" type="pres">
      <dgm:prSet presAssocID="{F58A2BFA-3F68-4F4A-AB28-53BFE372C910}" presName="childTextArrow" presStyleLbl="fgAccFollowNode1" presStyleIdx="6" presStyleCnt="7" custLinFactNeighborX="227" custLinFactNeighborY="1631">
        <dgm:presLayoutVars>
          <dgm:bulletEnabled val="1"/>
        </dgm:presLayoutVars>
      </dgm:prSet>
      <dgm:spPr/>
      <dgm:t>
        <a:bodyPr/>
        <a:lstStyle/>
        <a:p>
          <a:endParaRPr lang="zh-TW" altLang="en-US"/>
        </a:p>
      </dgm:t>
    </dgm:pt>
  </dgm:ptLst>
  <dgm:cxnLst>
    <dgm:cxn modelId="{B54F7427-C834-4B4F-AA0C-4054F8E8B17F}" type="presOf" srcId="{E5CFC6C2-352B-45EA-ABA8-375E5A14F3F5}" destId="{4C1E0063-3980-4706-92ED-CC3CD1D7EF35}" srcOrd="0" destOrd="0" presId="urn:microsoft.com/office/officeart/2005/8/layout/process4"/>
    <dgm:cxn modelId="{308755BB-E5B1-4115-851C-1C88A56C893C}" type="presOf" srcId="{C592A0B4-A39B-4669-9684-53159A74B014}" destId="{610A1C87-8E59-484C-A276-188D8494667F}" srcOrd="0" destOrd="0" presId="urn:microsoft.com/office/officeart/2005/8/layout/process4"/>
    <dgm:cxn modelId="{0006C219-A8F2-4789-BC6A-8C26C092063B}" type="presOf" srcId="{9B91D5E4-035D-4C91-BB90-3CE6C6743FCB}" destId="{8712ABD6-F4F3-45EC-9730-D9B94131FC0C}" srcOrd="0" destOrd="0" presId="urn:microsoft.com/office/officeart/2005/8/layout/process4"/>
    <dgm:cxn modelId="{6648A3D7-5F3A-4615-A8D4-230FFE619873}" srcId="{E5CFC6C2-352B-45EA-ABA8-375E5A14F3F5}" destId="{DC6D26E8-159F-4ECC-9CB6-EF5911952124}" srcOrd="0" destOrd="0" parTransId="{4A54E6F0-D3DE-4DAE-91A7-6DED3F0F778F}" sibTransId="{D6083934-797C-4794-A28C-D9EB1D0DD2D8}"/>
    <dgm:cxn modelId="{8EE749DF-3392-46F4-8C00-31C9A54175C4}" type="presOf" srcId="{82B1B261-4D10-4FC2-B2E8-5809EC31583D}" destId="{0DB27D84-35AF-4F0E-9985-143A5A9ADFC4}" srcOrd="0" destOrd="0" presId="urn:microsoft.com/office/officeart/2005/8/layout/process4"/>
    <dgm:cxn modelId="{9E96B669-0A55-465E-8F4D-DF65781E5C83}" srcId="{E5CFC6C2-352B-45EA-ABA8-375E5A14F3F5}" destId="{C592A0B4-A39B-4669-9684-53159A74B014}" srcOrd="1" destOrd="0" parTransId="{B21C0A8B-9664-4B80-8725-38B1167298CD}" sibTransId="{164E0B40-50DF-46AB-8D19-D01293E021E6}"/>
    <dgm:cxn modelId="{96497EE2-7D75-4094-B0B3-67A196EE845A}" type="presOf" srcId="{9AD3BFEC-7142-4034-94A1-853FFB0C7B50}" destId="{1584EC37-A35E-49FF-A95F-4E37BC456B72}" srcOrd="0" destOrd="0" presId="urn:microsoft.com/office/officeart/2005/8/layout/process4"/>
    <dgm:cxn modelId="{EF59F727-229E-4299-83E2-4E844242DF09}" srcId="{68A74328-AFF4-4ED9-82DD-80280A4715BB}" destId="{F083FD99-8BB7-4A54-82AB-042990C8A049}" srcOrd="0" destOrd="0" parTransId="{072DE7A8-5EF6-4345-8120-4CEB97ACC012}" sibTransId="{C630BAE2-A67C-4AE4-AAA1-172A1AFC6312}"/>
    <dgm:cxn modelId="{31F75E7D-94C4-4D48-8C77-25FD37AAC7B1}" srcId="{9AD3BFEC-7142-4034-94A1-853FFB0C7B50}" destId="{82B1B261-4D10-4FC2-B2E8-5809EC31583D}" srcOrd="0" destOrd="0" parTransId="{A9D72CCF-B421-4270-B783-F1EE3ACD374B}" sibTransId="{A5FB7EC1-AE95-4192-9443-CC9E825DF7C6}"/>
    <dgm:cxn modelId="{9B18C559-1870-441F-B41F-5064040773E7}" type="presOf" srcId="{68A74328-AFF4-4ED9-82DD-80280A4715BB}" destId="{0E0BFF8E-61C9-44E1-9039-81CE69972145}" srcOrd="0" destOrd="0" presId="urn:microsoft.com/office/officeart/2005/8/layout/process4"/>
    <dgm:cxn modelId="{6E32977F-C430-432B-B6E8-0E30755597DE}" type="presOf" srcId="{DC6D26E8-159F-4ECC-9CB6-EF5911952124}" destId="{5ACB70D4-3881-4266-80B7-24BB13232904}" srcOrd="0" destOrd="0" presId="urn:microsoft.com/office/officeart/2005/8/layout/process4"/>
    <dgm:cxn modelId="{67C589CE-EF05-41CB-A306-E6030EE9EC02}" type="presOf" srcId="{F58A2BFA-3F68-4F4A-AB28-53BFE372C910}" destId="{BC7A2FD9-93B9-44AD-926D-B89C04F125A5}" srcOrd="0" destOrd="0" presId="urn:microsoft.com/office/officeart/2005/8/layout/process4"/>
    <dgm:cxn modelId="{6F1F5622-8538-4643-A5FA-BE01697AA639}" type="presOf" srcId="{68A74328-AFF4-4ED9-82DD-80280A4715BB}" destId="{B5579126-5D75-4AA0-B04F-8CB80C9CF80E}" srcOrd="1" destOrd="0" presId="urn:microsoft.com/office/officeart/2005/8/layout/process4"/>
    <dgm:cxn modelId="{15F8A475-FB17-4E96-B87D-328CF1521763}" srcId="{68A74328-AFF4-4ED9-82DD-80280A4715BB}" destId="{11436933-46FA-44B6-9958-411AA606FA88}" srcOrd="1" destOrd="0" parTransId="{1A2F5A96-0C6E-4100-BC8B-858A06321848}" sibTransId="{9C26C457-7E66-453D-B3A9-4B5F57CD1849}"/>
    <dgm:cxn modelId="{2E8B385A-49E8-4E83-A22F-61BA64CE7665}" type="presOf" srcId="{11436933-46FA-44B6-9958-411AA606FA88}" destId="{3C242E37-C769-4AD2-BA92-A5F9557F69F1}" srcOrd="0" destOrd="0" presId="urn:microsoft.com/office/officeart/2005/8/layout/process4"/>
    <dgm:cxn modelId="{9FB8D77F-0852-4F20-AF7A-3E87E1CEEBB9}" srcId="{82B1B261-4D10-4FC2-B2E8-5809EC31583D}" destId="{2B7D0407-10E1-4833-8B45-3F42B6919140}" srcOrd="0" destOrd="0" parTransId="{FDB00AC1-08A7-40C8-808A-7B3D01250605}" sibTransId="{A0AED979-1391-4B34-A8D1-129ABB210A7E}"/>
    <dgm:cxn modelId="{1BA0CFB1-6BF8-4789-9D17-B6C2C63B7486}" srcId="{9AD3BFEC-7142-4034-94A1-853FFB0C7B50}" destId="{E5CFC6C2-352B-45EA-ABA8-375E5A14F3F5}" srcOrd="1" destOrd="0" parTransId="{D17F77ED-E585-4563-932B-4A897EF4F4D7}" sibTransId="{5971E40D-5899-49A6-B183-177678F0C0D8}"/>
    <dgm:cxn modelId="{32387838-FDA1-43DD-845B-1007B6F01E54}" srcId="{82B1B261-4D10-4FC2-B2E8-5809EC31583D}" destId="{F58A2BFA-3F68-4F4A-AB28-53BFE372C910}" srcOrd="2" destOrd="0" parTransId="{8FC7C849-F53F-44F1-B2BF-DB118C979FBD}" sibTransId="{1356E919-B08D-4404-96A3-B81197341AE4}"/>
    <dgm:cxn modelId="{8C62864D-D55A-4C9E-B2F6-62E3207E8CE8}" srcId="{82B1B261-4D10-4FC2-B2E8-5809EC31583D}" destId="{9B91D5E4-035D-4C91-BB90-3CE6C6743FCB}" srcOrd="1" destOrd="0" parTransId="{FFB03056-956B-47C0-87BB-625A4B2572DF}" sibTransId="{8492CE5B-6C5F-4B4C-9105-CD7B62944A05}"/>
    <dgm:cxn modelId="{C650C135-5FF7-4AC1-97B9-CE776FD0978C}" type="presOf" srcId="{F083FD99-8BB7-4A54-82AB-042990C8A049}" destId="{1AB4AC65-DBB0-43D4-A142-D661B8D04D8D}" srcOrd="0" destOrd="0" presId="urn:microsoft.com/office/officeart/2005/8/layout/process4"/>
    <dgm:cxn modelId="{94D5F0BC-2B63-4368-8A01-C9AC5DF90F24}" type="presOf" srcId="{E5CFC6C2-352B-45EA-ABA8-375E5A14F3F5}" destId="{D4624C81-9A18-4B29-93E5-F567E29DFFFF}" srcOrd="1" destOrd="0" presId="urn:microsoft.com/office/officeart/2005/8/layout/process4"/>
    <dgm:cxn modelId="{B72F8232-CE3C-426F-8BE2-33B26404292A}" srcId="{9AD3BFEC-7142-4034-94A1-853FFB0C7B50}" destId="{68A74328-AFF4-4ED9-82DD-80280A4715BB}" srcOrd="2" destOrd="0" parTransId="{75937D4A-0B25-4E76-805C-277C39CA3CC6}" sibTransId="{8CD1210C-9767-4041-B361-559637D9B079}"/>
    <dgm:cxn modelId="{ACF6D667-B124-4201-8C80-4667E7158A63}" type="presOf" srcId="{2B7D0407-10E1-4833-8B45-3F42B6919140}" destId="{C65BDC2A-7BAC-41C6-8011-E98F409B1450}" srcOrd="0" destOrd="0" presId="urn:microsoft.com/office/officeart/2005/8/layout/process4"/>
    <dgm:cxn modelId="{3D928AAB-E809-4999-8513-48BE34142BF9}" type="presOf" srcId="{82B1B261-4D10-4FC2-B2E8-5809EC31583D}" destId="{19CEE49B-F035-4B3F-8129-3EBA88FE6BB6}" srcOrd="1" destOrd="0" presId="urn:microsoft.com/office/officeart/2005/8/layout/process4"/>
    <dgm:cxn modelId="{68F638AC-79C9-4D8F-B902-2F024AEB06F2}" type="presParOf" srcId="{1584EC37-A35E-49FF-A95F-4E37BC456B72}" destId="{62482190-BED9-40B8-877D-2C67023FA06A}" srcOrd="0" destOrd="0" presId="urn:microsoft.com/office/officeart/2005/8/layout/process4"/>
    <dgm:cxn modelId="{D2BDD555-0116-40C6-A8D5-577C8EDCD71A}" type="presParOf" srcId="{62482190-BED9-40B8-877D-2C67023FA06A}" destId="{0E0BFF8E-61C9-44E1-9039-81CE69972145}" srcOrd="0" destOrd="0" presId="urn:microsoft.com/office/officeart/2005/8/layout/process4"/>
    <dgm:cxn modelId="{A5D3BC29-1926-48B3-B40D-F8CEC77E801B}" type="presParOf" srcId="{62482190-BED9-40B8-877D-2C67023FA06A}" destId="{B5579126-5D75-4AA0-B04F-8CB80C9CF80E}" srcOrd="1" destOrd="0" presId="urn:microsoft.com/office/officeart/2005/8/layout/process4"/>
    <dgm:cxn modelId="{2E02CAFD-CAB8-4D78-88E6-DB0C3081CCC2}" type="presParOf" srcId="{62482190-BED9-40B8-877D-2C67023FA06A}" destId="{E486A333-B969-4026-8DAD-ECC81304F192}" srcOrd="2" destOrd="0" presId="urn:microsoft.com/office/officeart/2005/8/layout/process4"/>
    <dgm:cxn modelId="{1E565856-81EF-44E8-AEBA-F34A4874A36E}" type="presParOf" srcId="{E486A333-B969-4026-8DAD-ECC81304F192}" destId="{1AB4AC65-DBB0-43D4-A142-D661B8D04D8D}" srcOrd="0" destOrd="0" presId="urn:microsoft.com/office/officeart/2005/8/layout/process4"/>
    <dgm:cxn modelId="{1A1AB499-BCFB-454D-B24A-D01F5923CC28}" type="presParOf" srcId="{E486A333-B969-4026-8DAD-ECC81304F192}" destId="{3C242E37-C769-4AD2-BA92-A5F9557F69F1}" srcOrd="1" destOrd="0" presId="urn:microsoft.com/office/officeart/2005/8/layout/process4"/>
    <dgm:cxn modelId="{E3F69CC4-D09D-49C4-A988-2E495B4F4219}" type="presParOf" srcId="{1584EC37-A35E-49FF-A95F-4E37BC456B72}" destId="{AB178E8F-BA51-4B02-B3D6-6A527A07A1B4}" srcOrd="1" destOrd="0" presId="urn:microsoft.com/office/officeart/2005/8/layout/process4"/>
    <dgm:cxn modelId="{9A642982-355C-4FD0-A0FA-B05456C688E2}" type="presParOf" srcId="{1584EC37-A35E-49FF-A95F-4E37BC456B72}" destId="{787C7B0E-27FE-448A-8362-5678825BBC3B}" srcOrd="2" destOrd="0" presId="urn:microsoft.com/office/officeart/2005/8/layout/process4"/>
    <dgm:cxn modelId="{3016DA54-072A-4D39-BA31-9FF5217F2748}" type="presParOf" srcId="{787C7B0E-27FE-448A-8362-5678825BBC3B}" destId="{4C1E0063-3980-4706-92ED-CC3CD1D7EF35}" srcOrd="0" destOrd="0" presId="urn:microsoft.com/office/officeart/2005/8/layout/process4"/>
    <dgm:cxn modelId="{C686B0D1-77CD-4B5A-9CB1-BFD168BCA020}" type="presParOf" srcId="{787C7B0E-27FE-448A-8362-5678825BBC3B}" destId="{D4624C81-9A18-4B29-93E5-F567E29DFFFF}" srcOrd="1" destOrd="0" presId="urn:microsoft.com/office/officeart/2005/8/layout/process4"/>
    <dgm:cxn modelId="{1BFCFACC-727F-420B-88E2-262B84FAE5F1}" type="presParOf" srcId="{787C7B0E-27FE-448A-8362-5678825BBC3B}" destId="{C3959309-F0BB-4C0B-B5A6-FCE67607818A}" srcOrd="2" destOrd="0" presId="urn:microsoft.com/office/officeart/2005/8/layout/process4"/>
    <dgm:cxn modelId="{0660284E-46E6-4AE8-BFBF-2F5A975656D8}" type="presParOf" srcId="{C3959309-F0BB-4C0B-B5A6-FCE67607818A}" destId="{5ACB70D4-3881-4266-80B7-24BB13232904}" srcOrd="0" destOrd="0" presId="urn:microsoft.com/office/officeart/2005/8/layout/process4"/>
    <dgm:cxn modelId="{67277E2E-D336-4C71-91D1-07CE4FF526D1}" type="presParOf" srcId="{C3959309-F0BB-4C0B-B5A6-FCE67607818A}" destId="{610A1C87-8E59-484C-A276-188D8494667F}" srcOrd="1" destOrd="0" presId="urn:microsoft.com/office/officeart/2005/8/layout/process4"/>
    <dgm:cxn modelId="{92360EB1-AB29-462E-AA48-BD3355A36B3F}" type="presParOf" srcId="{1584EC37-A35E-49FF-A95F-4E37BC456B72}" destId="{EDB8B053-FD70-4DB7-89AD-0D273F7AFA93}" srcOrd="3" destOrd="0" presId="urn:microsoft.com/office/officeart/2005/8/layout/process4"/>
    <dgm:cxn modelId="{6CC3C5C1-3920-4FDE-B3B2-0C103A09678C}" type="presParOf" srcId="{1584EC37-A35E-49FF-A95F-4E37BC456B72}" destId="{6CEA3BDC-E0D8-44A6-AA1A-10ED265F8619}" srcOrd="4" destOrd="0" presId="urn:microsoft.com/office/officeart/2005/8/layout/process4"/>
    <dgm:cxn modelId="{5218090D-1D0B-4470-954A-DBA0D3B41779}" type="presParOf" srcId="{6CEA3BDC-E0D8-44A6-AA1A-10ED265F8619}" destId="{0DB27D84-35AF-4F0E-9985-143A5A9ADFC4}" srcOrd="0" destOrd="0" presId="urn:microsoft.com/office/officeart/2005/8/layout/process4"/>
    <dgm:cxn modelId="{9B385193-5644-4995-9A99-F3B128A165FC}" type="presParOf" srcId="{6CEA3BDC-E0D8-44A6-AA1A-10ED265F8619}" destId="{19CEE49B-F035-4B3F-8129-3EBA88FE6BB6}" srcOrd="1" destOrd="0" presId="urn:microsoft.com/office/officeart/2005/8/layout/process4"/>
    <dgm:cxn modelId="{FFCCF8E9-8630-4B19-A790-CB8FFEFA3962}" type="presParOf" srcId="{6CEA3BDC-E0D8-44A6-AA1A-10ED265F8619}" destId="{01CF53E5-8DE1-483B-8C7B-B5B0A924340A}" srcOrd="2" destOrd="0" presId="urn:microsoft.com/office/officeart/2005/8/layout/process4"/>
    <dgm:cxn modelId="{1071704C-322A-4A8A-AD90-95D1DD6EC92F}" type="presParOf" srcId="{01CF53E5-8DE1-483B-8C7B-B5B0A924340A}" destId="{C65BDC2A-7BAC-41C6-8011-E98F409B1450}" srcOrd="0" destOrd="0" presId="urn:microsoft.com/office/officeart/2005/8/layout/process4"/>
    <dgm:cxn modelId="{406E67AF-CA3F-4D69-BC9A-4A73FF26DAED}" type="presParOf" srcId="{01CF53E5-8DE1-483B-8C7B-B5B0A924340A}" destId="{8712ABD6-F4F3-45EC-9730-D9B94131FC0C}" srcOrd="1" destOrd="0" presId="urn:microsoft.com/office/officeart/2005/8/layout/process4"/>
    <dgm:cxn modelId="{FA82528E-1ABD-46A4-B7C7-5683993DE1C3}" type="presParOf" srcId="{01CF53E5-8DE1-483B-8C7B-B5B0A924340A}" destId="{BC7A2FD9-93B9-44AD-926D-B89C04F125A5}"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BDA461-3A8D-4113-9FD9-87ECB736C9F6}"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zh-TW" altLang="en-US"/>
        </a:p>
      </dgm:t>
    </dgm:pt>
    <dgm:pt modelId="{C6062228-7B7B-419F-AB89-A317321F74F6}">
      <dgm:prSet phldrT="[文字]" custT="1"/>
      <dgm:spPr/>
      <dgm:t>
        <a:bodyPr/>
        <a:lstStyle/>
        <a:p>
          <a:r>
            <a:rPr lang="zh-TW" altLang="en-US" sz="2000" b="1" u="sng" dirty="0" smtClean="0">
              <a:solidFill>
                <a:srgbClr val="006600"/>
              </a:solidFill>
              <a:latin typeface="標楷體" panose="03000509000000000000" pitchFamily="65" charset="-120"/>
              <a:ea typeface="標楷體" panose="03000509000000000000" pitchFamily="65" charset="-120"/>
            </a:rPr>
            <a:t>每月在職所得</a:t>
          </a:r>
          <a:r>
            <a:rPr lang="en-US" altLang="zh-TW" sz="2000" b="1" dirty="0" smtClean="0">
              <a:solidFill>
                <a:srgbClr val="006600"/>
              </a:solidFill>
              <a:latin typeface="標楷體" panose="03000509000000000000" pitchFamily="65" charset="-120"/>
              <a:ea typeface="標楷體" panose="03000509000000000000" pitchFamily="65" charset="-120"/>
            </a:rPr>
            <a:t>(770</a:t>
          </a:r>
          <a:r>
            <a:rPr lang="zh-TW" altLang="en-US" sz="2000" b="1" dirty="0" smtClean="0">
              <a:solidFill>
                <a:srgbClr val="006600"/>
              </a:solidFill>
              <a:latin typeface="標楷體" panose="03000509000000000000" pitchFamily="65" charset="-120"/>
              <a:ea typeface="標楷體" panose="03000509000000000000" pitchFamily="65" charset="-120"/>
            </a:rPr>
            <a:t>薪點教授</a:t>
          </a:r>
          <a:r>
            <a:rPr lang="en-US" altLang="zh-TW" sz="2000" b="1" dirty="0" smtClean="0">
              <a:solidFill>
                <a:srgbClr val="006600"/>
              </a:solidFill>
              <a:latin typeface="標楷體" panose="03000509000000000000" pitchFamily="65" charset="-120"/>
              <a:ea typeface="標楷體" panose="03000509000000000000" pitchFamily="65" charset="-120"/>
            </a:rPr>
            <a:t>)</a:t>
          </a:r>
        </a:p>
        <a:p>
          <a:r>
            <a:rPr lang="en-US" altLang="zh-TW" sz="2000" b="1" dirty="0" smtClean="0">
              <a:solidFill>
                <a:srgbClr val="006600"/>
              </a:solidFill>
              <a:latin typeface="標楷體" panose="03000509000000000000" pitchFamily="65" charset="-120"/>
              <a:ea typeface="標楷體" panose="03000509000000000000" pitchFamily="65" charset="-120"/>
            </a:rPr>
            <a:t>56930+59895=116,825</a:t>
          </a:r>
          <a:endParaRPr lang="zh-TW" altLang="en-US" sz="2000" b="1" dirty="0">
            <a:solidFill>
              <a:srgbClr val="006600"/>
            </a:solidFill>
            <a:latin typeface="標楷體" panose="03000509000000000000" pitchFamily="65" charset="-120"/>
            <a:ea typeface="標楷體" panose="03000509000000000000" pitchFamily="65" charset="-120"/>
          </a:endParaRPr>
        </a:p>
      </dgm:t>
    </dgm:pt>
    <dgm:pt modelId="{6B85C555-AA84-4F00-967F-EE41523703E7}" type="parTrans" cxnId="{CA4D6B8A-9385-4D54-8F6D-36413A2C608B}">
      <dgm:prSet/>
      <dgm:spPr/>
      <dgm:t>
        <a:bodyPr/>
        <a:lstStyle/>
        <a:p>
          <a:endParaRPr lang="zh-TW" altLang="en-US"/>
        </a:p>
      </dgm:t>
    </dgm:pt>
    <dgm:pt modelId="{A13B382C-D577-46D3-89AE-B3EF9BC9C2A2}" type="sibTrans" cxnId="{CA4D6B8A-9385-4D54-8F6D-36413A2C608B}">
      <dgm:prSet/>
      <dgm:spPr/>
      <dgm:t>
        <a:bodyPr/>
        <a:lstStyle/>
        <a:p>
          <a:endParaRPr lang="zh-TW" altLang="en-US"/>
        </a:p>
      </dgm:t>
    </dgm:pt>
    <dgm:pt modelId="{F89D4014-A4DC-4167-A278-594CA4852B99}">
      <dgm:prSet phldrT="[文字]" custT="1"/>
      <dgm:spPr/>
      <dgm:t>
        <a:bodyPr/>
        <a:lstStyle/>
        <a:p>
          <a:r>
            <a:rPr lang="zh-TW" altLang="en-US" sz="2000" b="1" u="sng" dirty="0" smtClean="0">
              <a:solidFill>
                <a:schemeClr val="accent1">
                  <a:lumMod val="50000"/>
                </a:schemeClr>
              </a:solidFill>
              <a:latin typeface="標楷體" panose="03000509000000000000" pitchFamily="65" charset="-120"/>
              <a:ea typeface="標楷體" panose="03000509000000000000" pitchFamily="65" charset="-120"/>
            </a:rPr>
            <a:t>每月自提撥退撫基金</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費率</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18%)</a:t>
          </a:r>
        </a:p>
        <a:p>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56930</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2</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18%</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35%=7,173/</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月</a:t>
          </a:r>
          <a:r>
            <a:rPr lang="en-US" altLang="zh-TW" sz="2000" b="1" dirty="0" smtClean="0">
              <a:solidFill>
                <a:schemeClr val="accent1">
                  <a:lumMod val="50000"/>
                </a:schemeClr>
              </a:solidFill>
              <a:latin typeface="標楷體" panose="03000509000000000000" pitchFamily="65" charset="-120"/>
              <a:ea typeface="標楷體" panose="03000509000000000000" pitchFamily="65" charset="-120"/>
            </a:rPr>
            <a:t>       86,076/</a:t>
          </a:r>
          <a:r>
            <a:rPr lang="zh-TW" altLang="en-US" sz="2000" b="1" dirty="0" smtClean="0">
              <a:solidFill>
                <a:schemeClr val="accent1">
                  <a:lumMod val="50000"/>
                </a:schemeClr>
              </a:solidFill>
              <a:latin typeface="標楷體" panose="03000509000000000000" pitchFamily="65" charset="-120"/>
              <a:ea typeface="標楷體" panose="03000509000000000000" pitchFamily="65" charset="-120"/>
            </a:rPr>
            <a:t>年</a:t>
          </a:r>
          <a:endParaRPr lang="zh-TW" altLang="en-US" sz="2000" b="1" dirty="0">
            <a:solidFill>
              <a:schemeClr val="accent1">
                <a:lumMod val="50000"/>
              </a:schemeClr>
            </a:solidFill>
            <a:latin typeface="標楷體" panose="03000509000000000000" pitchFamily="65" charset="-120"/>
            <a:ea typeface="標楷體" panose="03000509000000000000" pitchFamily="65" charset="-120"/>
          </a:endParaRPr>
        </a:p>
      </dgm:t>
    </dgm:pt>
    <dgm:pt modelId="{32E7B81A-F4E0-4731-9418-7DEB05FA08AD}" type="parTrans" cxnId="{9EAF5F10-C12F-4FAD-BDC7-481FF3CE86C2}">
      <dgm:prSet/>
      <dgm:spPr/>
      <dgm:t>
        <a:bodyPr/>
        <a:lstStyle/>
        <a:p>
          <a:endParaRPr lang="zh-TW" altLang="en-US"/>
        </a:p>
      </dgm:t>
    </dgm:pt>
    <dgm:pt modelId="{C6ECA8D7-91CA-4287-A61F-49567A5DCBBB}" type="sibTrans" cxnId="{9EAF5F10-C12F-4FAD-BDC7-481FF3CE86C2}">
      <dgm:prSet/>
      <dgm:spPr/>
      <dgm:t>
        <a:bodyPr/>
        <a:lstStyle/>
        <a:p>
          <a:endParaRPr lang="zh-TW" altLang="en-US"/>
        </a:p>
      </dgm:t>
    </dgm:pt>
    <dgm:pt modelId="{F45B3DCB-0204-4836-8F16-1D02C2E051A5}">
      <dgm:prSet phldrT="[文字]" custT="1"/>
      <dgm:spPr/>
      <dgm:t>
        <a:bodyPr/>
        <a:lstStyle/>
        <a:p>
          <a:pPr>
            <a:lnSpc>
              <a:spcPts val="2000"/>
            </a:lnSpc>
          </a:pPr>
          <a:r>
            <a:rPr lang="zh-TW" altLang="en-US" sz="2000" b="1" u="sng" dirty="0" smtClean="0">
              <a:solidFill>
                <a:srgbClr val="FF0000"/>
              </a:solidFill>
              <a:latin typeface="標楷體" panose="03000509000000000000" pitchFamily="65" charset="-120"/>
              <a:ea typeface="標楷體" panose="03000509000000000000" pitchFamily="65" charset="-120"/>
            </a:rPr>
            <a:t>每月增加的退休所得</a:t>
          </a:r>
          <a:endParaRPr lang="en-US" altLang="zh-TW" sz="2000" b="1" u="sng" dirty="0" smtClean="0">
            <a:solidFill>
              <a:srgbClr val="FF0000"/>
            </a:solidFill>
            <a:latin typeface="標楷體" panose="03000509000000000000" pitchFamily="65" charset="-120"/>
            <a:ea typeface="標楷體" panose="03000509000000000000" pitchFamily="65" charset="-120"/>
          </a:endParaRPr>
        </a:p>
        <a:p>
          <a:pPr>
            <a:lnSpc>
              <a:spcPts val="2000"/>
            </a:lnSpc>
          </a:pPr>
          <a:r>
            <a:rPr lang="zh-TW" altLang="en-US" sz="2000" b="1" dirty="0" smtClean="0">
              <a:solidFill>
                <a:srgbClr val="FF0000"/>
              </a:solidFill>
              <a:latin typeface="標楷體" panose="03000509000000000000" pitchFamily="65" charset="-120"/>
              <a:ea typeface="標楷體" panose="03000509000000000000" pitchFamily="65" charset="-120"/>
            </a:rPr>
            <a:t>年資</a:t>
          </a:r>
          <a:r>
            <a:rPr lang="en-US" altLang="zh-TW" sz="2000" b="1" dirty="0" smtClean="0">
              <a:solidFill>
                <a:srgbClr val="FF0000"/>
              </a:solidFill>
              <a:latin typeface="標楷體" panose="03000509000000000000" pitchFamily="65" charset="-120"/>
              <a:ea typeface="標楷體" panose="03000509000000000000" pitchFamily="65" charset="-120"/>
            </a:rPr>
            <a:t>15-35</a:t>
          </a:r>
          <a:r>
            <a:rPr lang="zh-TW" altLang="en-US" sz="2000" b="1" dirty="0" smtClean="0">
              <a:solidFill>
                <a:srgbClr val="FF0000"/>
              </a:solidFill>
              <a:latin typeface="標楷體" panose="03000509000000000000" pitchFamily="65" charset="-120"/>
              <a:ea typeface="標楷體" panose="03000509000000000000" pitchFamily="65" charset="-120"/>
            </a:rPr>
            <a:t>年，每增</a:t>
          </a:r>
          <a:r>
            <a:rPr lang="en-US" altLang="zh-TW" sz="2000" b="1" dirty="0" smtClean="0">
              <a:solidFill>
                <a:srgbClr val="FF0000"/>
              </a:solidFill>
              <a:latin typeface="標楷體" panose="03000509000000000000" pitchFamily="65" charset="-120"/>
              <a:ea typeface="標楷體" panose="03000509000000000000" pitchFamily="65" charset="-120"/>
            </a:rPr>
            <a:t>1</a:t>
          </a:r>
          <a:r>
            <a:rPr lang="zh-TW" altLang="en-US" sz="2000" b="1" dirty="0" smtClean="0">
              <a:solidFill>
                <a:srgbClr val="FF0000"/>
              </a:solidFill>
              <a:latin typeface="標楷體" panose="03000509000000000000" pitchFamily="65" charset="-120"/>
              <a:ea typeface="標楷體" panose="03000509000000000000" pitchFamily="65" charset="-120"/>
            </a:rPr>
            <a:t>年替代率增</a:t>
          </a:r>
          <a:r>
            <a:rPr lang="en-US" altLang="zh-TW" sz="2000" b="1" dirty="0" smtClean="0">
              <a:solidFill>
                <a:srgbClr val="FF0000"/>
              </a:solidFill>
              <a:latin typeface="標楷體" panose="03000509000000000000" pitchFamily="65" charset="-120"/>
              <a:ea typeface="標楷體" panose="03000509000000000000" pitchFamily="65" charset="-120"/>
            </a:rPr>
            <a:t>1.5%=1,708/</a:t>
          </a:r>
          <a:r>
            <a:rPr lang="zh-TW" altLang="en-US" sz="2000" b="1" dirty="0" smtClean="0">
              <a:solidFill>
                <a:srgbClr val="FF0000"/>
              </a:solidFill>
              <a:latin typeface="標楷體" panose="03000509000000000000" pitchFamily="65" charset="-120"/>
              <a:ea typeface="標楷體" panose="03000509000000000000" pitchFamily="65" charset="-120"/>
            </a:rPr>
            <a:t>月   </a:t>
          </a:r>
          <a:r>
            <a:rPr lang="en-US" altLang="zh-TW" sz="2000" b="1" dirty="0" smtClean="0">
              <a:solidFill>
                <a:srgbClr val="FF0000"/>
              </a:solidFill>
              <a:latin typeface="標楷體" panose="03000509000000000000" pitchFamily="65" charset="-120"/>
              <a:ea typeface="標楷體" panose="03000509000000000000" pitchFamily="65" charset="-120"/>
            </a:rPr>
            <a:t>20,496/</a:t>
          </a:r>
          <a:r>
            <a:rPr lang="zh-TW" altLang="en-US" sz="2000" b="1" dirty="0" smtClean="0">
              <a:solidFill>
                <a:srgbClr val="FF0000"/>
              </a:solidFill>
              <a:latin typeface="標楷體" panose="03000509000000000000" pitchFamily="65" charset="-120"/>
              <a:ea typeface="標楷體" panose="03000509000000000000" pitchFamily="65" charset="-120"/>
            </a:rPr>
            <a:t>年</a:t>
          </a:r>
          <a:endParaRPr lang="en-US" altLang="zh-TW" sz="2000" b="1" dirty="0" smtClean="0">
            <a:solidFill>
              <a:srgbClr val="FF0000"/>
            </a:solidFill>
            <a:latin typeface="標楷體" panose="03000509000000000000" pitchFamily="65" charset="-120"/>
            <a:ea typeface="標楷體" panose="03000509000000000000" pitchFamily="65" charset="-120"/>
          </a:endParaRPr>
        </a:p>
        <a:p>
          <a:pPr>
            <a:lnSpc>
              <a:spcPts val="2000"/>
            </a:lnSpc>
          </a:pPr>
          <a:r>
            <a:rPr lang="zh-TW" altLang="en-US" sz="2000" b="1" dirty="0" smtClean="0">
              <a:solidFill>
                <a:srgbClr val="FF0000"/>
              </a:solidFill>
              <a:latin typeface="標楷體" panose="03000509000000000000" pitchFamily="65" charset="-120"/>
              <a:ea typeface="標楷體" panose="03000509000000000000" pitchFamily="65" charset="-120"/>
            </a:rPr>
            <a:t>年資</a:t>
          </a:r>
          <a:r>
            <a:rPr lang="en-US" altLang="zh-TW" sz="2000" b="1" dirty="0" smtClean="0">
              <a:solidFill>
                <a:srgbClr val="FF0000"/>
              </a:solidFill>
              <a:latin typeface="標楷體" panose="03000509000000000000" pitchFamily="65" charset="-120"/>
              <a:ea typeface="標楷體" panose="03000509000000000000" pitchFamily="65" charset="-120"/>
            </a:rPr>
            <a:t>36-40</a:t>
          </a:r>
          <a:r>
            <a:rPr lang="zh-TW" altLang="en-US" sz="2000" b="1" dirty="0" smtClean="0">
              <a:solidFill>
                <a:srgbClr val="FF0000"/>
              </a:solidFill>
              <a:latin typeface="標楷體" panose="03000509000000000000" pitchFamily="65" charset="-120"/>
              <a:ea typeface="標楷體" panose="03000509000000000000" pitchFamily="65" charset="-120"/>
            </a:rPr>
            <a:t>年，每增</a:t>
          </a:r>
          <a:r>
            <a:rPr lang="en-US" altLang="zh-TW" sz="2000" b="1" dirty="0" smtClean="0">
              <a:solidFill>
                <a:srgbClr val="FF0000"/>
              </a:solidFill>
              <a:latin typeface="標楷體" panose="03000509000000000000" pitchFamily="65" charset="-120"/>
              <a:ea typeface="標楷體" panose="03000509000000000000" pitchFamily="65" charset="-120"/>
            </a:rPr>
            <a:t>1</a:t>
          </a:r>
          <a:r>
            <a:rPr lang="zh-TW" altLang="en-US" sz="2000" b="1" dirty="0" smtClean="0">
              <a:solidFill>
                <a:srgbClr val="FF0000"/>
              </a:solidFill>
              <a:latin typeface="標楷體" panose="03000509000000000000" pitchFamily="65" charset="-120"/>
              <a:ea typeface="標楷體" panose="03000509000000000000" pitchFamily="65" charset="-120"/>
            </a:rPr>
            <a:t>年替代率增</a:t>
          </a:r>
          <a:r>
            <a:rPr lang="en-US" altLang="zh-TW" sz="2000" b="1" dirty="0" smtClean="0">
              <a:solidFill>
                <a:srgbClr val="FF0000"/>
              </a:solidFill>
              <a:latin typeface="標楷體" panose="03000509000000000000" pitchFamily="65" charset="-120"/>
              <a:ea typeface="標楷體" panose="03000509000000000000" pitchFamily="65" charset="-120"/>
            </a:rPr>
            <a:t>0.5%==569/</a:t>
          </a:r>
          <a:r>
            <a:rPr lang="zh-TW" altLang="en-US" sz="2000" b="1" dirty="0" smtClean="0">
              <a:solidFill>
                <a:srgbClr val="FF0000"/>
              </a:solidFill>
              <a:latin typeface="標楷體" panose="03000509000000000000" pitchFamily="65" charset="-120"/>
              <a:ea typeface="標楷體" panose="03000509000000000000" pitchFamily="65" charset="-120"/>
            </a:rPr>
            <a:t>月    </a:t>
          </a:r>
          <a:r>
            <a:rPr lang="en-US" altLang="zh-TW" sz="2000" b="1" dirty="0" smtClean="0">
              <a:solidFill>
                <a:srgbClr val="FF0000"/>
              </a:solidFill>
              <a:latin typeface="標楷體" panose="03000509000000000000" pitchFamily="65" charset="-120"/>
              <a:ea typeface="標楷體" panose="03000509000000000000" pitchFamily="65" charset="-120"/>
            </a:rPr>
            <a:t>6,828/</a:t>
          </a:r>
          <a:r>
            <a:rPr lang="zh-TW" altLang="en-US" sz="2000" b="1" dirty="0" smtClean="0">
              <a:solidFill>
                <a:srgbClr val="FF0000"/>
              </a:solidFill>
              <a:latin typeface="標楷體" panose="03000509000000000000" pitchFamily="65" charset="-120"/>
              <a:ea typeface="標楷體" panose="03000509000000000000" pitchFamily="65" charset="-120"/>
            </a:rPr>
            <a:t>年</a:t>
          </a:r>
          <a:endParaRPr lang="zh-TW" altLang="en-US" sz="2000" b="1" dirty="0">
            <a:solidFill>
              <a:srgbClr val="FF0000"/>
            </a:solidFill>
            <a:latin typeface="標楷體" panose="03000509000000000000" pitchFamily="65" charset="-120"/>
            <a:ea typeface="標楷體" panose="03000509000000000000" pitchFamily="65" charset="-120"/>
          </a:endParaRPr>
        </a:p>
      </dgm:t>
    </dgm:pt>
    <dgm:pt modelId="{935DFBB8-F97E-4353-B4FC-F5C1E42A7352}" type="parTrans" cxnId="{70B1B336-912A-4BBF-9E54-FD5DB5A11FEB}">
      <dgm:prSet/>
      <dgm:spPr/>
      <dgm:t>
        <a:bodyPr/>
        <a:lstStyle/>
        <a:p>
          <a:endParaRPr lang="zh-TW" altLang="en-US"/>
        </a:p>
      </dgm:t>
    </dgm:pt>
    <dgm:pt modelId="{5CF520F6-F050-4767-9A58-EB48C949789F}" type="sibTrans" cxnId="{70B1B336-912A-4BBF-9E54-FD5DB5A11FEB}">
      <dgm:prSet/>
      <dgm:spPr/>
      <dgm:t>
        <a:bodyPr/>
        <a:lstStyle/>
        <a:p>
          <a:endParaRPr lang="zh-TW" altLang="en-US"/>
        </a:p>
      </dgm:t>
    </dgm:pt>
    <dgm:pt modelId="{C878F013-4FF4-4E5F-8348-2E9A1AE183BF}" type="pres">
      <dgm:prSet presAssocID="{FCBDA461-3A8D-4113-9FD9-87ECB736C9F6}" presName="Name0" presStyleCnt="0">
        <dgm:presLayoutVars>
          <dgm:chMax val="7"/>
          <dgm:chPref val="7"/>
          <dgm:dir/>
        </dgm:presLayoutVars>
      </dgm:prSet>
      <dgm:spPr/>
      <dgm:t>
        <a:bodyPr/>
        <a:lstStyle/>
        <a:p>
          <a:endParaRPr lang="zh-TW" altLang="en-US"/>
        </a:p>
      </dgm:t>
    </dgm:pt>
    <dgm:pt modelId="{26E4C13E-1D15-4F6A-9A9B-79DAED42CEFA}" type="pres">
      <dgm:prSet presAssocID="{FCBDA461-3A8D-4113-9FD9-87ECB736C9F6}" presName="Name1" presStyleCnt="0"/>
      <dgm:spPr/>
    </dgm:pt>
    <dgm:pt modelId="{966EFCF4-DBAE-496C-B72A-9CB5C2DFD351}" type="pres">
      <dgm:prSet presAssocID="{FCBDA461-3A8D-4113-9FD9-87ECB736C9F6}" presName="cycle" presStyleCnt="0"/>
      <dgm:spPr/>
    </dgm:pt>
    <dgm:pt modelId="{ED36BAC7-DC48-4DE1-BEBF-16D2D93EEFF7}" type="pres">
      <dgm:prSet presAssocID="{FCBDA461-3A8D-4113-9FD9-87ECB736C9F6}" presName="srcNode" presStyleLbl="node1" presStyleIdx="0" presStyleCnt="3"/>
      <dgm:spPr/>
    </dgm:pt>
    <dgm:pt modelId="{909ECFAA-99CC-4C96-9616-14F2FDBF98F3}" type="pres">
      <dgm:prSet presAssocID="{FCBDA461-3A8D-4113-9FD9-87ECB736C9F6}" presName="conn" presStyleLbl="parChTrans1D2" presStyleIdx="0" presStyleCnt="1"/>
      <dgm:spPr/>
      <dgm:t>
        <a:bodyPr/>
        <a:lstStyle/>
        <a:p>
          <a:endParaRPr lang="zh-TW" altLang="en-US"/>
        </a:p>
      </dgm:t>
    </dgm:pt>
    <dgm:pt modelId="{F59ED7AB-649B-4202-B2FC-AA1FCF60044C}" type="pres">
      <dgm:prSet presAssocID="{FCBDA461-3A8D-4113-9FD9-87ECB736C9F6}" presName="extraNode" presStyleLbl="node1" presStyleIdx="0" presStyleCnt="3"/>
      <dgm:spPr/>
    </dgm:pt>
    <dgm:pt modelId="{91762555-173D-427C-88BB-C4B727F9A039}" type="pres">
      <dgm:prSet presAssocID="{FCBDA461-3A8D-4113-9FD9-87ECB736C9F6}" presName="dstNode" presStyleLbl="node1" presStyleIdx="0" presStyleCnt="3"/>
      <dgm:spPr/>
    </dgm:pt>
    <dgm:pt modelId="{428873E0-6BF6-4123-ABA8-29F35E3A151C}" type="pres">
      <dgm:prSet presAssocID="{C6062228-7B7B-419F-AB89-A317321F74F6}" presName="text_1" presStyleLbl="node1" presStyleIdx="0" presStyleCnt="3">
        <dgm:presLayoutVars>
          <dgm:bulletEnabled val="1"/>
        </dgm:presLayoutVars>
      </dgm:prSet>
      <dgm:spPr/>
      <dgm:t>
        <a:bodyPr/>
        <a:lstStyle/>
        <a:p>
          <a:endParaRPr lang="zh-TW" altLang="en-US"/>
        </a:p>
      </dgm:t>
    </dgm:pt>
    <dgm:pt modelId="{7FC01F36-4B6B-4177-962B-23D779F8DC6F}" type="pres">
      <dgm:prSet presAssocID="{C6062228-7B7B-419F-AB89-A317321F74F6}" presName="accent_1" presStyleCnt="0"/>
      <dgm:spPr/>
    </dgm:pt>
    <dgm:pt modelId="{374DE7B6-7475-4D3F-B51E-6751BCEBACAC}" type="pres">
      <dgm:prSet presAssocID="{C6062228-7B7B-419F-AB89-A317321F74F6}" presName="accentRepeatNode" presStyleLbl="solidFgAcc1" presStyleIdx="0" presStyleCnt="3"/>
      <dgm:spPr/>
    </dgm:pt>
    <dgm:pt modelId="{3AC10C6A-BC75-4D7A-B0B6-4C816631EA78}" type="pres">
      <dgm:prSet presAssocID="{F89D4014-A4DC-4167-A278-594CA4852B99}" presName="text_2" presStyleLbl="node1" presStyleIdx="1" presStyleCnt="3">
        <dgm:presLayoutVars>
          <dgm:bulletEnabled val="1"/>
        </dgm:presLayoutVars>
      </dgm:prSet>
      <dgm:spPr/>
      <dgm:t>
        <a:bodyPr/>
        <a:lstStyle/>
        <a:p>
          <a:endParaRPr lang="zh-TW" altLang="en-US"/>
        </a:p>
      </dgm:t>
    </dgm:pt>
    <dgm:pt modelId="{42CB639E-2D8F-4D6F-958C-4E3A6FC7E9C6}" type="pres">
      <dgm:prSet presAssocID="{F89D4014-A4DC-4167-A278-594CA4852B99}" presName="accent_2" presStyleCnt="0"/>
      <dgm:spPr/>
    </dgm:pt>
    <dgm:pt modelId="{32EB2797-7CB7-4164-BC37-BD3B234EAD67}" type="pres">
      <dgm:prSet presAssocID="{F89D4014-A4DC-4167-A278-594CA4852B99}" presName="accentRepeatNode" presStyleLbl="solidFgAcc1" presStyleIdx="1" presStyleCnt="3"/>
      <dgm:spPr/>
    </dgm:pt>
    <dgm:pt modelId="{AED02DA4-E109-4269-94AF-ADE61425DF12}" type="pres">
      <dgm:prSet presAssocID="{F45B3DCB-0204-4836-8F16-1D02C2E051A5}" presName="text_3" presStyleLbl="node1" presStyleIdx="2" presStyleCnt="3" custScaleY="129825" custLinFactNeighborX="1351" custLinFactNeighborY="-1754">
        <dgm:presLayoutVars>
          <dgm:bulletEnabled val="1"/>
        </dgm:presLayoutVars>
      </dgm:prSet>
      <dgm:spPr/>
      <dgm:t>
        <a:bodyPr/>
        <a:lstStyle/>
        <a:p>
          <a:endParaRPr lang="zh-TW" altLang="en-US"/>
        </a:p>
      </dgm:t>
    </dgm:pt>
    <dgm:pt modelId="{F3FB255D-8709-4E08-A1E0-6D2A22DF4242}" type="pres">
      <dgm:prSet presAssocID="{F45B3DCB-0204-4836-8F16-1D02C2E051A5}" presName="accent_3" presStyleCnt="0"/>
      <dgm:spPr/>
    </dgm:pt>
    <dgm:pt modelId="{2B4DE343-D151-4DA6-AC6C-26233564F239}" type="pres">
      <dgm:prSet presAssocID="{F45B3DCB-0204-4836-8F16-1D02C2E051A5}" presName="accentRepeatNode" presStyleLbl="solidFgAcc1" presStyleIdx="2" presStyleCnt="3"/>
      <dgm:spPr/>
    </dgm:pt>
  </dgm:ptLst>
  <dgm:cxnLst>
    <dgm:cxn modelId="{F0514997-55DE-4110-AE9A-33A0E7FACEED}" type="presOf" srcId="{F89D4014-A4DC-4167-A278-594CA4852B99}" destId="{3AC10C6A-BC75-4D7A-B0B6-4C816631EA78}" srcOrd="0" destOrd="0" presId="urn:microsoft.com/office/officeart/2008/layout/VerticalCurvedList"/>
    <dgm:cxn modelId="{000769B8-7BAF-435E-AD4B-AF5A11CB18F9}" type="presOf" srcId="{FCBDA461-3A8D-4113-9FD9-87ECB736C9F6}" destId="{C878F013-4FF4-4E5F-8348-2E9A1AE183BF}" srcOrd="0" destOrd="0" presId="urn:microsoft.com/office/officeart/2008/layout/VerticalCurvedList"/>
    <dgm:cxn modelId="{DCC0700E-EB17-4AFF-A69E-DE65D1053DED}" type="presOf" srcId="{F45B3DCB-0204-4836-8F16-1D02C2E051A5}" destId="{AED02DA4-E109-4269-94AF-ADE61425DF12}" srcOrd="0" destOrd="0" presId="urn:microsoft.com/office/officeart/2008/layout/VerticalCurvedList"/>
    <dgm:cxn modelId="{70B1B336-912A-4BBF-9E54-FD5DB5A11FEB}" srcId="{FCBDA461-3A8D-4113-9FD9-87ECB736C9F6}" destId="{F45B3DCB-0204-4836-8F16-1D02C2E051A5}" srcOrd="2" destOrd="0" parTransId="{935DFBB8-F97E-4353-B4FC-F5C1E42A7352}" sibTransId="{5CF520F6-F050-4767-9A58-EB48C949789F}"/>
    <dgm:cxn modelId="{3FD72C11-E7E0-4F7A-B7BE-EA05E80B2AC5}" type="presOf" srcId="{C6062228-7B7B-419F-AB89-A317321F74F6}" destId="{428873E0-6BF6-4123-ABA8-29F35E3A151C}" srcOrd="0" destOrd="0" presId="urn:microsoft.com/office/officeart/2008/layout/VerticalCurvedList"/>
    <dgm:cxn modelId="{CA4D6B8A-9385-4D54-8F6D-36413A2C608B}" srcId="{FCBDA461-3A8D-4113-9FD9-87ECB736C9F6}" destId="{C6062228-7B7B-419F-AB89-A317321F74F6}" srcOrd="0" destOrd="0" parTransId="{6B85C555-AA84-4F00-967F-EE41523703E7}" sibTransId="{A13B382C-D577-46D3-89AE-B3EF9BC9C2A2}"/>
    <dgm:cxn modelId="{9EAF5F10-C12F-4FAD-BDC7-481FF3CE86C2}" srcId="{FCBDA461-3A8D-4113-9FD9-87ECB736C9F6}" destId="{F89D4014-A4DC-4167-A278-594CA4852B99}" srcOrd="1" destOrd="0" parTransId="{32E7B81A-F4E0-4731-9418-7DEB05FA08AD}" sibTransId="{C6ECA8D7-91CA-4287-A61F-49567A5DCBBB}"/>
    <dgm:cxn modelId="{0B65AC1B-D3FC-4F64-90C3-4AD50DC8018C}" type="presOf" srcId="{A13B382C-D577-46D3-89AE-B3EF9BC9C2A2}" destId="{909ECFAA-99CC-4C96-9616-14F2FDBF98F3}" srcOrd="0" destOrd="0" presId="urn:microsoft.com/office/officeart/2008/layout/VerticalCurvedList"/>
    <dgm:cxn modelId="{F8CB2D35-B028-45FD-8067-CEF92E571864}" type="presParOf" srcId="{C878F013-4FF4-4E5F-8348-2E9A1AE183BF}" destId="{26E4C13E-1D15-4F6A-9A9B-79DAED42CEFA}" srcOrd="0" destOrd="0" presId="urn:microsoft.com/office/officeart/2008/layout/VerticalCurvedList"/>
    <dgm:cxn modelId="{599868F5-888C-4340-9A87-4F791EB07ABF}" type="presParOf" srcId="{26E4C13E-1D15-4F6A-9A9B-79DAED42CEFA}" destId="{966EFCF4-DBAE-496C-B72A-9CB5C2DFD351}" srcOrd="0" destOrd="0" presId="urn:microsoft.com/office/officeart/2008/layout/VerticalCurvedList"/>
    <dgm:cxn modelId="{89910216-9EA1-4F6E-9B41-A5DF6F1F65A3}" type="presParOf" srcId="{966EFCF4-DBAE-496C-B72A-9CB5C2DFD351}" destId="{ED36BAC7-DC48-4DE1-BEBF-16D2D93EEFF7}" srcOrd="0" destOrd="0" presId="urn:microsoft.com/office/officeart/2008/layout/VerticalCurvedList"/>
    <dgm:cxn modelId="{B435C653-ABB5-4E05-A73C-6072AEBE111F}" type="presParOf" srcId="{966EFCF4-DBAE-496C-B72A-9CB5C2DFD351}" destId="{909ECFAA-99CC-4C96-9616-14F2FDBF98F3}" srcOrd="1" destOrd="0" presId="urn:microsoft.com/office/officeart/2008/layout/VerticalCurvedList"/>
    <dgm:cxn modelId="{A139B7EB-0CA1-4DFA-A84F-5FBAE8B7C866}" type="presParOf" srcId="{966EFCF4-DBAE-496C-B72A-9CB5C2DFD351}" destId="{F59ED7AB-649B-4202-B2FC-AA1FCF60044C}" srcOrd="2" destOrd="0" presId="urn:microsoft.com/office/officeart/2008/layout/VerticalCurvedList"/>
    <dgm:cxn modelId="{A2CE7A22-193E-44FC-90DB-C1432E01AA06}" type="presParOf" srcId="{966EFCF4-DBAE-496C-B72A-9CB5C2DFD351}" destId="{91762555-173D-427C-88BB-C4B727F9A039}" srcOrd="3" destOrd="0" presId="urn:microsoft.com/office/officeart/2008/layout/VerticalCurvedList"/>
    <dgm:cxn modelId="{7F18B451-6E0E-41D7-B917-E8C74457EBBF}" type="presParOf" srcId="{26E4C13E-1D15-4F6A-9A9B-79DAED42CEFA}" destId="{428873E0-6BF6-4123-ABA8-29F35E3A151C}" srcOrd="1" destOrd="0" presId="urn:microsoft.com/office/officeart/2008/layout/VerticalCurvedList"/>
    <dgm:cxn modelId="{FB4CE6C3-844D-439D-A380-9EB8B0F8A24A}" type="presParOf" srcId="{26E4C13E-1D15-4F6A-9A9B-79DAED42CEFA}" destId="{7FC01F36-4B6B-4177-962B-23D779F8DC6F}" srcOrd="2" destOrd="0" presId="urn:microsoft.com/office/officeart/2008/layout/VerticalCurvedList"/>
    <dgm:cxn modelId="{32B97432-C169-4179-B244-FADEC845D23D}" type="presParOf" srcId="{7FC01F36-4B6B-4177-962B-23D779F8DC6F}" destId="{374DE7B6-7475-4D3F-B51E-6751BCEBACAC}" srcOrd="0" destOrd="0" presId="urn:microsoft.com/office/officeart/2008/layout/VerticalCurvedList"/>
    <dgm:cxn modelId="{BED922D5-4D7F-45C5-BFDE-74DF752A8765}" type="presParOf" srcId="{26E4C13E-1D15-4F6A-9A9B-79DAED42CEFA}" destId="{3AC10C6A-BC75-4D7A-B0B6-4C816631EA78}" srcOrd="3" destOrd="0" presId="urn:microsoft.com/office/officeart/2008/layout/VerticalCurvedList"/>
    <dgm:cxn modelId="{49A17BA1-1F58-4FD5-BA9B-C64533CCC54A}" type="presParOf" srcId="{26E4C13E-1D15-4F6A-9A9B-79DAED42CEFA}" destId="{42CB639E-2D8F-4D6F-958C-4E3A6FC7E9C6}" srcOrd="4" destOrd="0" presId="urn:microsoft.com/office/officeart/2008/layout/VerticalCurvedList"/>
    <dgm:cxn modelId="{F1A96F12-18A4-45A4-961F-F4C70CB75A48}" type="presParOf" srcId="{42CB639E-2D8F-4D6F-958C-4E3A6FC7E9C6}" destId="{32EB2797-7CB7-4164-BC37-BD3B234EAD67}" srcOrd="0" destOrd="0" presId="urn:microsoft.com/office/officeart/2008/layout/VerticalCurvedList"/>
    <dgm:cxn modelId="{CCF52FBF-CBEB-47E9-966E-D4A3F201D76B}" type="presParOf" srcId="{26E4C13E-1D15-4F6A-9A9B-79DAED42CEFA}" destId="{AED02DA4-E109-4269-94AF-ADE61425DF12}" srcOrd="5" destOrd="0" presId="urn:microsoft.com/office/officeart/2008/layout/VerticalCurvedList"/>
    <dgm:cxn modelId="{928AEF60-83D0-473B-8B6D-CBBE1A2EA82C}" type="presParOf" srcId="{26E4C13E-1D15-4F6A-9A9B-79DAED42CEFA}" destId="{F3FB255D-8709-4E08-A1E0-6D2A22DF4242}" srcOrd="6" destOrd="0" presId="urn:microsoft.com/office/officeart/2008/layout/VerticalCurvedList"/>
    <dgm:cxn modelId="{58480EE3-F9B2-4A5B-ACDA-415DB93E5389}" type="presParOf" srcId="{F3FB255D-8709-4E08-A1E0-6D2A22DF4242}" destId="{2B4DE343-D151-4DA6-AC6C-26233564F23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B32476-FE79-2746-AC27-C06FA0F1C6F8}">
      <dsp:nvSpPr>
        <dsp:cNvPr id="0" name=""/>
        <dsp:cNvSpPr/>
      </dsp:nvSpPr>
      <dsp:spPr>
        <a:xfrm>
          <a:off x="3039900" y="126688"/>
          <a:ext cx="2029639" cy="188016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r>
            <a:rPr lang="zh-TW" altLang="en-US" sz="4800" b="0" kern="1200" dirty="0" smtClean="0">
              <a:solidFill>
                <a:schemeClr val="tx1"/>
              </a:solidFill>
              <a:latin typeface="標楷體" panose="03000509000000000000" pitchFamily="65" charset="-120"/>
              <a:ea typeface="標楷體" panose="03000509000000000000" pitchFamily="65" charset="-120"/>
            </a:rPr>
            <a:t>退休給與</a:t>
          </a:r>
          <a:endParaRPr lang="zh-TW" altLang="en-US" sz="4800" b="0" kern="1200" dirty="0">
            <a:solidFill>
              <a:schemeClr val="tx1"/>
            </a:solidFill>
            <a:latin typeface="標楷體" panose="03000509000000000000" pitchFamily="65" charset="-120"/>
            <a:ea typeface="標楷體" panose="03000509000000000000" pitchFamily="65" charset="-120"/>
          </a:endParaRPr>
        </a:p>
      </dsp:txBody>
      <dsp:txXfrm>
        <a:off x="3039900" y="126688"/>
        <a:ext cx="2029639" cy="1880167"/>
      </dsp:txXfrm>
    </dsp:sp>
    <dsp:sp modelId="{9281268D-3E64-6D43-B542-65C0811EB1F2}">
      <dsp:nvSpPr>
        <dsp:cNvPr id="0" name=""/>
        <dsp:cNvSpPr/>
      </dsp:nvSpPr>
      <dsp:spPr>
        <a:xfrm rot="19695877">
          <a:off x="2434246" y="806737"/>
          <a:ext cx="511281" cy="639559"/>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07C3B9-98F8-7F49-88E4-598053966CE0}">
      <dsp:nvSpPr>
        <dsp:cNvPr id="0" name=""/>
        <dsp:cNvSpPr/>
      </dsp:nvSpPr>
      <dsp:spPr>
        <a:xfrm>
          <a:off x="-22658" y="762211"/>
          <a:ext cx="2455563" cy="3414252"/>
        </a:xfrm>
        <a:prstGeom prst="roundRect">
          <a:avLst>
            <a:gd name="adj" fmla="val 1000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3200" b="0" kern="1200" dirty="0" smtClean="0">
              <a:solidFill>
                <a:schemeClr val="tx1"/>
              </a:solidFill>
              <a:latin typeface="標楷體" panose="03000509000000000000" pitchFamily="65" charset="-120"/>
              <a:ea typeface="標楷體" panose="03000509000000000000" pitchFamily="65" charset="-120"/>
            </a:rPr>
            <a:t>依</a:t>
          </a:r>
          <a:r>
            <a:rPr lang="zh-TW" altLang="en-US" sz="3200" b="1" kern="1200" dirty="0" smtClean="0">
              <a:solidFill>
                <a:srgbClr val="FF0000"/>
              </a:solidFill>
              <a:latin typeface="標楷體" panose="03000509000000000000" pitchFamily="65" charset="-120"/>
              <a:ea typeface="標楷體" panose="03000509000000000000" pitchFamily="65" charset="-120"/>
            </a:rPr>
            <a:t>公教人員退休法規</a:t>
          </a:r>
          <a:r>
            <a:rPr lang="en-US" altLang="zh-TW" sz="2400" b="0" kern="1200" dirty="0" smtClean="0">
              <a:solidFill>
                <a:schemeClr val="tx1"/>
              </a:solidFill>
              <a:latin typeface="標楷體" panose="03000509000000000000" pitchFamily="65" charset="-120"/>
              <a:ea typeface="標楷體" panose="03000509000000000000" pitchFamily="65" charset="-120"/>
            </a:rPr>
            <a:t>(</a:t>
          </a:r>
          <a:r>
            <a:rPr lang="zh-TW" altLang="en-US" sz="2400" b="0" kern="1200" dirty="0" smtClean="0">
              <a:solidFill>
                <a:schemeClr val="tx1"/>
              </a:solidFill>
              <a:latin typeface="標楷體" panose="03000509000000000000" pitchFamily="65" charset="-120"/>
              <a:ea typeface="標楷體" panose="03000509000000000000" pitchFamily="65" charset="-120"/>
            </a:rPr>
            <a:t>註</a:t>
          </a:r>
          <a:r>
            <a:rPr lang="en-US" altLang="zh-TW" sz="2400" b="0" kern="1200" dirty="0" smtClean="0">
              <a:solidFill>
                <a:schemeClr val="tx1"/>
              </a:solidFill>
              <a:latin typeface="標楷體" panose="03000509000000000000" pitchFamily="65" charset="-120"/>
              <a:ea typeface="標楷體" panose="03000509000000000000" pitchFamily="65" charset="-120"/>
            </a:rPr>
            <a:t>)</a:t>
          </a:r>
          <a:endParaRPr lang="zh-TW" altLang="en-US" sz="2400" b="0" kern="1200" dirty="0" smtClean="0">
            <a:solidFill>
              <a:schemeClr val="tx1"/>
            </a:solidFill>
            <a:latin typeface="標楷體" panose="03000509000000000000" pitchFamily="65" charset="-120"/>
            <a:ea typeface="標楷體" panose="03000509000000000000" pitchFamily="65" charset="-120"/>
          </a:endParaRPr>
        </a:p>
        <a:p>
          <a:pPr lvl="0" algn="just" defTabSz="1422400">
            <a:lnSpc>
              <a:spcPct val="90000"/>
            </a:lnSpc>
            <a:spcBef>
              <a:spcPct val="0"/>
            </a:spcBef>
            <a:spcAft>
              <a:spcPct val="35000"/>
            </a:spcAft>
          </a:pPr>
          <a:r>
            <a:rPr lang="zh-TW" altLang="en-US" sz="3200" b="0" kern="1200" dirty="0" smtClean="0">
              <a:solidFill>
                <a:schemeClr val="tx1"/>
              </a:solidFill>
              <a:latin typeface="標楷體" panose="03000509000000000000" pitchFamily="65" charset="-120"/>
              <a:ea typeface="標楷體" panose="03000509000000000000" pitchFamily="65" charset="-120"/>
            </a:rPr>
            <a:t>領取之退休金</a:t>
          </a:r>
          <a:r>
            <a:rPr lang="en-US" altLang="zh-TW" sz="2400" b="0" kern="1200" dirty="0" smtClean="0">
              <a:solidFill>
                <a:schemeClr val="tx1"/>
              </a:solidFill>
              <a:latin typeface="標楷體" panose="03000509000000000000" pitchFamily="65" charset="-120"/>
              <a:ea typeface="標楷體" panose="03000509000000000000" pitchFamily="65" charset="-120"/>
            </a:rPr>
            <a:t>(</a:t>
          </a:r>
          <a:r>
            <a:rPr lang="zh-TW" altLang="en-US" sz="2400" b="0" kern="1200" dirty="0" smtClean="0">
              <a:solidFill>
                <a:schemeClr val="tx1"/>
              </a:solidFill>
              <a:latin typeface="標楷體" panose="03000509000000000000" pitchFamily="65" charset="-120"/>
              <a:ea typeface="標楷體" panose="03000509000000000000" pitchFamily="65" charset="-120"/>
            </a:rPr>
            <a:t>新舊制退休金、其他現金給與補償金、年資補償金</a:t>
          </a:r>
          <a:r>
            <a:rPr lang="en-US" altLang="zh-TW" sz="2400" b="0" kern="1200" dirty="0" smtClean="0">
              <a:solidFill>
                <a:schemeClr val="tx1"/>
              </a:solidFill>
              <a:latin typeface="標楷體" panose="03000509000000000000" pitchFamily="65" charset="-120"/>
              <a:ea typeface="標楷體" panose="03000509000000000000" pitchFamily="65" charset="-120"/>
            </a:rPr>
            <a:t>)</a:t>
          </a:r>
        </a:p>
      </dsp:txBody>
      <dsp:txXfrm>
        <a:off x="-22658" y="762211"/>
        <a:ext cx="2455563" cy="3414252"/>
      </dsp:txXfrm>
    </dsp:sp>
    <dsp:sp modelId="{86B5BC09-4D43-DA47-A43D-F8AFA38E73C7}">
      <dsp:nvSpPr>
        <dsp:cNvPr id="0" name=""/>
        <dsp:cNvSpPr/>
      </dsp:nvSpPr>
      <dsp:spPr>
        <a:xfrm rot="1786536" flipH="1" flipV="1">
          <a:off x="5155293" y="794556"/>
          <a:ext cx="454951" cy="583047"/>
        </a:xfrm>
        <a:prstGeom prst="leftArrow">
          <a:avLst>
            <a:gd name="adj1" fmla="val 60000"/>
            <a:gd name="adj2" fmla="val 50000"/>
          </a:avLst>
        </a:prstGeom>
        <a:solidFill>
          <a:schemeClr val="accent3">
            <a:hueOff val="-36850"/>
            <a:satOff val="591"/>
            <a:lumOff val="-1078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FBF85B-D9E8-1546-9251-1C84B7893777}">
      <dsp:nvSpPr>
        <dsp:cNvPr id="0" name=""/>
        <dsp:cNvSpPr/>
      </dsp:nvSpPr>
      <dsp:spPr>
        <a:xfrm>
          <a:off x="5472627" y="1224153"/>
          <a:ext cx="2333963" cy="2643073"/>
        </a:xfrm>
        <a:prstGeom prst="roundRect">
          <a:avLst>
            <a:gd name="adj" fmla="val 1000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zh-TW" altLang="en-US" sz="2400" b="0" kern="1200" dirty="0" smtClean="0">
              <a:solidFill>
                <a:schemeClr val="tx1"/>
              </a:solidFill>
              <a:latin typeface="標楷體" panose="03000509000000000000" pitchFamily="65" charset="-120"/>
              <a:ea typeface="標楷體" panose="03000509000000000000" pitchFamily="65" charset="-120"/>
            </a:rPr>
            <a:t>依</a:t>
          </a:r>
          <a:r>
            <a:rPr lang="zh-TW" altLang="en-US" sz="2400" b="1" kern="1200" dirty="0" smtClean="0">
              <a:solidFill>
                <a:srgbClr val="FF0000"/>
              </a:solidFill>
              <a:latin typeface="標楷體" panose="03000509000000000000" pitchFamily="65" charset="-120"/>
              <a:ea typeface="標楷體" panose="03000509000000000000" pitchFamily="65" charset="-120"/>
            </a:rPr>
            <a:t>公教人員保險法</a:t>
          </a:r>
          <a:r>
            <a:rPr lang="zh-TW" altLang="en-US" sz="2400" b="0" kern="1200" dirty="0" smtClean="0">
              <a:solidFill>
                <a:schemeClr val="tx1"/>
              </a:solidFill>
              <a:latin typeface="標楷體" panose="03000509000000000000" pitchFamily="65" charset="-120"/>
              <a:ea typeface="標楷體" panose="03000509000000000000" pitchFamily="65" charset="-120"/>
            </a:rPr>
            <a:t>規定領取之公保養老給付及依相關規定辦理</a:t>
          </a:r>
          <a:r>
            <a:rPr lang="zh-TW" altLang="en-US" sz="2400" b="1" kern="1200" dirty="0" smtClean="0">
              <a:solidFill>
                <a:srgbClr val="FF0000"/>
              </a:solidFill>
              <a:latin typeface="標楷體" panose="03000509000000000000" pitchFamily="65" charset="-120"/>
              <a:ea typeface="標楷體" panose="03000509000000000000" pitchFamily="65" charset="-120"/>
            </a:rPr>
            <a:t>優惠存款利息所得</a:t>
          </a:r>
          <a:endParaRPr lang="zh-TW" altLang="en-US" sz="2400" b="1" kern="1200" dirty="0">
            <a:solidFill>
              <a:srgbClr val="FF0000"/>
            </a:solidFill>
            <a:latin typeface="標楷體" panose="03000509000000000000" pitchFamily="65" charset="-120"/>
            <a:ea typeface="標楷體" panose="03000509000000000000" pitchFamily="65" charset="-120"/>
          </a:endParaRPr>
        </a:p>
      </dsp:txBody>
      <dsp:txXfrm>
        <a:off x="5472627" y="1224153"/>
        <a:ext cx="2333963" cy="26430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A9236-DCE0-4324-BF1C-6AB923E70AB4}">
      <dsp:nvSpPr>
        <dsp:cNvPr id="0" name=""/>
        <dsp:cNvSpPr/>
      </dsp:nvSpPr>
      <dsp:spPr>
        <a:xfrm>
          <a:off x="168186" y="0"/>
          <a:ext cx="2385150" cy="3816424"/>
        </a:xfrm>
        <a:prstGeom prst="triangle">
          <a:avLst/>
        </a:prstGeom>
        <a:solidFill>
          <a:schemeClr val="lt1">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1EC044-B40C-456A-9289-B0C9D0A04168}">
      <dsp:nvSpPr>
        <dsp:cNvPr id="0" name=""/>
        <dsp:cNvSpPr/>
      </dsp:nvSpPr>
      <dsp:spPr>
        <a:xfrm>
          <a:off x="586649" y="358466"/>
          <a:ext cx="1471869" cy="787691"/>
        </a:xfrm>
        <a:prstGeom prst="round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latin typeface="標楷體" panose="03000509000000000000" pitchFamily="65" charset="-120"/>
              <a:ea typeface="標楷體" panose="03000509000000000000" pitchFamily="65" charset="-120"/>
            </a:rPr>
            <a:t>一次退休金</a:t>
          </a:r>
          <a:endParaRPr lang="zh-TW" altLang="en-US" sz="2400" b="1" kern="1200" dirty="0">
            <a:solidFill>
              <a:schemeClr val="tx1"/>
            </a:solidFill>
            <a:latin typeface="標楷體" panose="03000509000000000000" pitchFamily="65" charset="-120"/>
            <a:ea typeface="標楷體" panose="03000509000000000000" pitchFamily="65" charset="-120"/>
          </a:endParaRPr>
        </a:p>
      </dsp:txBody>
      <dsp:txXfrm>
        <a:off x="586649" y="358466"/>
        <a:ext cx="1471869" cy="787691"/>
      </dsp:txXfrm>
    </dsp:sp>
    <dsp:sp modelId="{0735C75B-8B75-4C96-A414-80FEE0308690}">
      <dsp:nvSpPr>
        <dsp:cNvPr id="0" name=""/>
        <dsp:cNvSpPr/>
      </dsp:nvSpPr>
      <dsp:spPr>
        <a:xfrm>
          <a:off x="526589" y="1403595"/>
          <a:ext cx="1611431" cy="774635"/>
        </a:xfrm>
        <a:prstGeom prst="round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b="1" kern="1200" dirty="0" smtClean="0">
              <a:solidFill>
                <a:schemeClr val="tx1"/>
              </a:solidFill>
              <a:latin typeface="標楷體" panose="03000509000000000000" pitchFamily="65" charset="-120"/>
              <a:ea typeface="標楷體" panose="03000509000000000000" pitchFamily="65" charset="-120"/>
            </a:rPr>
            <a:t>月退休金</a:t>
          </a:r>
          <a:endParaRPr lang="zh-TW" altLang="en-US" sz="2400" b="1" kern="1200" dirty="0">
            <a:solidFill>
              <a:schemeClr val="tx1"/>
            </a:solidFill>
            <a:latin typeface="標楷體" panose="03000509000000000000" pitchFamily="65" charset="-120"/>
            <a:ea typeface="標楷體" panose="03000509000000000000" pitchFamily="65" charset="-120"/>
          </a:endParaRPr>
        </a:p>
      </dsp:txBody>
      <dsp:txXfrm>
        <a:off x="526589" y="1403595"/>
        <a:ext cx="1611431" cy="774635"/>
      </dsp:txXfrm>
    </dsp:sp>
    <dsp:sp modelId="{22FAC291-10C2-422F-9369-8966E73D61C3}">
      <dsp:nvSpPr>
        <dsp:cNvPr id="0" name=""/>
        <dsp:cNvSpPr/>
      </dsp:nvSpPr>
      <dsp:spPr>
        <a:xfrm>
          <a:off x="376073" y="2496574"/>
          <a:ext cx="2026289" cy="893379"/>
        </a:xfrm>
        <a:prstGeom prst="roundRect">
          <a:avLst/>
        </a:prstGeom>
        <a:solidFill>
          <a:schemeClr val="accent4">
            <a:alpha val="90000"/>
            <a:tint val="4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zh-TW" sz="1800" b="1" kern="1200" dirty="0" smtClean="0">
              <a:solidFill>
                <a:schemeClr val="tx1"/>
              </a:solidFill>
              <a:latin typeface="標楷體" panose="03000509000000000000" pitchFamily="65" charset="-120"/>
              <a:ea typeface="標楷體" panose="03000509000000000000" pitchFamily="65" charset="-120"/>
            </a:rPr>
            <a:t>兼領</a:t>
          </a:r>
          <a:r>
            <a:rPr lang="en-US" sz="1800" b="1" kern="1200" dirty="0" smtClean="0">
              <a:solidFill>
                <a:schemeClr val="tx1"/>
              </a:solidFill>
              <a:latin typeface="標楷體" panose="03000509000000000000" pitchFamily="65" charset="-120"/>
              <a:ea typeface="標楷體" panose="03000509000000000000" pitchFamily="65" charset="-120"/>
            </a:rPr>
            <a:t>1/2</a:t>
          </a:r>
          <a:r>
            <a:rPr lang="zh-TW" sz="1800" b="1" kern="1200" dirty="0" smtClean="0">
              <a:solidFill>
                <a:schemeClr val="tx1"/>
              </a:solidFill>
              <a:latin typeface="標楷體" panose="03000509000000000000" pitchFamily="65" charset="-120"/>
              <a:ea typeface="標楷體" panose="03000509000000000000" pitchFamily="65" charset="-120"/>
            </a:rPr>
            <a:t>一次退休金</a:t>
          </a:r>
          <a:r>
            <a:rPr lang="en-US" sz="1800" b="1" kern="1200" dirty="0" smtClean="0">
              <a:solidFill>
                <a:schemeClr val="tx1"/>
              </a:solidFill>
              <a:latin typeface="標楷體" panose="03000509000000000000" pitchFamily="65" charset="-120"/>
              <a:ea typeface="標楷體" panose="03000509000000000000" pitchFamily="65" charset="-120"/>
            </a:rPr>
            <a:t>+1/2</a:t>
          </a:r>
          <a:r>
            <a:rPr lang="zh-TW" sz="1800" b="1" kern="1200" dirty="0" smtClean="0">
              <a:solidFill>
                <a:schemeClr val="tx1"/>
              </a:solidFill>
              <a:latin typeface="標楷體" panose="03000509000000000000" pitchFamily="65" charset="-120"/>
              <a:ea typeface="標楷體" panose="03000509000000000000" pitchFamily="65" charset="-120"/>
            </a:rPr>
            <a:t>月退休金</a:t>
          </a:r>
          <a:endParaRPr lang="zh-TW" sz="1800" b="1" kern="1200" dirty="0">
            <a:solidFill>
              <a:schemeClr val="tx1"/>
            </a:solidFill>
            <a:latin typeface="標楷體" panose="03000509000000000000" pitchFamily="65" charset="-120"/>
            <a:ea typeface="標楷體" panose="03000509000000000000" pitchFamily="65" charset="-120"/>
          </a:endParaRPr>
        </a:p>
      </dsp:txBody>
      <dsp:txXfrm>
        <a:off x="376073" y="2496574"/>
        <a:ext cx="2026289" cy="8933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D2F2E-8E2D-4613-92FB-C3306DB82E3A}">
      <dsp:nvSpPr>
        <dsp:cNvPr id="0" name=""/>
        <dsp:cNvSpPr/>
      </dsp:nvSpPr>
      <dsp:spPr>
        <a:xfrm rot="5400000">
          <a:off x="-161201" y="353457"/>
          <a:ext cx="2356380" cy="1649466"/>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2000" b="1"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2000" b="1"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2000" b="1" kern="1200" dirty="0" smtClean="0">
              <a:solidFill>
                <a:srgbClr val="FF0000"/>
              </a:solidFill>
              <a:latin typeface="標楷體" panose="03000509000000000000" pitchFamily="65" charset="-120"/>
              <a:ea typeface="標楷體" panose="03000509000000000000" pitchFamily="65" charset="-120"/>
            </a:rPr>
            <a:t>身心傷病或障礙自願退休</a:t>
          </a:r>
        </a:p>
        <a:p>
          <a:pPr lvl="0" algn="ctr" defTabSz="577850">
            <a:lnSpc>
              <a:spcPct val="90000"/>
            </a:lnSpc>
            <a:spcBef>
              <a:spcPct val="0"/>
            </a:spcBef>
            <a:spcAft>
              <a:spcPct val="35000"/>
            </a:spcAft>
          </a:pPr>
          <a:endParaRPr lang="zh-TW" altLang="en-US" sz="1300" kern="1200" dirty="0"/>
        </a:p>
      </dsp:txBody>
      <dsp:txXfrm rot="-5400000">
        <a:off x="192256" y="824733"/>
        <a:ext cx="1649466" cy="706914"/>
      </dsp:txXfrm>
    </dsp:sp>
    <dsp:sp modelId="{0B0D5FCD-1482-40B3-83A1-6453C419CCD1}">
      <dsp:nvSpPr>
        <dsp:cNvPr id="0" name=""/>
        <dsp:cNvSpPr/>
      </dsp:nvSpPr>
      <dsp:spPr>
        <a:xfrm rot="5400000">
          <a:off x="3562736" y="-344989"/>
          <a:ext cx="1532452" cy="2562193"/>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zh-TW" altLang="en-US" sz="2400" kern="1200" dirty="0" smtClean="0">
              <a:latin typeface="標楷體" panose="03000509000000000000" pitchFamily="65" charset="-120"/>
              <a:ea typeface="標楷體" panose="03000509000000000000" pitchFamily="65" charset="-120"/>
            </a:rPr>
            <a:t>公教均為</a:t>
          </a:r>
          <a:r>
            <a:rPr lang="en-US" altLang="zh-TW" sz="2400" kern="1200" dirty="0" smtClean="0">
              <a:latin typeface="標楷體" panose="03000509000000000000" pitchFamily="65" charset="-120"/>
              <a:ea typeface="標楷體" panose="03000509000000000000" pitchFamily="65" charset="-120"/>
            </a:rPr>
            <a:t>55</a:t>
          </a:r>
          <a:r>
            <a:rPr lang="zh-TW" altLang="en-US" sz="2400" kern="1200" dirty="0" smtClean="0">
              <a:latin typeface="標楷體" panose="03000509000000000000" pitchFamily="65" charset="-120"/>
              <a:ea typeface="標楷體" panose="03000509000000000000" pitchFamily="65" charset="-120"/>
            </a:rPr>
            <a:t>歲</a:t>
          </a:r>
          <a:endParaRPr lang="zh-TW" altLang="en-US" sz="2400" kern="1200" dirty="0">
            <a:latin typeface="標楷體" panose="03000509000000000000" pitchFamily="65" charset="-120"/>
            <a:ea typeface="標楷體" panose="03000509000000000000" pitchFamily="65" charset="-120"/>
          </a:endParaRPr>
        </a:p>
      </dsp:txBody>
      <dsp:txXfrm rot="-5400000">
        <a:off x="3047866" y="244689"/>
        <a:ext cx="2487385" cy="1382836"/>
      </dsp:txXfrm>
    </dsp:sp>
    <dsp:sp modelId="{00C02F27-D06F-48B9-941C-D0F97E6D02B8}">
      <dsp:nvSpPr>
        <dsp:cNvPr id="0" name=""/>
        <dsp:cNvSpPr/>
      </dsp:nvSpPr>
      <dsp:spPr>
        <a:xfrm rot="5400000">
          <a:off x="-161201" y="1986215"/>
          <a:ext cx="2356380" cy="1649466"/>
        </a:xfrm>
        <a:prstGeom prst="chevron">
          <a:avLst/>
        </a:prstGeom>
        <a:solidFill>
          <a:schemeClr val="accent5">
            <a:hueOff val="8171956"/>
            <a:satOff val="5577"/>
            <a:lumOff val="-15685"/>
            <a:alphaOff val="0"/>
          </a:schemeClr>
        </a:solidFill>
        <a:ln w="25400" cap="flat" cmpd="sng" algn="ctr">
          <a:solidFill>
            <a:schemeClr val="accent5">
              <a:hueOff val="8171956"/>
              <a:satOff val="5577"/>
              <a:lumOff val="-156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altLang="zh-TW" sz="2400" b="1" kern="1200" dirty="0" smtClean="0">
            <a:latin typeface="標楷體" panose="03000509000000000000" pitchFamily="65" charset="-120"/>
            <a:ea typeface="標楷體" panose="03000509000000000000" pitchFamily="65" charset="-120"/>
          </a:endParaRPr>
        </a:p>
        <a:p>
          <a:pPr lvl="0" algn="ctr" defTabSz="1066800">
            <a:lnSpc>
              <a:spcPct val="90000"/>
            </a:lnSpc>
            <a:spcBef>
              <a:spcPct val="0"/>
            </a:spcBef>
            <a:spcAft>
              <a:spcPct val="35000"/>
            </a:spcAft>
          </a:pPr>
          <a:r>
            <a:rPr lang="zh-TW" altLang="en-US" sz="2000" b="1" kern="1200" dirty="0" smtClean="0">
              <a:solidFill>
                <a:srgbClr val="0000FF"/>
              </a:solidFill>
              <a:latin typeface="標楷體" panose="03000509000000000000" pitchFamily="65" charset="-120"/>
              <a:ea typeface="標楷體" panose="03000509000000000000" pitchFamily="65" charset="-120"/>
            </a:rPr>
            <a:t>原住民</a:t>
          </a:r>
          <a:endParaRPr lang="en-US" altLang="zh-TW" sz="2000" b="1" kern="1200" dirty="0" smtClean="0">
            <a:solidFill>
              <a:srgbClr val="0000FF"/>
            </a:solidFill>
            <a:latin typeface="標楷體" panose="03000509000000000000" pitchFamily="65" charset="-120"/>
            <a:ea typeface="標楷體" panose="03000509000000000000" pitchFamily="65" charset="-120"/>
          </a:endParaRPr>
        </a:p>
        <a:p>
          <a:pPr lvl="0" algn="ctr" defTabSz="1066800">
            <a:lnSpc>
              <a:spcPct val="90000"/>
            </a:lnSpc>
            <a:spcBef>
              <a:spcPct val="0"/>
            </a:spcBef>
            <a:spcAft>
              <a:spcPct val="35000"/>
            </a:spcAft>
          </a:pPr>
          <a:r>
            <a:rPr lang="zh-TW" altLang="en-US" sz="2000" b="1" kern="1200" dirty="0" smtClean="0">
              <a:solidFill>
                <a:srgbClr val="0000FF"/>
              </a:solidFill>
              <a:latin typeface="標楷體" panose="03000509000000000000" pitchFamily="65" charset="-120"/>
              <a:ea typeface="標楷體" panose="03000509000000000000" pitchFamily="65" charset="-120"/>
            </a:rPr>
            <a:t>自願退休</a:t>
          </a:r>
          <a:endParaRPr lang="zh-TW" altLang="en-US" sz="2000" b="1" kern="1200" dirty="0">
            <a:solidFill>
              <a:srgbClr val="0000FF"/>
            </a:solidFill>
            <a:latin typeface="標楷體" panose="03000509000000000000" pitchFamily="65" charset="-120"/>
            <a:ea typeface="標楷體" panose="03000509000000000000" pitchFamily="65" charset="-120"/>
          </a:endParaRPr>
        </a:p>
      </dsp:txBody>
      <dsp:txXfrm rot="-5400000">
        <a:off x="192256" y="2457491"/>
        <a:ext cx="1649466" cy="706914"/>
      </dsp:txXfrm>
    </dsp:sp>
    <dsp:sp modelId="{E01007A7-598C-4FE7-8CF1-6914CF670023}">
      <dsp:nvSpPr>
        <dsp:cNvPr id="0" name=""/>
        <dsp:cNvSpPr/>
      </dsp:nvSpPr>
      <dsp:spPr>
        <a:xfrm rot="5400000">
          <a:off x="4288962" y="792610"/>
          <a:ext cx="1578607" cy="4441119"/>
        </a:xfrm>
        <a:prstGeom prst="round2SameRect">
          <a:avLst/>
        </a:prstGeom>
        <a:solidFill>
          <a:schemeClr val="lt1">
            <a:alpha val="90000"/>
            <a:hueOff val="0"/>
            <a:satOff val="0"/>
            <a:lumOff val="0"/>
            <a:alphaOff val="0"/>
          </a:schemeClr>
        </a:solidFill>
        <a:ln w="25400" cap="flat" cmpd="sng" algn="ctr">
          <a:solidFill>
            <a:schemeClr val="accent5">
              <a:hueOff val="8171956"/>
              <a:satOff val="5577"/>
              <a:lumOff val="-156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zh-TW" altLang="en-US" sz="2400" b="0" i="0" u="none" kern="1200" dirty="0">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endParaRPr lang="zh-TW" altLang="en-US" sz="2400" b="0" i="0" u="none" kern="1200" dirty="0">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r>
            <a:rPr lang="zh-TW" altLang="en-US" sz="2400" b="0" i="0" u="none" kern="1200" dirty="0" smtClean="0">
              <a:solidFill>
                <a:schemeClr val="tx1"/>
              </a:solidFill>
              <a:latin typeface="標楷體" panose="03000509000000000000" pitchFamily="65" charset="-120"/>
              <a:ea typeface="標楷體" panose="03000509000000000000" pitchFamily="65" charset="-120"/>
            </a:rPr>
            <a:t>教：</a:t>
          </a:r>
          <a:r>
            <a:rPr lang="zh-TW" altLang="zh-TW" sz="2400" b="0" i="0" u="none" kern="1200" dirty="0" smtClean="0">
              <a:solidFill>
                <a:schemeClr val="tx1"/>
              </a:solidFill>
              <a:latin typeface="標楷體" panose="03000509000000000000" pitchFamily="65" charset="-120"/>
              <a:ea typeface="標楷體" panose="03000509000000000000" pitchFamily="65" charset="-120"/>
            </a:rPr>
            <a:t>年滿</a:t>
          </a:r>
          <a:r>
            <a:rPr lang="en-US" altLang="zh-TW" sz="2400" b="0" i="0" u="none" kern="1200" dirty="0" smtClean="0">
              <a:solidFill>
                <a:schemeClr val="tx1"/>
              </a:solidFill>
              <a:latin typeface="標楷體" panose="03000509000000000000" pitchFamily="65" charset="-120"/>
              <a:ea typeface="標楷體" panose="03000509000000000000" pitchFamily="65" charset="-120"/>
            </a:rPr>
            <a:t>60</a:t>
          </a:r>
          <a:r>
            <a:rPr lang="zh-TW" altLang="zh-TW" sz="2400" b="0" i="0" u="none" kern="1200" dirty="0" smtClean="0">
              <a:solidFill>
                <a:schemeClr val="tx1"/>
              </a:solidFill>
              <a:latin typeface="標楷體" panose="03000509000000000000" pitchFamily="65" charset="-120"/>
              <a:ea typeface="標楷體" panose="03000509000000000000" pitchFamily="65" charset="-120"/>
            </a:rPr>
            <a:t>歲</a:t>
          </a:r>
          <a:endParaRPr lang="zh-TW" altLang="en-US" sz="2400" b="0" i="0" u="none" kern="1200" dirty="0">
            <a:solidFill>
              <a:schemeClr val="tx1"/>
            </a:solidFill>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r>
            <a:rPr lang="zh-TW" altLang="en-US" sz="2400" b="0" i="0" u="none" kern="1200" dirty="0" smtClean="0">
              <a:solidFill>
                <a:schemeClr val="tx1"/>
              </a:solidFill>
              <a:latin typeface="標楷體" panose="03000509000000000000" pitchFamily="65" charset="-120"/>
              <a:ea typeface="標楷體" panose="03000509000000000000" pitchFamily="65" charset="-120"/>
            </a:rPr>
            <a:t>公：</a:t>
          </a:r>
          <a:r>
            <a:rPr lang="en-US" altLang="zh-TW" sz="2400" b="0" i="0" u="none" kern="1200" dirty="0" smtClean="0">
              <a:solidFill>
                <a:schemeClr val="tx1"/>
              </a:solidFill>
              <a:latin typeface="標楷體" panose="03000509000000000000" pitchFamily="65" charset="-120"/>
              <a:ea typeface="標楷體" panose="03000509000000000000" pitchFamily="65" charset="-120"/>
            </a:rPr>
            <a:t>109</a:t>
          </a:r>
          <a:r>
            <a:rPr lang="zh-TW" altLang="en-US" sz="2400" b="0" i="0" u="none" kern="1200" dirty="0" smtClean="0">
              <a:solidFill>
                <a:schemeClr val="tx1"/>
              </a:solidFill>
              <a:latin typeface="標楷體" panose="03000509000000000000" pitchFamily="65" charset="-120"/>
              <a:ea typeface="標楷體" panose="03000509000000000000" pitchFamily="65" charset="-120"/>
            </a:rPr>
            <a:t>年以前：</a:t>
          </a:r>
          <a:r>
            <a:rPr lang="en-US" altLang="zh-TW" sz="2400" b="0" i="0" u="none" kern="1200" dirty="0" smtClean="0">
              <a:solidFill>
                <a:schemeClr val="tx1"/>
              </a:solidFill>
              <a:latin typeface="標楷體" panose="03000509000000000000" pitchFamily="65" charset="-120"/>
              <a:ea typeface="標楷體" panose="03000509000000000000" pitchFamily="65" charset="-120"/>
            </a:rPr>
            <a:t>55</a:t>
          </a:r>
          <a:r>
            <a:rPr lang="zh-TW" altLang="en-US" sz="2400" b="0" i="0" u="none" kern="1200" dirty="0" smtClean="0">
              <a:solidFill>
                <a:schemeClr val="tx1"/>
              </a:solidFill>
              <a:latin typeface="標楷體" panose="03000509000000000000" pitchFamily="65" charset="-120"/>
              <a:ea typeface="標楷體" panose="03000509000000000000" pitchFamily="65" charset="-120"/>
            </a:rPr>
            <a:t>歲</a:t>
          </a:r>
          <a:endParaRPr lang="zh-TW" altLang="en-US" sz="2400" b="0" i="0" u="none" kern="1200" dirty="0">
            <a:solidFill>
              <a:schemeClr val="tx1"/>
            </a:solidFill>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r>
            <a:rPr lang="zh-TW" altLang="en-US" sz="2400" b="0" i="0" u="none" kern="1200" dirty="0" smtClean="0">
              <a:solidFill>
                <a:schemeClr val="tx1"/>
              </a:solidFill>
              <a:latin typeface="標楷體" panose="03000509000000000000" pitchFamily="65" charset="-120"/>
              <a:ea typeface="標楷體" panose="03000509000000000000" pitchFamily="65" charset="-120"/>
            </a:rPr>
            <a:t>    </a:t>
          </a:r>
          <a:r>
            <a:rPr lang="en-US" altLang="zh-TW" sz="2400" b="0" i="0" u="none" kern="1200" dirty="0" smtClean="0">
              <a:solidFill>
                <a:schemeClr val="tx1"/>
              </a:solidFill>
              <a:latin typeface="標楷體" panose="03000509000000000000" pitchFamily="65" charset="-120"/>
              <a:ea typeface="標楷體" panose="03000509000000000000" pitchFamily="65" charset="-120"/>
            </a:rPr>
            <a:t>110</a:t>
          </a:r>
          <a:r>
            <a:rPr lang="zh-TW" altLang="en-US" sz="2400" b="0" i="0" u="none" kern="1200" dirty="0" smtClean="0">
              <a:solidFill>
                <a:schemeClr val="tx1"/>
              </a:solidFill>
              <a:latin typeface="標楷體" panose="03000509000000000000" pitchFamily="65" charset="-120"/>
              <a:ea typeface="標楷體" panose="03000509000000000000" pitchFamily="65" charset="-120"/>
            </a:rPr>
            <a:t>年以後：</a:t>
          </a:r>
          <a:r>
            <a:rPr lang="en-US" altLang="zh-TW" sz="2400" b="0" i="0" u="none" kern="1200" dirty="0" smtClean="0">
              <a:solidFill>
                <a:schemeClr val="tx1"/>
              </a:solidFill>
              <a:latin typeface="標楷體" panose="03000509000000000000" pitchFamily="65" charset="-120"/>
              <a:ea typeface="標楷體" panose="03000509000000000000" pitchFamily="65" charset="-120"/>
            </a:rPr>
            <a:t>55</a:t>
          </a:r>
          <a:r>
            <a:rPr lang="zh-TW" altLang="en-US" sz="2400" b="0" i="0" u="none" kern="1200" dirty="0" smtClean="0">
              <a:solidFill>
                <a:schemeClr val="tx1"/>
              </a:solidFill>
              <a:latin typeface="標楷體" panose="03000509000000000000" pitchFamily="65" charset="-120"/>
              <a:ea typeface="標楷體" panose="03000509000000000000" pitchFamily="65" charset="-120"/>
            </a:rPr>
            <a:t> </a:t>
          </a:r>
          <a:r>
            <a:rPr lang="en-US" altLang="zh-TW" sz="2400" b="0" i="0" u="none" kern="1200" dirty="0" smtClean="0">
              <a:solidFill>
                <a:schemeClr val="tx1"/>
              </a:solidFill>
              <a:latin typeface="標楷體" panose="03000509000000000000" pitchFamily="65" charset="-120"/>
              <a:ea typeface="標楷體" panose="03000509000000000000" pitchFamily="65" charset="-120"/>
            </a:rPr>
            <a:t>60</a:t>
          </a:r>
          <a:r>
            <a:rPr lang="zh-TW" altLang="en-US" sz="2400" b="0" i="0" u="none" kern="1200" dirty="0" smtClean="0">
              <a:solidFill>
                <a:schemeClr val="tx1"/>
              </a:solidFill>
              <a:latin typeface="標楷體" panose="03000509000000000000" pitchFamily="65" charset="-120"/>
              <a:ea typeface="標楷體" panose="03000509000000000000" pitchFamily="65" charset="-120"/>
            </a:rPr>
            <a:t>歲 </a:t>
          </a:r>
          <a:endParaRPr lang="zh-TW" altLang="en-US" sz="2400" b="0" i="0" u="none" kern="1200" dirty="0">
            <a:solidFill>
              <a:schemeClr val="tx1"/>
            </a:solidFill>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endParaRPr lang="zh-TW" altLang="en-US" sz="2400" b="0" i="0" u="none" kern="1200" dirty="0">
            <a:latin typeface="標楷體" panose="03000509000000000000" pitchFamily="65" charset="-120"/>
            <a:ea typeface="標楷體" panose="03000509000000000000" pitchFamily="65" charset="-120"/>
          </a:endParaRPr>
        </a:p>
        <a:p>
          <a:pPr marL="228600" lvl="1" indent="-228600" algn="l" defTabSz="1066800">
            <a:lnSpc>
              <a:spcPct val="90000"/>
            </a:lnSpc>
            <a:spcBef>
              <a:spcPct val="0"/>
            </a:spcBef>
            <a:spcAft>
              <a:spcPct val="15000"/>
            </a:spcAft>
            <a:buChar char="••"/>
          </a:pPr>
          <a:endParaRPr lang="zh-TW" altLang="en-US" sz="2400" b="0" i="0" u="none" kern="1200" dirty="0">
            <a:latin typeface="標楷體" panose="03000509000000000000" pitchFamily="65" charset="-120"/>
            <a:ea typeface="標楷體" panose="03000509000000000000" pitchFamily="65" charset="-120"/>
          </a:endParaRPr>
        </a:p>
      </dsp:txBody>
      <dsp:txXfrm rot="-5400000">
        <a:off x="2857707" y="2300927"/>
        <a:ext cx="4364058" cy="14244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3687DE-7D79-4132-ACF8-ACD2A4554D95}">
      <dsp:nvSpPr>
        <dsp:cNvPr id="0" name=""/>
        <dsp:cNvSpPr/>
      </dsp:nvSpPr>
      <dsp:spPr>
        <a:xfrm>
          <a:off x="0" y="1555372"/>
          <a:ext cx="8352928" cy="2073830"/>
        </a:xfrm>
        <a:prstGeom prst="notched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4CE75A-11B8-47A8-BD00-1BAEE1F11DA9}">
      <dsp:nvSpPr>
        <dsp:cNvPr id="0" name=""/>
        <dsp:cNvSpPr/>
      </dsp:nvSpPr>
      <dsp:spPr>
        <a:xfrm>
          <a:off x="6" y="144006"/>
          <a:ext cx="1870231" cy="2073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a:lnSpc>
              <a:spcPct val="90000"/>
            </a:lnSpc>
            <a:spcBef>
              <a:spcPct val="0"/>
            </a:spcBef>
            <a:spcAft>
              <a:spcPct val="35000"/>
            </a:spcAft>
          </a:pPr>
          <a:r>
            <a:rPr lang="zh-TW" altLang="en-US" sz="2400" kern="1200" dirty="0" smtClean="0">
              <a:latin typeface="標楷體" panose="03000509000000000000" pitchFamily="65" charset="-120"/>
              <a:ea typeface="標楷體" panose="03000509000000000000" pitchFamily="65" charset="-120"/>
            </a:rPr>
            <a:t>先降優存</a:t>
          </a:r>
          <a:endParaRPr lang="en-US" altLang="zh-TW" sz="2400" kern="1200" dirty="0" smtClean="0">
            <a:latin typeface="標楷體" panose="03000509000000000000" pitchFamily="65" charset="-120"/>
            <a:ea typeface="標楷體" panose="03000509000000000000" pitchFamily="65" charset="-120"/>
          </a:endParaRPr>
        </a:p>
        <a:p>
          <a:pPr lvl="0" algn="ctr" defTabSz="1066800">
            <a:lnSpc>
              <a:spcPct val="90000"/>
            </a:lnSpc>
            <a:spcBef>
              <a:spcPct val="0"/>
            </a:spcBef>
            <a:spcAft>
              <a:spcPct val="35000"/>
            </a:spcAft>
          </a:pPr>
          <a:r>
            <a:rPr lang="zh-TW" altLang="en-US" sz="2400" kern="1200" dirty="0" smtClean="0">
              <a:latin typeface="標楷體" panose="03000509000000000000" pitchFamily="65" charset="-120"/>
              <a:ea typeface="標楷體" panose="03000509000000000000" pitchFamily="65" charset="-120"/>
            </a:rPr>
            <a:t>先採均俸</a:t>
          </a:r>
          <a:r>
            <a:rPr lang="en-US" altLang="zh-TW" sz="2400" kern="1200" dirty="0" smtClean="0">
              <a:latin typeface="標楷體" panose="03000509000000000000" pitchFamily="65" charset="-120"/>
              <a:ea typeface="標楷體" panose="03000509000000000000" pitchFamily="65" charset="-120"/>
            </a:rPr>
            <a:t>(</a:t>
          </a:r>
          <a:r>
            <a:rPr lang="zh-TW" altLang="en-US" sz="2400" kern="1200" dirty="0" smtClean="0">
              <a:latin typeface="標楷體" panose="03000509000000000000" pitchFamily="65" charset="-120"/>
              <a:ea typeface="標楷體" panose="03000509000000000000" pitchFamily="65" charset="-120"/>
            </a:rPr>
            <a:t>薪</a:t>
          </a:r>
          <a:r>
            <a:rPr lang="en-US" altLang="zh-TW" sz="2400" kern="1200" dirty="0" smtClean="0">
              <a:latin typeface="標楷體" panose="03000509000000000000" pitchFamily="65" charset="-120"/>
              <a:ea typeface="標楷體" panose="03000509000000000000" pitchFamily="65" charset="-120"/>
            </a:rPr>
            <a:t>)</a:t>
          </a:r>
          <a:endParaRPr lang="zh-TW" altLang="en-US" sz="2400" kern="1200" dirty="0">
            <a:latin typeface="標楷體" panose="03000509000000000000" pitchFamily="65" charset="-120"/>
            <a:ea typeface="標楷體" panose="03000509000000000000" pitchFamily="65" charset="-120"/>
          </a:endParaRPr>
        </a:p>
      </dsp:txBody>
      <dsp:txXfrm>
        <a:off x="6" y="144006"/>
        <a:ext cx="1870231" cy="2073830"/>
      </dsp:txXfrm>
    </dsp:sp>
    <dsp:sp modelId="{9C396012-44AE-47AA-8EA4-2ACFB3EE285A}">
      <dsp:nvSpPr>
        <dsp:cNvPr id="0" name=""/>
        <dsp:cNvSpPr/>
      </dsp:nvSpPr>
      <dsp:spPr>
        <a:xfrm>
          <a:off x="677333" y="2333059"/>
          <a:ext cx="518457" cy="518457"/>
        </a:xfrm>
        <a:prstGeom prst="ellipse">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849173-B74C-427A-B151-55C087DB9FB3}">
      <dsp:nvSpPr>
        <dsp:cNvPr id="0" name=""/>
        <dsp:cNvSpPr/>
      </dsp:nvSpPr>
      <dsp:spPr>
        <a:xfrm>
          <a:off x="2143666" y="696433"/>
          <a:ext cx="2691469" cy="2073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1">
          <a:noAutofit/>
        </a:bodyPr>
        <a:lstStyle/>
        <a:p>
          <a:pPr lvl="0" algn="l" defTabSz="1066800">
            <a:lnSpc>
              <a:spcPct val="90000"/>
            </a:lnSpc>
            <a:spcBef>
              <a:spcPct val="0"/>
            </a:spcBef>
            <a:spcAft>
              <a:spcPct val="35000"/>
            </a:spcAft>
          </a:pPr>
          <a:r>
            <a:rPr lang="zh-TW" altLang="en-US" sz="2400" kern="1200" dirty="0" smtClean="0">
              <a:latin typeface="標楷體" panose="03000509000000000000" pitchFamily="65" charset="-120"/>
              <a:ea typeface="標楷體" panose="03000509000000000000" pitchFamily="65" charset="-120"/>
            </a:rPr>
            <a:t>仍高於替代率上限者，再降至替代率上限金額</a:t>
          </a:r>
          <a:endParaRPr lang="en-US" altLang="zh-TW" sz="2400" kern="1200" dirty="0" smtClean="0">
            <a:latin typeface="標楷體" panose="03000509000000000000" pitchFamily="65" charset="-120"/>
            <a:ea typeface="標楷體" panose="03000509000000000000" pitchFamily="65" charset="-120"/>
          </a:endParaRPr>
        </a:p>
        <a:p>
          <a:pPr lvl="0" algn="l" defTabSz="1066800">
            <a:lnSpc>
              <a:spcPct val="90000"/>
            </a:lnSpc>
            <a:spcBef>
              <a:spcPct val="0"/>
            </a:spcBef>
            <a:spcAft>
              <a:spcPct val="35000"/>
            </a:spcAft>
          </a:pPr>
          <a:endParaRPr lang="en-US" altLang="zh-TW" sz="2400" kern="1200" dirty="0" smtClean="0"/>
        </a:p>
        <a:p>
          <a:pPr lvl="0" algn="l" defTabSz="1066800">
            <a:lnSpc>
              <a:spcPct val="90000"/>
            </a:lnSpc>
            <a:spcBef>
              <a:spcPct val="0"/>
            </a:spcBef>
            <a:spcAft>
              <a:spcPct val="35000"/>
            </a:spcAft>
          </a:pPr>
          <a:endParaRPr lang="en-US" altLang="zh-TW" sz="2400" kern="1200" dirty="0" smtClean="0"/>
        </a:p>
        <a:p>
          <a:pPr marL="228600" lvl="1" indent="-228600" algn="l" defTabSz="889000">
            <a:lnSpc>
              <a:spcPct val="90000"/>
            </a:lnSpc>
            <a:spcBef>
              <a:spcPct val="0"/>
            </a:spcBef>
            <a:spcAft>
              <a:spcPct val="15000"/>
            </a:spcAft>
            <a:buChar char="••"/>
          </a:pPr>
          <a:r>
            <a:rPr lang="zh-TW" altLang="en-US" sz="2000" kern="1200" dirty="0" smtClean="0">
              <a:latin typeface="標楷體" panose="03000509000000000000" pitchFamily="65" charset="-120"/>
              <a:ea typeface="標楷體" panose="03000509000000000000" pitchFamily="65" charset="-120"/>
            </a:rPr>
            <a:t>優惠存款利息</a:t>
          </a:r>
          <a:endParaRPr lang="zh-TW" altLang="en-US" sz="2000" kern="1200" dirty="0">
            <a:latin typeface="標楷體" panose="03000509000000000000" pitchFamily="65" charset="-120"/>
            <a:ea typeface="標楷體" panose="03000509000000000000"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標楷體" panose="03000509000000000000" pitchFamily="65" charset="-120"/>
              <a:ea typeface="標楷體" panose="03000509000000000000" pitchFamily="65" charset="-120"/>
            </a:rPr>
            <a:t>舊制月退休金</a:t>
          </a:r>
          <a:r>
            <a:rPr lang="en-US" altLang="zh-TW" sz="2000" kern="1200" dirty="0" smtClean="0">
              <a:latin typeface="標楷體" panose="03000509000000000000" pitchFamily="65" charset="-120"/>
              <a:ea typeface="標楷體" panose="03000509000000000000" pitchFamily="65" charset="-120"/>
            </a:rPr>
            <a:t>(</a:t>
          </a:r>
          <a:r>
            <a:rPr lang="zh-TW" altLang="en-US" sz="2000" kern="1200" dirty="0" smtClean="0">
              <a:latin typeface="標楷體" panose="03000509000000000000" pitchFamily="65" charset="-120"/>
              <a:ea typeface="標楷體" panose="03000509000000000000" pitchFamily="65" charset="-120"/>
            </a:rPr>
            <a:t>含月補償金</a:t>
          </a:r>
          <a:r>
            <a:rPr lang="en-US" altLang="zh-TW" sz="2000" kern="1200" dirty="0" smtClean="0">
              <a:latin typeface="標楷體" panose="03000509000000000000" pitchFamily="65" charset="-120"/>
              <a:ea typeface="標楷體" panose="03000509000000000000" pitchFamily="65" charset="-120"/>
            </a:rPr>
            <a:t>)</a:t>
          </a:r>
          <a:endParaRPr lang="zh-TW" altLang="en-US" sz="2000" kern="1200" dirty="0">
            <a:latin typeface="標楷體" panose="03000509000000000000" pitchFamily="65" charset="-120"/>
            <a:ea typeface="標楷體" panose="03000509000000000000"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標楷體" panose="03000509000000000000" pitchFamily="65" charset="-120"/>
              <a:ea typeface="標楷體" panose="03000509000000000000" pitchFamily="65" charset="-120"/>
            </a:rPr>
            <a:t>退撫新制月退休金</a:t>
          </a:r>
          <a:endParaRPr lang="zh-TW" altLang="en-US" sz="2000" kern="1200" dirty="0">
            <a:latin typeface="標楷體" panose="03000509000000000000" pitchFamily="65" charset="-120"/>
            <a:ea typeface="標楷體" panose="03000509000000000000" pitchFamily="65" charset="-120"/>
          </a:endParaRPr>
        </a:p>
        <a:p>
          <a:pPr marL="228600" lvl="1" indent="-228600" algn="l" defTabSz="889000">
            <a:lnSpc>
              <a:spcPct val="90000"/>
            </a:lnSpc>
            <a:spcBef>
              <a:spcPct val="0"/>
            </a:spcBef>
            <a:spcAft>
              <a:spcPct val="15000"/>
            </a:spcAft>
            <a:buChar char="••"/>
          </a:pPr>
          <a:r>
            <a:rPr lang="zh-TW" altLang="en-US" sz="2000" kern="1200" dirty="0" smtClean="0">
              <a:latin typeface="標楷體" panose="03000509000000000000" pitchFamily="65" charset="-120"/>
              <a:ea typeface="標楷體" panose="03000509000000000000" pitchFamily="65" charset="-120"/>
            </a:rPr>
            <a:t>公保或勞保年金優先保障，不扣減</a:t>
          </a:r>
          <a:endParaRPr lang="zh-TW" altLang="en-US" sz="2000" kern="1200" dirty="0">
            <a:latin typeface="標楷體" panose="03000509000000000000" pitchFamily="65" charset="-120"/>
            <a:ea typeface="標楷體" panose="03000509000000000000" pitchFamily="65" charset="-120"/>
          </a:endParaRPr>
        </a:p>
      </dsp:txBody>
      <dsp:txXfrm>
        <a:off x="2143666" y="696433"/>
        <a:ext cx="2691469" cy="2073830"/>
      </dsp:txXfrm>
    </dsp:sp>
    <dsp:sp modelId="{283D2EB1-5A75-41C2-B53E-1C08A2B32F74}">
      <dsp:nvSpPr>
        <dsp:cNvPr id="0" name=""/>
        <dsp:cNvSpPr/>
      </dsp:nvSpPr>
      <dsp:spPr>
        <a:xfrm>
          <a:off x="3172346" y="2321450"/>
          <a:ext cx="518457" cy="518457"/>
        </a:xfrm>
        <a:prstGeom prst="ellipse">
          <a:avLst/>
        </a:prstGeom>
        <a:solidFill>
          <a:schemeClr val="accent5">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30248D-D6C7-4E41-AB32-8F2D2244DABB}">
      <dsp:nvSpPr>
        <dsp:cNvPr id="0" name=""/>
        <dsp:cNvSpPr/>
      </dsp:nvSpPr>
      <dsp:spPr>
        <a:xfrm>
          <a:off x="4730870" y="576058"/>
          <a:ext cx="2766017" cy="1559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a:lnSpc>
              <a:spcPct val="90000"/>
            </a:lnSpc>
            <a:spcBef>
              <a:spcPct val="0"/>
            </a:spcBef>
            <a:spcAft>
              <a:spcPct val="35000"/>
            </a:spcAft>
          </a:pPr>
          <a:r>
            <a:rPr lang="zh-TW" altLang="en-US" sz="2400" kern="1200" dirty="0" smtClean="0">
              <a:latin typeface="標楷體" panose="03000509000000000000" pitchFamily="65" charset="-120"/>
              <a:ea typeface="標楷體" panose="03000509000000000000" pitchFamily="65" charset="-120"/>
            </a:rPr>
            <a:t>低於或等於替代率上限者，直接支領該金額</a:t>
          </a:r>
          <a:endParaRPr lang="zh-TW" altLang="en-US" sz="2400" kern="1200" dirty="0">
            <a:latin typeface="標楷體" panose="03000509000000000000" pitchFamily="65" charset="-120"/>
            <a:ea typeface="標楷體" panose="03000509000000000000" pitchFamily="65" charset="-120"/>
          </a:endParaRPr>
        </a:p>
      </dsp:txBody>
      <dsp:txXfrm>
        <a:off x="4730870" y="576058"/>
        <a:ext cx="2766017" cy="1559147"/>
      </dsp:txXfrm>
    </dsp:sp>
    <dsp:sp modelId="{04209863-E7E5-4323-9C2E-719F283E6A6D}">
      <dsp:nvSpPr>
        <dsp:cNvPr id="0" name=""/>
        <dsp:cNvSpPr/>
      </dsp:nvSpPr>
      <dsp:spPr>
        <a:xfrm>
          <a:off x="5873951" y="2289856"/>
          <a:ext cx="518457" cy="518457"/>
        </a:xfrm>
        <a:prstGeom prst="ellipse">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5AF328-2555-4FC7-A3AF-B3E021812D79}">
      <dsp:nvSpPr>
        <dsp:cNvPr id="0" name=""/>
        <dsp:cNvSpPr/>
      </dsp:nvSpPr>
      <dsp:spPr>
        <a:xfrm>
          <a:off x="0" y="0"/>
          <a:ext cx="7776864" cy="4860539"/>
        </a:xfrm>
        <a:prstGeom prst="swooshArrow">
          <a:avLst>
            <a:gd name="adj1" fmla="val 25000"/>
            <a:gd name="adj2" fmla="val 25000"/>
          </a:avLst>
        </a:prstGeom>
        <a:blipFill rotWithShape="0">
          <a:blip xmlns:r="http://schemas.openxmlformats.org/officeDocument/2006/relationships" r:embed="rId1"/>
          <a:stretch>
            <a:fillRect/>
          </a:stretch>
        </a:blipFill>
        <a:ln>
          <a:noFill/>
        </a:ln>
        <a:effectLst/>
      </dsp:spPr>
      <dsp:style>
        <a:lnRef idx="0">
          <a:scrgbClr r="0" g="0" b="0"/>
        </a:lnRef>
        <a:fillRef idx="1">
          <a:scrgbClr r="0" g="0" b="0"/>
        </a:fillRef>
        <a:effectRef idx="0">
          <a:scrgbClr r="0" g="0" b="0"/>
        </a:effectRef>
        <a:fontRef idx="minor"/>
      </dsp:style>
    </dsp:sp>
    <dsp:sp modelId="{211F737B-D865-487D-A38F-558D7AE469A0}">
      <dsp:nvSpPr>
        <dsp:cNvPr id="0" name=""/>
        <dsp:cNvSpPr/>
      </dsp:nvSpPr>
      <dsp:spPr>
        <a:xfrm>
          <a:off x="1138302" y="3096345"/>
          <a:ext cx="373866" cy="32007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568D5A-3FD5-4865-B235-D99A89D092DE}">
      <dsp:nvSpPr>
        <dsp:cNvPr id="0" name=""/>
        <dsp:cNvSpPr/>
      </dsp:nvSpPr>
      <dsp:spPr>
        <a:xfrm>
          <a:off x="1008108" y="3443315"/>
          <a:ext cx="1812009" cy="1404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141" tIns="0" rIns="0" bIns="0" numCol="1" spcCol="1270" anchor="t" anchorCtr="0">
          <a:noAutofit/>
        </a:bodyPr>
        <a:lstStyle/>
        <a:p>
          <a:pPr lvl="0" algn="l" defTabSz="1066800">
            <a:lnSpc>
              <a:spcPct val="90000"/>
            </a:lnSpc>
            <a:spcBef>
              <a:spcPct val="0"/>
            </a:spcBef>
            <a:spcAft>
              <a:spcPct val="35000"/>
            </a:spcAft>
          </a:pPr>
          <a:r>
            <a:rPr lang="zh-TW" altLang="en-US" sz="2400" b="1" kern="1200" dirty="0" smtClean="0">
              <a:latin typeface="標楷體" panose="03000509000000000000" pitchFamily="65" charset="-120"/>
              <a:ea typeface="標楷體" panose="03000509000000000000" pitchFamily="65" charset="-120"/>
            </a:rPr>
            <a:t>行政院會同考試院建立年金制度監控機制</a:t>
          </a:r>
          <a:endParaRPr lang="zh-TW" altLang="en-US" sz="2400" b="1" kern="1200" dirty="0">
            <a:latin typeface="標楷體" panose="03000509000000000000" pitchFamily="65" charset="-120"/>
            <a:ea typeface="標楷體" panose="03000509000000000000" pitchFamily="65" charset="-120"/>
          </a:endParaRPr>
        </a:p>
      </dsp:txBody>
      <dsp:txXfrm>
        <a:off x="1008108" y="3443315"/>
        <a:ext cx="1812009" cy="1404696"/>
      </dsp:txXfrm>
    </dsp:sp>
    <dsp:sp modelId="{C8D637DB-EDCB-4435-9C15-50BB4259B572}">
      <dsp:nvSpPr>
        <dsp:cNvPr id="0" name=""/>
        <dsp:cNvSpPr/>
      </dsp:nvSpPr>
      <dsp:spPr>
        <a:xfrm>
          <a:off x="3029807" y="1872208"/>
          <a:ext cx="498584" cy="483383"/>
        </a:xfrm>
        <a:prstGeom prst="ellipse">
          <a:avLst/>
        </a:prstGeom>
        <a:solidFill>
          <a:schemeClr val="accent5">
            <a:hueOff val="4085978"/>
            <a:satOff val="2788"/>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387847-91D1-4D03-A165-29B6007F2193}">
      <dsp:nvSpPr>
        <dsp:cNvPr id="0" name=""/>
        <dsp:cNvSpPr/>
      </dsp:nvSpPr>
      <dsp:spPr>
        <a:xfrm>
          <a:off x="2955208" y="2394200"/>
          <a:ext cx="1866447" cy="2644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678" tIns="0" rIns="0" bIns="0" numCol="1" spcCol="1270" anchor="t" anchorCtr="0">
          <a:noAutofit/>
        </a:bodyPr>
        <a:lstStyle/>
        <a:p>
          <a:pPr lvl="0" algn="l" defTabSz="1066800">
            <a:lnSpc>
              <a:spcPct val="90000"/>
            </a:lnSpc>
            <a:spcBef>
              <a:spcPct val="0"/>
            </a:spcBef>
            <a:spcAft>
              <a:spcPct val="35000"/>
            </a:spcAft>
          </a:pPr>
          <a:r>
            <a:rPr lang="en-US" altLang="zh-TW" sz="2400" b="1" kern="1200" dirty="0" smtClean="0">
              <a:latin typeface="標楷體" panose="03000509000000000000" pitchFamily="65" charset="-120"/>
              <a:ea typeface="標楷體" panose="03000509000000000000" pitchFamily="65" charset="-120"/>
            </a:rPr>
            <a:t>5</a:t>
          </a:r>
          <a:r>
            <a:rPr lang="zh-TW" altLang="en-US" sz="2400" b="1" kern="1200" dirty="0" smtClean="0">
              <a:latin typeface="標楷體" panose="03000509000000000000" pitchFamily="65" charset="-120"/>
              <a:ea typeface="標楷體" panose="03000509000000000000" pitchFamily="65" charset="-120"/>
            </a:rPr>
            <a:t>年內檢討制度設計、財務永續</a:t>
          </a:r>
          <a:endParaRPr lang="zh-TW" altLang="en-US" sz="2400" b="1" kern="1200" dirty="0">
            <a:latin typeface="標楷體" panose="03000509000000000000" pitchFamily="65" charset="-120"/>
            <a:ea typeface="標楷體" panose="03000509000000000000" pitchFamily="65" charset="-120"/>
          </a:endParaRPr>
        </a:p>
      </dsp:txBody>
      <dsp:txXfrm>
        <a:off x="2955208" y="2394200"/>
        <a:ext cx="1866447" cy="2644133"/>
      </dsp:txXfrm>
    </dsp:sp>
    <dsp:sp modelId="{5D8B467D-4814-46E4-8117-812F2967ECD4}">
      <dsp:nvSpPr>
        <dsp:cNvPr id="0" name=""/>
        <dsp:cNvSpPr/>
      </dsp:nvSpPr>
      <dsp:spPr>
        <a:xfrm>
          <a:off x="5258021" y="1152128"/>
          <a:ext cx="790651" cy="623367"/>
        </a:xfrm>
        <a:prstGeom prst="ellipse">
          <a:avLst/>
        </a:prstGeom>
        <a:solidFill>
          <a:schemeClr val="accent5">
            <a:hueOff val="8171956"/>
            <a:satOff val="5577"/>
            <a:lumOff val="-156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96FFB9-E7AF-448C-92E9-5EADCFC401F6}">
      <dsp:nvSpPr>
        <dsp:cNvPr id="0" name=""/>
        <dsp:cNvSpPr/>
      </dsp:nvSpPr>
      <dsp:spPr>
        <a:xfrm>
          <a:off x="4968545" y="1859142"/>
          <a:ext cx="1545642" cy="1482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852" tIns="0" rIns="0" bIns="0" numCol="1" spcCol="1270" anchor="t" anchorCtr="0">
          <a:noAutofit/>
        </a:bodyPr>
        <a:lstStyle/>
        <a:p>
          <a:pPr lvl="0" algn="l" defTabSz="1066800">
            <a:lnSpc>
              <a:spcPct val="90000"/>
            </a:lnSpc>
            <a:spcBef>
              <a:spcPct val="0"/>
            </a:spcBef>
            <a:spcAft>
              <a:spcPct val="35000"/>
            </a:spcAft>
          </a:pPr>
          <a:r>
            <a:rPr lang="en-US" altLang="zh-TW" sz="2400" b="1" kern="1200" dirty="0" smtClean="0">
              <a:latin typeface="標楷體" panose="03000509000000000000" pitchFamily="65" charset="-120"/>
              <a:ea typeface="標楷體" panose="03000509000000000000" pitchFamily="65" charset="-120"/>
            </a:rPr>
            <a:t>112</a:t>
          </a:r>
          <a:r>
            <a:rPr lang="zh-TW" altLang="en-US" sz="2400" b="1" kern="1200" dirty="0" smtClean="0">
              <a:latin typeface="標楷體" panose="03000509000000000000" pitchFamily="65" charset="-120"/>
              <a:ea typeface="標楷體" panose="03000509000000000000" pitchFamily="65" charset="-120"/>
            </a:rPr>
            <a:t>年建立新制度</a:t>
          </a:r>
          <a:endParaRPr lang="zh-TW" altLang="en-US" sz="2400" b="1" kern="1200" dirty="0">
            <a:latin typeface="標楷體" panose="03000509000000000000" pitchFamily="65" charset="-120"/>
            <a:ea typeface="標楷體" panose="03000509000000000000" pitchFamily="65" charset="-120"/>
          </a:endParaRPr>
        </a:p>
      </dsp:txBody>
      <dsp:txXfrm>
        <a:off x="4968545" y="1859142"/>
        <a:ext cx="1545642" cy="14829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79126-5D75-4AA0-B04F-8CB80C9CF80E}">
      <dsp:nvSpPr>
        <dsp:cNvPr id="0" name=""/>
        <dsp:cNvSpPr/>
      </dsp:nvSpPr>
      <dsp:spPr>
        <a:xfrm>
          <a:off x="0" y="3047312"/>
          <a:ext cx="7848872" cy="100019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rgbClr val="CC0000"/>
              </a:solidFill>
              <a:latin typeface="標楷體" panose="03000509000000000000" pitchFamily="65" charset="-120"/>
              <a:ea typeface="標楷體" panose="03000509000000000000" pitchFamily="65" charset="-120"/>
            </a:rPr>
            <a:t>3.</a:t>
          </a:r>
          <a:r>
            <a:rPr lang="zh-TW" altLang="en-US" sz="2400" b="1" kern="1200" dirty="0" smtClean="0">
              <a:solidFill>
                <a:srgbClr val="CC0000"/>
              </a:solidFill>
              <a:latin typeface="標楷體" panose="03000509000000000000" pitchFamily="65" charset="-120"/>
              <a:ea typeface="標楷體" panose="03000509000000000000" pitchFamily="65" charset="-120"/>
            </a:rPr>
            <a:t>實際可領月退休所得</a:t>
          </a:r>
          <a:endParaRPr lang="zh-TW" altLang="en-US" sz="2400" b="1" kern="1200" dirty="0">
            <a:solidFill>
              <a:srgbClr val="CC0000"/>
            </a:solidFill>
            <a:latin typeface="標楷體" panose="03000509000000000000" pitchFamily="65" charset="-120"/>
            <a:ea typeface="標楷體" panose="03000509000000000000" pitchFamily="65" charset="-120"/>
          </a:endParaRPr>
        </a:p>
      </dsp:txBody>
      <dsp:txXfrm>
        <a:off x="0" y="3047312"/>
        <a:ext cx="7848872" cy="540105"/>
      </dsp:txXfrm>
    </dsp:sp>
    <dsp:sp modelId="{1AB4AC65-DBB0-43D4-A142-D661B8D04D8D}">
      <dsp:nvSpPr>
        <dsp:cNvPr id="0" name=""/>
        <dsp:cNvSpPr/>
      </dsp:nvSpPr>
      <dsp:spPr>
        <a:xfrm>
          <a:off x="0" y="3567414"/>
          <a:ext cx="3924435" cy="46009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110</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smtClean="0">
              <a:latin typeface="標楷體" panose="03000509000000000000" pitchFamily="65" charset="-120"/>
              <a:ea typeface="標楷體" panose="03000509000000000000" pitchFamily="65" charset="-120"/>
            </a:rPr>
            <a:t>72,093</a:t>
          </a:r>
          <a:endParaRPr lang="zh-TW" altLang="en-US" sz="1800" b="1" kern="1200" dirty="0">
            <a:latin typeface="標楷體" panose="03000509000000000000" pitchFamily="65" charset="-120"/>
            <a:ea typeface="標楷體" panose="03000509000000000000" pitchFamily="65" charset="-120"/>
          </a:endParaRPr>
        </a:p>
      </dsp:txBody>
      <dsp:txXfrm>
        <a:off x="0" y="3567414"/>
        <a:ext cx="3924435" cy="460090"/>
      </dsp:txXfrm>
    </dsp:sp>
    <dsp:sp modelId="{3C242E37-C769-4AD2-BA92-A5F9557F69F1}">
      <dsp:nvSpPr>
        <dsp:cNvPr id="0" name=""/>
        <dsp:cNvSpPr/>
      </dsp:nvSpPr>
      <dsp:spPr>
        <a:xfrm>
          <a:off x="3924436" y="3567414"/>
          <a:ext cx="3924435" cy="460090"/>
        </a:xfrm>
        <a:prstGeom prst="rect">
          <a:avLst/>
        </a:prstGeom>
        <a:solidFill>
          <a:schemeClr val="accent5">
            <a:tint val="40000"/>
            <a:alpha val="90000"/>
            <a:hueOff val="1423120"/>
            <a:satOff val="-3702"/>
            <a:lumOff val="-353"/>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118</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59,777</a:t>
          </a:r>
          <a:endParaRPr lang="zh-TW" altLang="en-US" sz="1800" b="1" kern="1200" dirty="0">
            <a:latin typeface="標楷體" panose="03000509000000000000" pitchFamily="65" charset="-120"/>
            <a:ea typeface="標楷體" panose="03000509000000000000" pitchFamily="65" charset="-120"/>
          </a:endParaRPr>
        </a:p>
      </dsp:txBody>
      <dsp:txXfrm>
        <a:off x="3924436" y="3567414"/>
        <a:ext cx="3924435" cy="460090"/>
      </dsp:txXfrm>
    </dsp:sp>
    <dsp:sp modelId="{D4624C81-9A18-4B29-93E5-F567E29DFFFF}">
      <dsp:nvSpPr>
        <dsp:cNvPr id="0" name=""/>
        <dsp:cNvSpPr/>
      </dsp:nvSpPr>
      <dsp:spPr>
        <a:xfrm rot="10800000">
          <a:off x="0" y="1524014"/>
          <a:ext cx="7848872" cy="1538301"/>
        </a:xfrm>
        <a:prstGeom prst="upArrowCallout">
          <a:avLst/>
        </a:prstGeom>
        <a:solidFill>
          <a:schemeClr val="accent5">
            <a:hueOff val="4085978"/>
            <a:satOff val="2788"/>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rgbClr val="008000"/>
              </a:solidFill>
              <a:latin typeface="標楷體" panose="03000509000000000000" pitchFamily="65" charset="-120"/>
              <a:ea typeface="標楷體" panose="03000509000000000000" pitchFamily="65" charset="-120"/>
            </a:rPr>
            <a:t>2.</a:t>
          </a:r>
          <a:r>
            <a:rPr lang="zh-TW" altLang="en-US" sz="2400" b="1" kern="1200" dirty="0" smtClean="0">
              <a:solidFill>
                <a:srgbClr val="008000"/>
              </a:solidFill>
              <a:latin typeface="標楷體" panose="03000509000000000000" pitchFamily="65" charset="-120"/>
              <a:ea typeface="標楷體" panose="03000509000000000000" pitchFamily="65" charset="-120"/>
            </a:rPr>
            <a:t>計算所得替代率</a:t>
          </a:r>
          <a:r>
            <a:rPr lang="en-US" altLang="zh-TW" sz="2400" b="1" kern="1200" dirty="0" smtClean="0">
              <a:solidFill>
                <a:srgbClr val="FF0000"/>
              </a:solidFill>
              <a:latin typeface="標楷體" panose="03000509000000000000" pitchFamily="65" charset="-120"/>
              <a:ea typeface="標楷體" panose="03000509000000000000" pitchFamily="65" charset="-120"/>
            </a:rPr>
            <a:t>(</a:t>
          </a:r>
          <a:r>
            <a:rPr lang="zh-TW" altLang="en-US" sz="2400" b="1" kern="1200" dirty="0" smtClean="0">
              <a:solidFill>
                <a:srgbClr val="FF0000"/>
              </a:solidFill>
              <a:latin typeface="標楷體" panose="03000509000000000000" pitchFamily="65" charset="-120"/>
              <a:ea typeface="標楷體" panose="03000509000000000000" pitchFamily="65" charset="-120"/>
            </a:rPr>
            <a:t>最後在職本薪*</a:t>
          </a:r>
          <a:r>
            <a:rPr lang="en-US" altLang="zh-TW" sz="2400" b="1" kern="1200" dirty="0" smtClean="0">
              <a:solidFill>
                <a:srgbClr val="FF0000"/>
              </a:solidFill>
              <a:latin typeface="標楷體" panose="03000509000000000000" pitchFamily="65" charset="-120"/>
              <a:ea typeface="標楷體" panose="03000509000000000000" pitchFamily="65" charset="-120"/>
            </a:rPr>
            <a:t>2*</a:t>
          </a:r>
          <a:r>
            <a:rPr lang="zh-TW" altLang="en-US" sz="2400" b="1" kern="1200" dirty="0" smtClean="0">
              <a:solidFill>
                <a:srgbClr val="FF0000"/>
              </a:solidFill>
              <a:latin typeface="標楷體" panose="03000509000000000000" pitchFamily="65" charset="-120"/>
              <a:ea typeface="標楷體" panose="03000509000000000000" pitchFamily="65" charset="-120"/>
            </a:rPr>
            <a:t>替代率</a:t>
          </a:r>
          <a:r>
            <a:rPr lang="en-US" altLang="zh-TW" sz="2400" b="1" kern="1200" dirty="0" smtClean="0">
              <a:solidFill>
                <a:srgbClr val="FF0000"/>
              </a:solidFill>
              <a:latin typeface="標楷體" panose="03000509000000000000" pitchFamily="65" charset="-120"/>
              <a:ea typeface="標楷體" panose="03000509000000000000" pitchFamily="65" charset="-120"/>
            </a:rPr>
            <a:t>)</a:t>
          </a:r>
          <a:endParaRPr lang="zh-TW" altLang="en-US" sz="2400" b="1" kern="1200" dirty="0">
            <a:solidFill>
              <a:srgbClr val="FF0000"/>
            </a:solidFill>
            <a:latin typeface="標楷體" panose="03000509000000000000" pitchFamily="65" charset="-120"/>
            <a:ea typeface="標楷體" panose="03000509000000000000" pitchFamily="65" charset="-120"/>
          </a:endParaRPr>
        </a:p>
      </dsp:txBody>
      <dsp:txXfrm rot="-10800000">
        <a:off x="0" y="1524014"/>
        <a:ext cx="7848872" cy="539943"/>
      </dsp:txXfrm>
    </dsp:sp>
    <dsp:sp modelId="{5ACB70D4-3881-4266-80B7-24BB13232904}">
      <dsp:nvSpPr>
        <dsp:cNvPr id="0" name=""/>
        <dsp:cNvSpPr/>
      </dsp:nvSpPr>
      <dsp:spPr>
        <a:xfrm>
          <a:off x="0" y="2063957"/>
          <a:ext cx="3924435" cy="459952"/>
        </a:xfrm>
        <a:prstGeom prst="rect">
          <a:avLst/>
        </a:prstGeom>
        <a:solidFill>
          <a:schemeClr val="accent5">
            <a:tint val="40000"/>
            <a:alpha val="90000"/>
            <a:hueOff val="2846241"/>
            <a:satOff val="-7405"/>
            <a:lumOff val="-70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110</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64.5%</a:t>
          </a:r>
          <a:r>
            <a:rPr lang="zh-TW" altLang="en-US" sz="1800" b="1" kern="1200" dirty="0" smtClean="0">
              <a:latin typeface="標楷體" panose="03000509000000000000" pitchFamily="65" charset="-120"/>
              <a:ea typeface="標楷體" panose="03000509000000000000" pitchFamily="65" charset="-120"/>
            </a:rPr>
            <a:t>    </a:t>
          </a:r>
          <a:r>
            <a:rPr lang="en-US" altLang="zh-TW" sz="1800" b="1" kern="1200" dirty="0" smtClean="0">
              <a:solidFill>
                <a:srgbClr val="FF0000"/>
              </a:solidFill>
              <a:latin typeface="標楷體" panose="03000509000000000000" pitchFamily="65" charset="-120"/>
              <a:ea typeface="標楷體" panose="03000509000000000000" pitchFamily="65" charset="-120"/>
            </a:rPr>
            <a:t>73,439</a:t>
          </a:r>
          <a:endParaRPr lang="zh-TW" altLang="en-US" sz="1800" b="1" kern="1200" dirty="0">
            <a:solidFill>
              <a:srgbClr val="FF0000"/>
            </a:solidFill>
            <a:latin typeface="標楷體" panose="03000509000000000000" pitchFamily="65" charset="-120"/>
            <a:ea typeface="標楷體" panose="03000509000000000000" pitchFamily="65" charset="-120"/>
          </a:endParaRPr>
        </a:p>
      </dsp:txBody>
      <dsp:txXfrm>
        <a:off x="0" y="2063957"/>
        <a:ext cx="3924435" cy="459952"/>
      </dsp:txXfrm>
    </dsp:sp>
    <dsp:sp modelId="{610A1C87-8E59-484C-A276-188D8494667F}">
      <dsp:nvSpPr>
        <dsp:cNvPr id="0" name=""/>
        <dsp:cNvSpPr/>
      </dsp:nvSpPr>
      <dsp:spPr>
        <a:xfrm>
          <a:off x="3924436" y="2074279"/>
          <a:ext cx="3924435" cy="459952"/>
        </a:xfrm>
        <a:prstGeom prst="rect">
          <a:avLst/>
        </a:prstGeom>
        <a:solidFill>
          <a:schemeClr val="accent5">
            <a:tint val="40000"/>
            <a:alpha val="90000"/>
            <a:hueOff val="4269361"/>
            <a:satOff val="-11107"/>
            <a:lumOff val="-106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118</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52.5%   </a:t>
          </a:r>
          <a:r>
            <a:rPr lang="en-US" altLang="zh-TW" sz="1800" b="1" kern="1200" dirty="0" smtClean="0">
              <a:solidFill>
                <a:srgbClr val="FF0000"/>
              </a:solidFill>
              <a:latin typeface="標楷體" panose="03000509000000000000" pitchFamily="65" charset="-120"/>
              <a:ea typeface="標楷體" panose="03000509000000000000" pitchFamily="65" charset="-120"/>
            </a:rPr>
            <a:t>59,777</a:t>
          </a:r>
          <a:endParaRPr lang="zh-TW" altLang="en-US" sz="1800" b="1" kern="1200" dirty="0">
            <a:solidFill>
              <a:srgbClr val="FF0000"/>
            </a:solidFill>
            <a:latin typeface="標楷體" panose="03000509000000000000" pitchFamily="65" charset="-120"/>
            <a:ea typeface="標楷體" panose="03000509000000000000" pitchFamily="65" charset="-120"/>
          </a:endParaRPr>
        </a:p>
      </dsp:txBody>
      <dsp:txXfrm>
        <a:off x="3924436" y="2074279"/>
        <a:ext cx="3924435" cy="459952"/>
      </dsp:txXfrm>
    </dsp:sp>
    <dsp:sp modelId="{19CEE49B-F035-4B3F-8129-3EBA88FE6BB6}">
      <dsp:nvSpPr>
        <dsp:cNvPr id="0" name=""/>
        <dsp:cNvSpPr/>
      </dsp:nvSpPr>
      <dsp:spPr>
        <a:xfrm rot="10800000">
          <a:off x="0" y="15713"/>
          <a:ext cx="7848872" cy="1538301"/>
        </a:xfrm>
        <a:prstGeom prst="upArrowCallout">
          <a:avLst/>
        </a:prstGeom>
        <a:solidFill>
          <a:schemeClr val="accent5">
            <a:hueOff val="8171956"/>
            <a:satOff val="5577"/>
            <a:lumOff val="-156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chemeClr val="tx2"/>
              </a:solidFill>
              <a:latin typeface="標楷體" panose="03000509000000000000" pitchFamily="65" charset="-120"/>
              <a:ea typeface="標楷體" panose="03000509000000000000" pitchFamily="65" charset="-120"/>
            </a:rPr>
            <a:t>1.</a:t>
          </a:r>
          <a:r>
            <a:rPr lang="zh-TW" altLang="en-US" sz="2400" b="1" kern="1200" dirty="0" smtClean="0">
              <a:solidFill>
                <a:schemeClr val="tx2"/>
              </a:solidFill>
              <a:latin typeface="標楷體" panose="03000509000000000000" pitchFamily="65" charset="-120"/>
              <a:ea typeface="標楷體" panose="03000509000000000000" pitchFamily="65" charset="-120"/>
            </a:rPr>
            <a:t>依年資計算月退休金</a:t>
          </a:r>
          <a:endParaRPr lang="zh-TW" altLang="en-US" sz="2400" b="1" kern="1200" dirty="0">
            <a:solidFill>
              <a:schemeClr val="tx2"/>
            </a:solidFill>
            <a:latin typeface="標楷體" panose="03000509000000000000" pitchFamily="65" charset="-120"/>
            <a:ea typeface="標楷體" panose="03000509000000000000" pitchFamily="65" charset="-120"/>
          </a:endParaRPr>
        </a:p>
      </dsp:txBody>
      <dsp:txXfrm rot="-10800000">
        <a:off x="0" y="15713"/>
        <a:ext cx="7848872" cy="539943"/>
      </dsp:txXfrm>
    </dsp:sp>
    <dsp:sp modelId="{C65BDC2A-7BAC-41C6-8011-E98F409B1450}">
      <dsp:nvSpPr>
        <dsp:cNvPr id="0" name=""/>
        <dsp:cNvSpPr/>
      </dsp:nvSpPr>
      <dsp:spPr>
        <a:xfrm>
          <a:off x="1878" y="533157"/>
          <a:ext cx="3512415" cy="474955"/>
        </a:xfrm>
        <a:prstGeom prst="rect">
          <a:avLst/>
        </a:prstGeom>
        <a:solidFill>
          <a:schemeClr val="accent5">
            <a:tint val="40000"/>
            <a:alpha val="90000"/>
            <a:hueOff val="5692481"/>
            <a:satOff val="-14809"/>
            <a:lumOff val="-1413"/>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2000"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1800" b="1" kern="1200" dirty="0" smtClean="0">
              <a:latin typeface="標楷體" panose="03000509000000000000" pitchFamily="65" charset="-120"/>
              <a:ea typeface="標楷體" panose="03000509000000000000" pitchFamily="65" charset="-120"/>
            </a:rPr>
            <a:t>舊制</a:t>
          </a:r>
          <a:r>
            <a:rPr lang="en-US" altLang="zh-TW" sz="1800" b="1" kern="1200" dirty="0" smtClean="0">
              <a:latin typeface="標楷體" panose="03000509000000000000" pitchFamily="65" charset="-120"/>
              <a:ea typeface="標楷體" panose="03000509000000000000" pitchFamily="65" charset="-120"/>
            </a:rPr>
            <a:t>(56930</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25%)+930=15162.5</a:t>
          </a:r>
        </a:p>
        <a:p>
          <a:pPr lvl="0" algn="ctr" defTabSz="889000">
            <a:lnSpc>
              <a:spcPct val="90000"/>
            </a:lnSpc>
            <a:spcBef>
              <a:spcPct val="0"/>
            </a:spcBef>
            <a:spcAft>
              <a:spcPct val="35000"/>
            </a:spcAft>
          </a:pPr>
          <a:endParaRPr lang="en-US" altLang="zh-TW" sz="2000" kern="1200" dirty="0" smtClean="0">
            <a:latin typeface="標楷體" panose="03000509000000000000" pitchFamily="65" charset="-120"/>
            <a:ea typeface="標楷體" panose="03000509000000000000" pitchFamily="65" charset="-120"/>
          </a:endParaRPr>
        </a:p>
      </dsp:txBody>
      <dsp:txXfrm>
        <a:off x="1878" y="533157"/>
        <a:ext cx="3512415" cy="474955"/>
      </dsp:txXfrm>
    </dsp:sp>
    <dsp:sp modelId="{8712ABD6-F4F3-45EC-9730-D9B94131FC0C}">
      <dsp:nvSpPr>
        <dsp:cNvPr id="0" name=""/>
        <dsp:cNvSpPr/>
      </dsp:nvSpPr>
      <dsp:spPr>
        <a:xfrm>
          <a:off x="3514613" y="540659"/>
          <a:ext cx="3363407" cy="459952"/>
        </a:xfrm>
        <a:prstGeom prst="rect">
          <a:avLst/>
        </a:prstGeom>
        <a:solidFill>
          <a:schemeClr val="accent5">
            <a:tint val="40000"/>
            <a:alpha val="90000"/>
            <a:hueOff val="7115601"/>
            <a:satOff val="-18512"/>
            <a:lumOff val="-176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1800"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1800" b="1" kern="1200" dirty="0" smtClean="0">
              <a:latin typeface="標楷體" panose="03000509000000000000" pitchFamily="65" charset="-120"/>
              <a:ea typeface="標楷體" panose="03000509000000000000" pitchFamily="65" charset="-120"/>
            </a:rPr>
            <a:t>新制：</a:t>
          </a:r>
          <a:r>
            <a:rPr lang="en-US" altLang="zh-TW" sz="1800" b="1" kern="1200" dirty="0" smtClean="0">
              <a:latin typeface="標楷體" panose="03000509000000000000" pitchFamily="65" charset="-120"/>
              <a:ea typeface="標楷體" panose="03000509000000000000" pitchFamily="65" charset="-120"/>
            </a:rPr>
            <a:t>56930*2</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25=56930</a:t>
          </a:r>
        </a:p>
        <a:p>
          <a:pPr lvl="0" algn="ctr" defTabSz="266700">
            <a:lnSpc>
              <a:spcPct val="90000"/>
            </a:lnSpc>
            <a:spcBef>
              <a:spcPct val="0"/>
            </a:spcBef>
            <a:spcAft>
              <a:spcPct val="35000"/>
            </a:spcAft>
          </a:pPr>
          <a:endParaRPr lang="en-US" altLang="zh-TW" sz="1800" kern="1200" dirty="0" smtClean="0">
            <a:latin typeface="標楷體" panose="03000509000000000000" pitchFamily="65" charset="-120"/>
            <a:ea typeface="標楷體" panose="03000509000000000000" pitchFamily="65" charset="-120"/>
          </a:endParaRPr>
        </a:p>
      </dsp:txBody>
      <dsp:txXfrm>
        <a:off x="3514613" y="540659"/>
        <a:ext cx="3363407" cy="459952"/>
      </dsp:txXfrm>
    </dsp:sp>
    <dsp:sp modelId="{BC7A2FD9-93B9-44AD-926D-B89C04F125A5}">
      <dsp:nvSpPr>
        <dsp:cNvPr id="0" name=""/>
        <dsp:cNvSpPr/>
      </dsp:nvSpPr>
      <dsp:spPr>
        <a:xfrm>
          <a:off x="6880218" y="548161"/>
          <a:ext cx="968653" cy="459952"/>
        </a:xfrm>
        <a:prstGeom prst="rect">
          <a:avLst/>
        </a:prstGeom>
        <a:solidFill>
          <a:schemeClr val="accent5">
            <a:tint val="40000"/>
            <a:alpha val="90000"/>
            <a:hueOff val="8538722"/>
            <a:satOff val="-22214"/>
            <a:lumOff val="-212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solidFill>
                <a:schemeClr val="tx1"/>
              </a:solidFill>
              <a:latin typeface="標楷體" panose="03000509000000000000" pitchFamily="65" charset="-120"/>
              <a:ea typeface="標楷體" panose="03000509000000000000" pitchFamily="65" charset="-120"/>
            </a:rPr>
            <a:t>72,093</a:t>
          </a:r>
        </a:p>
      </dsp:txBody>
      <dsp:txXfrm>
        <a:off x="6880218" y="548161"/>
        <a:ext cx="968653" cy="4599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579126-5D75-4AA0-B04F-8CB80C9CF80E}">
      <dsp:nvSpPr>
        <dsp:cNvPr id="0" name=""/>
        <dsp:cNvSpPr/>
      </dsp:nvSpPr>
      <dsp:spPr>
        <a:xfrm>
          <a:off x="0" y="3047312"/>
          <a:ext cx="7848872" cy="100019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rgbClr val="CC0000"/>
              </a:solidFill>
              <a:latin typeface="標楷體" panose="03000509000000000000" pitchFamily="65" charset="-120"/>
              <a:ea typeface="標楷體" panose="03000509000000000000" pitchFamily="65" charset="-120"/>
            </a:rPr>
            <a:t>3.</a:t>
          </a:r>
          <a:r>
            <a:rPr lang="zh-TW" altLang="en-US" sz="2400" b="1" kern="1200" dirty="0" smtClean="0">
              <a:solidFill>
                <a:srgbClr val="CC0000"/>
              </a:solidFill>
              <a:latin typeface="標楷體" panose="03000509000000000000" pitchFamily="65" charset="-120"/>
              <a:ea typeface="標楷體" panose="03000509000000000000" pitchFamily="65" charset="-120"/>
            </a:rPr>
            <a:t>實際可領月退休所得</a:t>
          </a:r>
          <a:endParaRPr lang="zh-TW" altLang="en-US" sz="2400" b="1" kern="1200" dirty="0">
            <a:solidFill>
              <a:srgbClr val="CC0000"/>
            </a:solidFill>
            <a:latin typeface="標楷體" panose="03000509000000000000" pitchFamily="65" charset="-120"/>
            <a:ea typeface="標楷體" panose="03000509000000000000" pitchFamily="65" charset="-120"/>
          </a:endParaRPr>
        </a:p>
      </dsp:txBody>
      <dsp:txXfrm>
        <a:off x="0" y="3047312"/>
        <a:ext cx="7848872" cy="540105"/>
      </dsp:txXfrm>
    </dsp:sp>
    <dsp:sp modelId="{1AB4AC65-DBB0-43D4-A142-D661B8D04D8D}">
      <dsp:nvSpPr>
        <dsp:cNvPr id="0" name=""/>
        <dsp:cNvSpPr/>
      </dsp:nvSpPr>
      <dsp:spPr>
        <a:xfrm>
          <a:off x="0" y="3567414"/>
          <a:ext cx="3924435" cy="46009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110</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61,076</a:t>
          </a:r>
          <a:endParaRPr lang="zh-TW" altLang="en-US" sz="1800" b="1" kern="1200" dirty="0">
            <a:latin typeface="標楷體" panose="03000509000000000000" pitchFamily="65" charset="-120"/>
            <a:ea typeface="標楷體" panose="03000509000000000000" pitchFamily="65" charset="-120"/>
          </a:endParaRPr>
        </a:p>
      </dsp:txBody>
      <dsp:txXfrm>
        <a:off x="0" y="3567414"/>
        <a:ext cx="3924435" cy="460090"/>
      </dsp:txXfrm>
    </dsp:sp>
    <dsp:sp modelId="{3C242E37-C769-4AD2-BA92-A5F9557F69F1}">
      <dsp:nvSpPr>
        <dsp:cNvPr id="0" name=""/>
        <dsp:cNvSpPr/>
      </dsp:nvSpPr>
      <dsp:spPr>
        <a:xfrm>
          <a:off x="3924436" y="3567414"/>
          <a:ext cx="3924435" cy="460090"/>
        </a:xfrm>
        <a:prstGeom prst="rect">
          <a:avLst/>
        </a:prstGeom>
        <a:solidFill>
          <a:schemeClr val="accent5">
            <a:tint val="40000"/>
            <a:alpha val="90000"/>
            <a:hueOff val="1423120"/>
            <a:satOff val="-3702"/>
            <a:lumOff val="-353"/>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118</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50,930</a:t>
          </a:r>
          <a:endParaRPr lang="zh-TW" altLang="en-US" sz="1800" b="1" kern="1200" dirty="0">
            <a:latin typeface="標楷體" panose="03000509000000000000" pitchFamily="65" charset="-120"/>
            <a:ea typeface="標楷體" panose="03000509000000000000" pitchFamily="65" charset="-120"/>
          </a:endParaRPr>
        </a:p>
      </dsp:txBody>
      <dsp:txXfrm>
        <a:off x="3924436" y="3567414"/>
        <a:ext cx="3924435" cy="460090"/>
      </dsp:txXfrm>
    </dsp:sp>
    <dsp:sp modelId="{D4624C81-9A18-4B29-93E5-F567E29DFFFF}">
      <dsp:nvSpPr>
        <dsp:cNvPr id="0" name=""/>
        <dsp:cNvSpPr/>
      </dsp:nvSpPr>
      <dsp:spPr>
        <a:xfrm rot="10800000">
          <a:off x="0" y="1524014"/>
          <a:ext cx="7848872" cy="1538301"/>
        </a:xfrm>
        <a:prstGeom prst="upArrowCallout">
          <a:avLst/>
        </a:prstGeom>
        <a:solidFill>
          <a:schemeClr val="accent5">
            <a:hueOff val="4085978"/>
            <a:satOff val="2788"/>
            <a:lumOff val="-78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rgbClr val="008000"/>
              </a:solidFill>
              <a:latin typeface="標楷體" panose="03000509000000000000" pitchFamily="65" charset="-120"/>
              <a:ea typeface="標楷體" panose="03000509000000000000" pitchFamily="65" charset="-120"/>
            </a:rPr>
            <a:t>2.</a:t>
          </a:r>
          <a:r>
            <a:rPr lang="zh-TW" altLang="en-US" sz="2400" b="1" kern="1200" dirty="0" smtClean="0">
              <a:solidFill>
                <a:srgbClr val="008000"/>
              </a:solidFill>
              <a:latin typeface="標楷體" panose="03000509000000000000" pitchFamily="65" charset="-120"/>
              <a:ea typeface="標楷體" panose="03000509000000000000" pitchFamily="65" charset="-120"/>
            </a:rPr>
            <a:t>計算所得替代率</a:t>
          </a:r>
          <a:r>
            <a:rPr lang="en-US" altLang="zh-TW" sz="2400" b="1" kern="1200" dirty="0" smtClean="0">
              <a:solidFill>
                <a:srgbClr val="FF0000"/>
              </a:solidFill>
              <a:latin typeface="標楷體" panose="03000509000000000000" pitchFamily="65" charset="-120"/>
              <a:ea typeface="標楷體" panose="03000509000000000000" pitchFamily="65" charset="-120"/>
            </a:rPr>
            <a:t>(</a:t>
          </a:r>
          <a:r>
            <a:rPr lang="zh-TW" altLang="en-US" sz="2400" b="1" kern="1200" dirty="0" smtClean="0">
              <a:solidFill>
                <a:srgbClr val="FF0000"/>
              </a:solidFill>
              <a:latin typeface="標楷體" panose="03000509000000000000" pitchFamily="65" charset="-120"/>
              <a:ea typeface="標楷體" panose="03000509000000000000" pitchFamily="65" charset="-120"/>
            </a:rPr>
            <a:t>最後在職本薪*</a:t>
          </a:r>
          <a:r>
            <a:rPr lang="en-US" altLang="zh-TW" sz="2400" b="1" kern="1200" dirty="0" smtClean="0">
              <a:solidFill>
                <a:srgbClr val="FF0000"/>
              </a:solidFill>
              <a:latin typeface="標楷體" panose="03000509000000000000" pitchFamily="65" charset="-120"/>
              <a:ea typeface="標楷體" panose="03000509000000000000" pitchFamily="65" charset="-120"/>
            </a:rPr>
            <a:t>2*</a:t>
          </a:r>
          <a:r>
            <a:rPr lang="zh-TW" altLang="en-US" sz="2400" b="1" kern="1200" dirty="0" smtClean="0">
              <a:solidFill>
                <a:srgbClr val="FF0000"/>
              </a:solidFill>
              <a:latin typeface="標楷體" panose="03000509000000000000" pitchFamily="65" charset="-120"/>
              <a:ea typeface="標楷體" panose="03000509000000000000" pitchFamily="65" charset="-120"/>
            </a:rPr>
            <a:t>替代率</a:t>
          </a:r>
          <a:r>
            <a:rPr lang="en-US" altLang="zh-TW" sz="2400" b="1" kern="1200" dirty="0" smtClean="0">
              <a:solidFill>
                <a:srgbClr val="FF0000"/>
              </a:solidFill>
              <a:latin typeface="標楷體" panose="03000509000000000000" pitchFamily="65" charset="-120"/>
              <a:ea typeface="標楷體" panose="03000509000000000000" pitchFamily="65" charset="-120"/>
            </a:rPr>
            <a:t>)</a:t>
          </a:r>
          <a:endParaRPr lang="zh-TW" altLang="en-US" sz="2400" b="1" kern="1200" dirty="0">
            <a:solidFill>
              <a:srgbClr val="FF0000"/>
            </a:solidFill>
            <a:latin typeface="標楷體" panose="03000509000000000000" pitchFamily="65" charset="-120"/>
            <a:ea typeface="標楷體" panose="03000509000000000000" pitchFamily="65" charset="-120"/>
          </a:endParaRPr>
        </a:p>
      </dsp:txBody>
      <dsp:txXfrm rot="-10800000">
        <a:off x="0" y="1524014"/>
        <a:ext cx="7848872" cy="539943"/>
      </dsp:txXfrm>
    </dsp:sp>
    <dsp:sp modelId="{5ACB70D4-3881-4266-80B7-24BB13232904}">
      <dsp:nvSpPr>
        <dsp:cNvPr id="0" name=""/>
        <dsp:cNvSpPr/>
      </dsp:nvSpPr>
      <dsp:spPr>
        <a:xfrm>
          <a:off x="0" y="2063957"/>
          <a:ext cx="3924435" cy="459952"/>
        </a:xfrm>
        <a:prstGeom prst="rect">
          <a:avLst/>
        </a:prstGeom>
        <a:solidFill>
          <a:schemeClr val="accent5">
            <a:tint val="40000"/>
            <a:alpha val="90000"/>
            <a:hueOff val="2846241"/>
            <a:satOff val="-7405"/>
            <a:lumOff val="-70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110</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64.5</a:t>
          </a:r>
          <a:r>
            <a:rPr lang="en-US" altLang="zh-TW" sz="1800" b="0" kern="1200" dirty="0" smtClean="0">
              <a:latin typeface="標楷體" panose="03000509000000000000" pitchFamily="65" charset="-120"/>
              <a:ea typeface="標楷體" panose="03000509000000000000" pitchFamily="65" charset="-120"/>
            </a:rPr>
            <a:t>%</a:t>
          </a:r>
          <a:r>
            <a:rPr lang="zh-TW" altLang="en-US" sz="1800" b="0" kern="1200" dirty="0" smtClean="0">
              <a:latin typeface="標楷體" panose="03000509000000000000" pitchFamily="65" charset="-120"/>
              <a:ea typeface="標楷體" panose="03000509000000000000" pitchFamily="65" charset="-120"/>
            </a:rPr>
            <a:t>    </a:t>
          </a:r>
          <a:r>
            <a:rPr lang="en-US" sz="1800" b="1" kern="1200" dirty="0" smtClean="0">
              <a:latin typeface="標楷體" panose="03000509000000000000" pitchFamily="65" charset="-120"/>
              <a:ea typeface="標楷體" panose="03000509000000000000" pitchFamily="65" charset="-120"/>
            </a:rPr>
            <a:t>62,571</a:t>
          </a:r>
          <a:endParaRPr lang="zh-TW" altLang="en-US" sz="1800" b="1" kern="1200" dirty="0">
            <a:latin typeface="標楷體" panose="03000509000000000000" pitchFamily="65" charset="-120"/>
            <a:ea typeface="標楷體" panose="03000509000000000000" pitchFamily="65" charset="-120"/>
          </a:endParaRPr>
        </a:p>
      </dsp:txBody>
      <dsp:txXfrm>
        <a:off x="0" y="2063957"/>
        <a:ext cx="3924435" cy="459952"/>
      </dsp:txXfrm>
    </dsp:sp>
    <dsp:sp modelId="{610A1C87-8E59-484C-A276-188D8494667F}">
      <dsp:nvSpPr>
        <dsp:cNvPr id="0" name=""/>
        <dsp:cNvSpPr/>
      </dsp:nvSpPr>
      <dsp:spPr>
        <a:xfrm>
          <a:off x="3924436" y="2074279"/>
          <a:ext cx="3924435" cy="459952"/>
        </a:xfrm>
        <a:prstGeom prst="rect">
          <a:avLst/>
        </a:prstGeom>
        <a:solidFill>
          <a:schemeClr val="accent5">
            <a:tint val="40000"/>
            <a:alpha val="90000"/>
            <a:hueOff val="4269361"/>
            <a:satOff val="-11107"/>
            <a:lumOff val="-106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latin typeface="標楷體" panose="03000509000000000000" pitchFamily="65" charset="-120"/>
              <a:ea typeface="標楷體" panose="03000509000000000000" pitchFamily="65" charset="-120"/>
            </a:rPr>
            <a:t>118</a:t>
          </a:r>
          <a:r>
            <a:rPr lang="zh-TW" altLang="en-US" sz="1800" b="1" kern="1200" dirty="0" smtClean="0">
              <a:latin typeface="標楷體" panose="03000509000000000000" pitchFamily="65" charset="-120"/>
              <a:ea typeface="標楷體" panose="03000509000000000000" pitchFamily="65" charset="-120"/>
            </a:rPr>
            <a:t>年：</a:t>
          </a:r>
          <a:r>
            <a:rPr lang="en-US" altLang="zh-TW" sz="1800" b="1" kern="1200" dirty="0" smtClean="0">
              <a:latin typeface="標楷體" panose="03000509000000000000" pitchFamily="65" charset="-120"/>
              <a:ea typeface="標楷體" panose="03000509000000000000" pitchFamily="65" charset="-120"/>
            </a:rPr>
            <a:t>52.5%   </a:t>
          </a:r>
          <a:r>
            <a:rPr lang="en-US" sz="1800" b="1" kern="1200" dirty="0" smtClean="0">
              <a:solidFill>
                <a:srgbClr val="FF0000"/>
              </a:solidFill>
              <a:latin typeface="標楷體" panose="03000509000000000000" pitchFamily="65" charset="-120"/>
              <a:ea typeface="標楷體" panose="03000509000000000000" pitchFamily="65" charset="-120"/>
            </a:rPr>
            <a:t>50,930</a:t>
          </a:r>
          <a:endParaRPr lang="zh-TW" altLang="en-US" sz="1800" b="1" kern="1200" dirty="0">
            <a:solidFill>
              <a:srgbClr val="FF0000"/>
            </a:solidFill>
            <a:latin typeface="標楷體" panose="03000509000000000000" pitchFamily="65" charset="-120"/>
            <a:ea typeface="標楷體" panose="03000509000000000000" pitchFamily="65" charset="-120"/>
          </a:endParaRPr>
        </a:p>
      </dsp:txBody>
      <dsp:txXfrm>
        <a:off x="3924436" y="2074279"/>
        <a:ext cx="3924435" cy="459952"/>
      </dsp:txXfrm>
    </dsp:sp>
    <dsp:sp modelId="{19CEE49B-F035-4B3F-8129-3EBA88FE6BB6}">
      <dsp:nvSpPr>
        <dsp:cNvPr id="0" name=""/>
        <dsp:cNvSpPr/>
      </dsp:nvSpPr>
      <dsp:spPr>
        <a:xfrm rot="10800000">
          <a:off x="0" y="15713"/>
          <a:ext cx="7848872" cy="1538301"/>
        </a:xfrm>
        <a:prstGeom prst="upArrowCallout">
          <a:avLst/>
        </a:prstGeom>
        <a:solidFill>
          <a:schemeClr val="accent5">
            <a:hueOff val="8171956"/>
            <a:satOff val="5577"/>
            <a:lumOff val="-156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altLang="zh-TW" sz="2400" b="1" kern="1200" dirty="0" smtClean="0">
              <a:solidFill>
                <a:schemeClr val="tx2"/>
              </a:solidFill>
              <a:latin typeface="標楷體" panose="03000509000000000000" pitchFamily="65" charset="-120"/>
              <a:ea typeface="標楷體" panose="03000509000000000000" pitchFamily="65" charset="-120"/>
            </a:rPr>
            <a:t>1.</a:t>
          </a:r>
          <a:r>
            <a:rPr lang="zh-TW" altLang="en-US" sz="2400" b="1" kern="1200" dirty="0" smtClean="0">
              <a:solidFill>
                <a:schemeClr val="tx2"/>
              </a:solidFill>
              <a:latin typeface="標楷體" panose="03000509000000000000" pitchFamily="65" charset="-120"/>
              <a:ea typeface="標楷體" panose="03000509000000000000" pitchFamily="65" charset="-120"/>
            </a:rPr>
            <a:t>依年資計算月退休金</a:t>
          </a:r>
          <a:endParaRPr lang="zh-TW" altLang="en-US" sz="2400" b="1" kern="1200" dirty="0">
            <a:solidFill>
              <a:schemeClr val="tx2"/>
            </a:solidFill>
            <a:latin typeface="標楷體" panose="03000509000000000000" pitchFamily="65" charset="-120"/>
            <a:ea typeface="標楷體" panose="03000509000000000000" pitchFamily="65" charset="-120"/>
          </a:endParaRPr>
        </a:p>
      </dsp:txBody>
      <dsp:txXfrm rot="-10800000">
        <a:off x="0" y="15713"/>
        <a:ext cx="7848872" cy="539943"/>
      </dsp:txXfrm>
    </dsp:sp>
    <dsp:sp modelId="{C65BDC2A-7BAC-41C6-8011-E98F409B1450}">
      <dsp:nvSpPr>
        <dsp:cNvPr id="0" name=""/>
        <dsp:cNvSpPr/>
      </dsp:nvSpPr>
      <dsp:spPr>
        <a:xfrm>
          <a:off x="1878" y="533157"/>
          <a:ext cx="3512415" cy="474955"/>
        </a:xfrm>
        <a:prstGeom prst="rect">
          <a:avLst/>
        </a:prstGeom>
        <a:solidFill>
          <a:schemeClr val="accent5">
            <a:tint val="40000"/>
            <a:alpha val="90000"/>
            <a:hueOff val="5692481"/>
            <a:satOff val="-14809"/>
            <a:lumOff val="-1413"/>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2000"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1800" b="1" kern="1200" dirty="0" smtClean="0">
              <a:latin typeface="標楷體" panose="03000509000000000000" pitchFamily="65" charset="-120"/>
              <a:ea typeface="標楷體" panose="03000509000000000000" pitchFamily="65" charset="-120"/>
            </a:rPr>
            <a:t>舊制</a:t>
          </a:r>
          <a:r>
            <a:rPr lang="en-US" altLang="zh-TW" sz="1800" b="1" kern="1200" dirty="0" smtClean="0">
              <a:latin typeface="標楷體" panose="03000509000000000000" pitchFamily="65" charset="-120"/>
              <a:ea typeface="標楷體" panose="03000509000000000000" pitchFamily="65" charset="-120"/>
            </a:rPr>
            <a:t>(48,505</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20%)+930=10,631</a:t>
          </a:r>
        </a:p>
        <a:p>
          <a:pPr lvl="0" algn="ctr" defTabSz="889000">
            <a:lnSpc>
              <a:spcPct val="90000"/>
            </a:lnSpc>
            <a:spcBef>
              <a:spcPct val="0"/>
            </a:spcBef>
            <a:spcAft>
              <a:spcPct val="35000"/>
            </a:spcAft>
          </a:pPr>
          <a:endParaRPr lang="en-US" altLang="zh-TW" sz="2000" kern="1200" dirty="0" smtClean="0">
            <a:latin typeface="標楷體" panose="03000509000000000000" pitchFamily="65" charset="-120"/>
            <a:ea typeface="標楷體" panose="03000509000000000000" pitchFamily="65" charset="-120"/>
          </a:endParaRPr>
        </a:p>
      </dsp:txBody>
      <dsp:txXfrm>
        <a:off x="1878" y="533157"/>
        <a:ext cx="3512415" cy="474955"/>
      </dsp:txXfrm>
    </dsp:sp>
    <dsp:sp modelId="{8712ABD6-F4F3-45EC-9730-D9B94131FC0C}">
      <dsp:nvSpPr>
        <dsp:cNvPr id="0" name=""/>
        <dsp:cNvSpPr/>
      </dsp:nvSpPr>
      <dsp:spPr>
        <a:xfrm>
          <a:off x="3514613" y="540659"/>
          <a:ext cx="3363407" cy="459952"/>
        </a:xfrm>
        <a:prstGeom prst="rect">
          <a:avLst/>
        </a:prstGeom>
        <a:solidFill>
          <a:schemeClr val="accent5">
            <a:tint val="40000"/>
            <a:alpha val="90000"/>
            <a:hueOff val="7115601"/>
            <a:satOff val="-18512"/>
            <a:lumOff val="-176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altLang="zh-TW" sz="1800" kern="1200" dirty="0" smtClean="0">
            <a:latin typeface="標楷體" panose="03000509000000000000" pitchFamily="65" charset="-120"/>
            <a:ea typeface="標楷體" panose="03000509000000000000" pitchFamily="65" charset="-120"/>
          </a:endParaRPr>
        </a:p>
        <a:p>
          <a:pPr marL="0" marR="0" lvl="0" indent="0" algn="ctr" defTabSz="914400" eaLnBrk="1" fontAlgn="auto" latinLnBrk="0" hangingPunct="1">
            <a:lnSpc>
              <a:spcPct val="100000"/>
            </a:lnSpc>
            <a:spcBef>
              <a:spcPct val="0"/>
            </a:spcBef>
            <a:spcAft>
              <a:spcPts val="0"/>
            </a:spcAft>
            <a:buClrTx/>
            <a:buSzTx/>
            <a:buFontTx/>
            <a:buNone/>
            <a:tabLst/>
            <a:defRPr/>
          </a:pPr>
          <a:r>
            <a:rPr lang="zh-TW" altLang="en-US" sz="1800" b="1" kern="1200" dirty="0" smtClean="0">
              <a:latin typeface="標楷體" panose="03000509000000000000" pitchFamily="65" charset="-120"/>
              <a:ea typeface="標楷體" panose="03000509000000000000" pitchFamily="65" charset="-120"/>
            </a:rPr>
            <a:t>新制：</a:t>
          </a:r>
          <a:r>
            <a:rPr lang="en-US" altLang="zh-TW" sz="1800" b="1" kern="1200" dirty="0" smtClean="0">
              <a:latin typeface="標楷體" panose="03000509000000000000" pitchFamily="65" charset="-120"/>
              <a:ea typeface="標楷體" panose="03000509000000000000" pitchFamily="65" charset="-120"/>
            </a:rPr>
            <a:t>48,505*2</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a:t>
          </a:r>
          <a:r>
            <a:rPr lang="zh-TW" altLang="en-US" sz="1800" b="1" kern="1200" dirty="0" smtClean="0">
              <a:latin typeface="標楷體" panose="03000509000000000000" pitchFamily="65" charset="-120"/>
              <a:ea typeface="標楷體" panose="03000509000000000000" pitchFamily="65" charset="-120"/>
            </a:rPr>
            <a:t>*</a:t>
          </a:r>
          <a:r>
            <a:rPr lang="en-US" altLang="zh-TW" sz="1800" b="1" kern="1200" dirty="0" smtClean="0">
              <a:latin typeface="標楷體" panose="03000509000000000000" pitchFamily="65" charset="-120"/>
              <a:ea typeface="標楷體" panose="03000509000000000000" pitchFamily="65" charset="-120"/>
            </a:rPr>
            <a:t>26=50,445</a:t>
          </a:r>
        </a:p>
        <a:p>
          <a:pPr lvl="0" algn="ctr" defTabSz="266700">
            <a:lnSpc>
              <a:spcPct val="90000"/>
            </a:lnSpc>
            <a:spcBef>
              <a:spcPct val="0"/>
            </a:spcBef>
            <a:spcAft>
              <a:spcPct val="35000"/>
            </a:spcAft>
          </a:pPr>
          <a:endParaRPr lang="en-US" altLang="zh-TW" sz="1800" kern="1200" dirty="0" smtClean="0">
            <a:latin typeface="標楷體" panose="03000509000000000000" pitchFamily="65" charset="-120"/>
            <a:ea typeface="標楷體" panose="03000509000000000000" pitchFamily="65" charset="-120"/>
          </a:endParaRPr>
        </a:p>
      </dsp:txBody>
      <dsp:txXfrm>
        <a:off x="3514613" y="540659"/>
        <a:ext cx="3363407" cy="459952"/>
      </dsp:txXfrm>
    </dsp:sp>
    <dsp:sp modelId="{BC7A2FD9-93B9-44AD-926D-B89C04F125A5}">
      <dsp:nvSpPr>
        <dsp:cNvPr id="0" name=""/>
        <dsp:cNvSpPr/>
      </dsp:nvSpPr>
      <dsp:spPr>
        <a:xfrm>
          <a:off x="6880218" y="548161"/>
          <a:ext cx="968653" cy="459952"/>
        </a:xfrm>
        <a:prstGeom prst="rect">
          <a:avLst/>
        </a:prstGeom>
        <a:solidFill>
          <a:schemeClr val="accent5">
            <a:tint val="40000"/>
            <a:alpha val="90000"/>
            <a:hueOff val="8538722"/>
            <a:satOff val="-22214"/>
            <a:lumOff val="-212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altLang="zh-TW" sz="1800" b="1" kern="1200" dirty="0" smtClean="0">
              <a:solidFill>
                <a:srgbClr val="FF0000"/>
              </a:solidFill>
              <a:latin typeface="標楷體" panose="03000509000000000000" pitchFamily="65" charset="-120"/>
              <a:ea typeface="標楷體" panose="03000509000000000000" pitchFamily="65" charset="-120"/>
            </a:rPr>
            <a:t>61,076</a:t>
          </a:r>
        </a:p>
      </dsp:txBody>
      <dsp:txXfrm>
        <a:off x="6880218" y="548161"/>
        <a:ext cx="968653" cy="4599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ECFAA-99CC-4C96-9616-14F2FDBF98F3}">
      <dsp:nvSpPr>
        <dsp:cNvPr id="0" name=""/>
        <dsp:cNvSpPr/>
      </dsp:nvSpPr>
      <dsp:spPr>
        <a:xfrm>
          <a:off x="-4884512" y="-748522"/>
          <a:ext cx="5817525" cy="5817525"/>
        </a:xfrm>
        <a:prstGeom prst="blockArc">
          <a:avLst>
            <a:gd name="adj1" fmla="val 18900000"/>
            <a:gd name="adj2" fmla="val 2700000"/>
            <a:gd name="adj3" fmla="val 371"/>
          </a:avLst>
        </a:pr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8873E0-6BF6-4123-ABA8-29F35E3A151C}">
      <dsp:nvSpPr>
        <dsp:cNvPr id="0" name=""/>
        <dsp:cNvSpPr/>
      </dsp:nvSpPr>
      <dsp:spPr>
        <a:xfrm>
          <a:off x="600067" y="432048"/>
          <a:ext cx="7837638" cy="8640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76" tIns="50800" rIns="50800" bIns="50800" numCol="1" spcCol="1270" anchor="ctr" anchorCtr="0">
          <a:noAutofit/>
        </a:bodyPr>
        <a:lstStyle/>
        <a:p>
          <a:pPr lvl="0" algn="l" defTabSz="889000">
            <a:lnSpc>
              <a:spcPct val="90000"/>
            </a:lnSpc>
            <a:spcBef>
              <a:spcPct val="0"/>
            </a:spcBef>
            <a:spcAft>
              <a:spcPct val="35000"/>
            </a:spcAft>
          </a:pPr>
          <a:r>
            <a:rPr lang="zh-TW" altLang="en-US" sz="2000" b="1" u="sng" kern="1200" dirty="0" smtClean="0">
              <a:solidFill>
                <a:srgbClr val="006600"/>
              </a:solidFill>
              <a:latin typeface="標楷體" panose="03000509000000000000" pitchFamily="65" charset="-120"/>
              <a:ea typeface="標楷體" panose="03000509000000000000" pitchFamily="65" charset="-120"/>
            </a:rPr>
            <a:t>每月在職所得</a:t>
          </a:r>
          <a:r>
            <a:rPr lang="en-US" altLang="zh-TW" sz="2000" b="1" kern="1200" dirty="0" smtClean="0">
              <a:solidFill>
                <a:srgbClr val="006600"/>
              </a:solidFill>
              <a:latin typeface="標楷體" panose="03000509000000000000" pitchFamily="65" charset="-120"/>
              <a:ea typeface="標楷體" panose="03000509000000000000" pitchFamily="65" charset="-120"/>
            </a:rPr>
            <a:t>(770</a:t>
          </a:r>
          <a:r>
            <a:rPr lang="zh-TW" altLang="en-US" sz="2000" b="1" kern="1200" dirty="0" smtClean="0">
              <a:solidFill>
                <a:srgbClr val="006600"/>
              </a:solidFill>
              <a:latin typeface="標楷體" panose="03000509000000000000" pitchFamily="65" charset="-120"/>
              <a:ea typeface="標楷體" panose="03000509000000000000" pitchFamily="65" charset="-120"/>
            </a:rPr>
            <a:t>薪點教授</a:t>
          </a:r>
          <a:r>
            <a:rPr lang="en-US" altLang="zh-TW" sz="2000" b="1" kern="1200" dirty="0" smtClean="0">
              <a:solidFill>
                <a:srgbClr val="006600"/>
              </a:solidFill>
              <a:latin typeface="標楷體" panose="03000509000000000000" pitchFamily="65" charset="-120"/>
              <a:ea typeface="標楷體" panose="03000509000000000000" pitchFamily="65" charset="-120"/>
            </a:rPr>
            <a:t>)</a:t>
          </a:r>
        </a:p>
        <a:p>
          <a:pPr lvl="0" algn="l" defTabSz="889000">
            <a:lnSpc>
              <a:spcPct val="90000"/>
            </a:lnSpc>
            <a:spcBef>
              <a:spcPct val="0"/>
            </a:spcBef>
            <a:spcAft>
              <a:spcPct val="35000"/>
            </a:spcAft>
          </a:pPr>
          <a:r>
            <a:rPr lang="en-US" altLang="zh-TW" sz="2000" b="1" kern="1200" dirty="0" smtClean="0">
              <a:solidFill>
                <a:srgbClr val="006600"/>
              </a:solidFill>
              <a:latin typeface="標楷體" panose="03000509000000000000" pitchFamily="65" charset="-120"/>
              <a:ea typeface="標楷體" panose="03000509000000000000" pitchFamily="65" charset="-120"/>
            </a:rPr>
            <a:t>56930+59895=116,825</a:t>
          </a:r>
          <a:endParaRPr lang="zh-TW" altLang="en-US" sz="2000" b="1" kern="1200" dirty="0">
            <a:solidFill>
              <a:srgbClr val="006600"/>
            </a:solidFill>
            <a:latin typeface="標楷體" panose="03000509000000000000" pitchFamily="65" charset="-120"/>
            <a:ea typeface="標楷體" panose="03000509000000000000" pitchFamily="65" charset="-120"/>
          </a:endParaRPr>
        </a:p>
      </dsp:txBody>
      <dsp:txXfrm>
        <a:off x="600067" y="432048"/>
        <a:ext cx="7837638" cy="864096"/>
      </dsp:txXfrm>
    </dsp:sp>
    <dsp:sp modelId="{374DE7B6-7475-4D3F-B51E-6751BCEBACAC}">
      <dsp:nvSpPr>
        <dsp:cNvPr id="0" name=""/>
        <dsp:cNvSpPr/>
      </dsp:nvSpPr>
      <dsp:spPr>
        <a:xfrm>
          <a:off x="60007" y="324036"/>
          <a:ext cx="1080120" cy="1080120"/>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C10C6A-BC75-4D7A-B0B6-4C816631EA78}">
      <dsp:nvSpPr>
        <dsp:cNvPr id="0" name=""/>
        <dsp:cNvSpPr/>
      </dsp:nvSpPr>
      <dsp:spPr>
        <a:xfrm>
          <a:off x="914166" y="1728191"/>
          <a:ext cx="7523539" cy="864096"/>
        </a:xfrm>
        <a:prstGeom prst="rect">
          <a:avLst/>
        </a:prstGeom>
        <a:solidFill>
          <a:schemeClr val="accent4">
            <a:hueOff val="-987791"/>
            <a:satOff val="11154"/>
            <a:lumOff val="5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76" tIns="50800" rIns="50800" bIns="50800" numCol="1" spcCol="1270" anchor="ctr" anchorCtr="0">
          <a:noAutofit/>
        </a:bodyPr>
        <a:lstStyle/>
        <a:p>
          <a:pPr lvl="0" algn="l" defTabSz="889000">
            <a:lnSpc>
              <a:spcPct val="90000"/>
            </a:lnSpc>
            <a:spcBef>
              <a:spcPct val="0"/>
            </a:spcBef>
            <a:spcAft>
              <a:spcPct val="35000"/>
            </a:spcAft>
          </a:pPr>
          <a:r>
            <a:rPr lang="zh-TW" altLang="en-US" sz="2000" b="1" u="sng" kern="1200" dirty="0" smtClean="0">
              <a:solidFill>
                <a:schemeClr val="accent1">
                  <a:lumMod val="50000"/>
                </a:schemeClr>
              </a:solidFill>
              <a:latin typeface="標楷體" panose="03000509000000000000" pitchFamily="65" charset="-120"/>
              <a:ea typeface="標楷體" panose="03000509000000000000" pitchFamily="65" charset="-120"/>
            </a:rPr>
            <a:t>每月自提撥退撫基金</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費率</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18%)</a:t>
          </a:r>
        </a:p>
        <a:p>
          <a:pPr lvl="0" algn="l" defTabSz="889000">
            <a:lnSpc>
              <a:spcPct val="90000"/>
            </a:lnSpc>
            <a:spcBef>
              <a:spcPct val="0"/>
            </a:spcBef>
            <a:spcAft>
              <a:spcPct val="35000"/>
            </a:spcAft>
          </a:pP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56930</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2</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18%</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35%=7,173/</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月</a:t>
          </a:r>
          <a:r>
            <a:rPr lang="en-US" altLang="zh-TW" sz="2000" b="1" kern="1200" dirty="0" smtClean="0">
              <a:solidFill>
                <a:schemeClr val="accent1">
                  <a:lumMod val="50000"/>
                </a:schemeClr>
              </a:solidFill>
              <a:latin typeface="標楷體" panose="03000509000000000000" pitchFamily="65" charset="-120"/>
              <a:ea typeface="標楷體" panose="03000509000000000000" pitchFamily="65" charset="-120"/>
            </a:rPr>
            <a:t>       86,076/</a:t>
          </a:r>
          <a:r>
            <a:rPr lang="zh-TW" altLang="en-US" sz="2000" b="1" kern="1200" dirty="0" smtClean="0">
              <a:solidFill>
                <a:schemeClr val="accent1">
                  <a:lumMod val="50000"/>
                </a:schemeClr>
              </a:solidFill>
              <a:latin typeface="標楷體" panose="03000509000000000000" pitchFamily="65" charset="-120"/>
              <a:ea typeface="標楷體" panose="03000509000000000000" pitchFamily="65" charset="-120"/>
            </a:rPr>
            <a:t>年</a:t>
          </a:r>
          <a:endParaRPr lang="zh-TW" altLang="en-US" sz="2000" b="1" kern="1200" dirty="0">
            <a:solidFill>
              <a:schemeClr val="accent1">
                <a:lumMod val="50000"/>
              </a:schemeClr>
            </a:solidFill>
            <a:latin typeface="標楷體" panose="03000509000000000000" pitchFamily="65" charset="-120"/>
            <a:ea typeface="標楷體" panose="03000509000000000000" pitchFamily="65" charset="-120"/>
          </a:endParaRPr>
        </a:p>
      </dsp:txBody>
      <dsp:txXfrm>
        <a:off x="914166" y="1728191"/>
        <a:ext cx="7523539" cy="864096"/>
      </dsp:txXfrm>
    </dsp:sp>
    <dsp:sp modelId="{32EB2797-7CB7-4164-BC37-BD3B234EAD67}">
      <dsp:nvSpPr>
        <dsp:cNvPr id="0" name=""/>
        <dsp:cNvSpPr/>
      </dsp:nvSpPr>
      <dsp:spPr>
        <a:xfrm>
          <a:off x="374106" y="1620180"/>
          <a:ext cx="1080120" cy="1080120"/>
        </a:xfrm>
        <a:prstGeom prst="ellipse">
          <a:avLst/>
        </a:prstGeom>
        <a:solidFill>
          <a:schemeClr val="lt1">
            <a:hueOff val="0"/>
            <a:satOff val="0"/>
            <a:lumOff val="0"/>
            <a:alphaOff val="0"/>
          </a:schemeClr>
        </a:solidFill>
        <a:ln w="25400" cap="flat" cmpd="sng" algn="ctr">
          <a:solidFill>
            <a:schemeClr val="accent4">
              <a:hueOff val="-987791"/>
              <a:satOff val="11154"/>
              <a:lumOff val="5980"/>
              <a:alphaOff val="0"/>
            </a:schemeClr>
          </a:solidFill>
          <a:prstDash val="solid"/>
        </a:ln>
        <a:effectLst/>
      </dsp:spPr>
      <dsp:style>
        <a:lnRef idx="2">
          <a:scrgbClr r="0" g="0" b="0"/>
        </a:lnRef>
        <a:fillRef idx="1">
          <a:scrgbClr r="0" g="0" b="0"/>
        </a:fillRef>
        <a:effectRef idx="0">
          <a:scrgbClr r="0" g="0" b="0"/>
        </a:effectRef>
        <a:fontRef idx="minor"/>
      </dsp:style>
    </dsp:sp>
    <dsp:sp modelId="{AED02DA4-E109-4269-94AF-ADE61425DF12}">
      <dsp:nvSpPr>
        <dsp:cNvPr id="0" name=""/>
        <dsp:cNvSpPr/>
      </dsp:nvSpPr>
      <dsp:spPr>
        <a:xfrm>
          <a:off x="659305" y="2880321"/>
          <a:ext cx="7837638" cy="1121812"/>
        </a:xfrm>
        <a:prstGeom prst="rect">
          <a:avLst/>
        </a:prstGeom>
        <a:solidFill>
          <a:schemeClr val="accent4">
            <a:hueOff val="-1975582"/>
            <a:satOff val="22309"/>
            <a:lumOff val="119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76" tIns="50800" rIns="50800" bIns="50800" numCol="1" spcCol="1270" anchor="ctr" anchorCtr="0">
          <a:noAutofit/>
        </a:bodyPr>
        <a:lstStyle/>
        <a:p>
          <a:pPr lvl="0" algn="l" defTabSz="889000">
            <a:lnSpc>
              <a:spcPts val="2000"/>
            </a:lnSpc>
            <a:spcBef>
              <a:spcPct val="0"/>
            </a:spcBef>
            <a:spcAft>
              <a:spcPct val="35000"/>
            </a:spcAft>
          </a:pPr>
          <a:r>
            <a:rPr lang="zh-TW" altLang="en-US" sz="2000" b="1" u="sng" kern="1200" dirty="0" smtClean="0">
              <a:solidFill>
                <a:srgbClr val="FF0000"/>
              </a:solidFill>
              <a:latin typeface="標楷體" panose="03000509000000000000" pitchFamily="65" charset="-120"/>
              <a:ea typeface="標楷體" panose="03000509000000000000" pitchFamily="65" charset="-120"/>
            </a:rPr>
            <a:t>每月增加的退休所得</a:t>
          </a:r>
          <a:endParaRPr lang="en-US" altLang="zh-TW" sz="2000" b="1" u="sng" kern="1200" dirty="0" smtClean="0">
            <a:solidFill>
              <a:srgbClr val="FF0000"/>
            </a:solidFill>
            <a:latin typeface="標楷體" panose="03000509000000000000" pitchFamily="65" charset="-120"/>
            <a:ea typeface="標楷體" panose="03000509000000000000" pitchFamily="65" charset="-120"/>
          </a:endParaRPr>
        </a:p>
        <a:p>
          <a:pPr lvl="0" algn="l" defTabSz="889000">
            <a:lnSpc>
              <a:spcPts val="2000"/>
            </a:lnSpc>
            <a:spcBef>
              <a:spcPct val="0"/>
            </a:spcBef>
            <a:spcAft>
              <a:spcPct val="35000"/>
            </a:spcAft>
          </a:pPr>
          <a:r>
            <a:rPr lang="zh-TW" altLang="en-US" sz="2000" b="1" kern="1200" dirty="0" smtClean="0">
              <a:solidFill>
                <a:srgbClr val="FF0000"/>
              </a:solidFill>
              <a:latin typeface="標楷體" panose="03000509000000000000" pitchFamily="65" charset="-120"/>
              <a:ea typeface="標楷體" panose="03000509000000000000" pitchFamily="65" charset="-120"/>
            </a:rPr>
            <a:t>年資</a:t>
          </a:r>
          <a:r>
            <a:rPr lang="en-US" altLang="zh-TW" sz="2000" b="1" kern="1200" dirty="0" smtClean="0">
              <a:solidFill>
                <a:srgbClr val="FF0000"/>
              </a:solidFill>
              <a:latin typeface="標楷體" panose="03000509000000000000" pitchFamily="65" charset="-120"/>
              <a:ea typeface="標楷體" panose="03000509000000000000" pitchFamily="65" charset="-120"/>
            </a:rPr>
            <a:t>15-35</a:t>
          </a:r>
          <a:r>
            <a:rPr lang="zh-TW" altLang="en-US" sz="2000" b="1" kern="1200" dirty="0" smtClean="0">
              <a:solidFill>
                <a:srgbClr val="FF0000"/>
              </a:solidFill>
              <a:latin typeface="標楷體" panose="03000509000000000000" pitchFamily="65" charset="-120"/>
              <a:ea typeface="標楷體" panose="03000509000000000000" pitchFamily="65" charset="-120"/>
            </a:rPr>
            <a:t>年，每增</a:t>
          </a:r>
          <a:r>
            <a:rPr lang="en-US" altLang="zh-TW" sz="2000" b="1" kern="1200" dirty="0" smtClean="0">
              <a:solidFill>
                <a:srgbClr val="FF0000"/>
              </a:solidFill>
              <a:latin typeface="標楷體" panose="03000509000000000000" pitchFamily="65" charset="-120"/>
              <a:ea typeface="標楷體" panose="03000509000000000000" pitchFamily="65" charset="-120"/>
            </a:rPr>
            <a:t>1</a:t>
          </a:r>
          <a:r>
            <a:rPr lang="zh-TW" altLang="en-US" sz="2000" b="1" kern="1200" dirty="0" smtClean="0">
              <a:solidFill>
                <a:srgbClr val="FF0000"/>
              </a:solidFill>
              <a:latin typeface="標楷體" panose="03000509000000000000" pitchFamily="65" charset="-120"/>
              <a:ea typeface="標楷體" panose="03000509000000000000" pitchFamily="65" charset="-120"/>
            </a:rPr>
            <a:t>年替代率增</a:t>
          </a:r>
          <a:r>
            <a:rPr lang="en-US" altLang="zh-TW" sz="2000" b="1" kern="1200" dirty="0" smtClean="0">
              <a:solidFill>
                <a:srgbClr val="FF0000"/>
              </a:solidFill>
              <a:latin typeface="標楷體" panose="03000509000000000000" pitchFamily="65" charset="-120"/>
              <a:ea typeface="標楷體" panose="03000509000000000000" pitchFamily="65" charset="-120"/>
            </a:rPr>
            <a:t>1.5%=1,708/</a:t>
          </a:r>
          <a:r>
            <a:rPr lang="zh-TW" altLang="en-US" sz="2000" b="1" kern="1200" dirty="0" smtClean="0">
              <a:solidFill>
                <a:srgbClr val="FF0000"/>
              </a:solidFill>
              <a:latin typeface="標楷體" panose="03000509000000000000" pitchFamily="65" charset="-120"/>
              <a:ea typeface="標楷體" panose="03000509000000000000" pitchFamily="65" charset="-120"/>
            </a:rPr>
            <a:t>月   </a:t>
          </a:r>
          <a:r>
            <a:rPr lang="en-US" altLang="zh-TW" sz="2000" b="1" kern="1200" dirty="0" smtClean="0">
              <a:solidFill>
                <a:srgbClr val="FF0000"/>
              </a:solidFill>
              <a:latin typeface="標楷體" panose="03000509000000000000" pitchFamily="65" charset="-120"/>
              <a:ea typeface="標楷體" panose="03000509000000000000" pitchFamily="65" charset="-120"/>
            </a:rPr>
            <a:t>20,496/</a:t>
          </a:r>
          <a:r>
            <a:rPr lang="zh-TW" altLang="en-US" sz="2000" b="1" kern="1200" dirty="0" smtClean="0">
              <a:solidFill>
                <a:srgbClr val="FF0000"/>
              </a:solidFill>
              <a:latin typeface="標楷體" panose="03000509000000000000" pitchFamily="65" charset="-120"/>
              <a:ea typeface="標楷體" panose="03000509000000000000" pitchFamily="65" charset="-120"/>
            </a:rPr>
            <a:t>年</a:t>
          </a:r>
          <a:endParaRPr lang="en-US" altLang="zh-TW" sz="2000" b="1" kern="1200" dirty="0" smtClean="0">
            <a:solidFill>
              <a:srgbClr val="FF0000"/>
            </a:solidFill>
            <a:latin typeface="標楷體" panose="03000509000000000000" pitchFamily="65" charset="-120"/>
            <a:ea typeface="標楷體" panose="03000509000000000000" pitchFamily="65" charset="-120"/>
          </a:endParaRPr>
        </a:p>
        <a:p>
          <a:pPr lvl="0" algn="l" defTabSz="889000">
            <a:lnSpc>
              <a:spcPts val="2000"/>
            </a:lnSpc>
            <a:spcBef>
              <a:spcPct val="0"/>
            </a:spcBef>
            <a:spcAft>
              <a:spcPct val="35000"/>
            </a:spcAft>
          </a:pPr>
          <a:r>
            <a:rPr lang="zh-TW" altLang="en-US" sz="2000" b="1" kern="1200" dirty="0" smtClean="0">
              <a:solidFill>
                <a:srgbClr val="FF0000"/>
              </a:solidFill>
              <a:latin typeface="標楷體" panose="03000509000000000000" pitchFamily="65" charset="-120"/>
              <a:ea typeface="標楷體" panose="03000509000000000000" pitchFamily="65" charset="-120"/>
            </a:rPr>
            <a:t>年資</a:t>
          </a:r>
          <a:r>
            <a:rPr lang="en-US" altLang="zh-TW" sz="2000" b="1" kern="1200" dirty="0" smtClean="0">
              <a:solidFill>
                <a:srgbClr val="FF0000"/>
              </a:solidFill>
              <a:latin typeface="標楷體" panose="03000509000000000000" pitchFamily="65" charset="-120"/>
              <a:ea typeface="標楷體" panose="03000509000000000000" pitchFamily="65" charset="-120"/>
            </a:rPr>
            <a:t>36-40</a:t>
          </a:r>
          <a:r>
            <a:rPr lang="zh-TW" altLang="en-US" sz="2000" b="1" kern="1200" dirty="0" smtClean="0">
              <a:solidFill>
                <a:srgbClr val="FF0000"/>
              </a:solidFill>
              <a:latin typeface="標楷體" panose="03000509000000000000" pitchFamily="65" charset="-120"/>
              <a:ea typeface="標楷體" panose="03000509000000000000" pitchFamily="65" charset="-120"/>
            </a:rPr>
            <a:t>年，每增</a:t>
          </a:r>
          <a:r>
            <a:rPr lang="en-US" altLang="zh-TW" sz="2000" b="1" kern="1200" dirty="0" smtClean="0">
              <a:solidFill>
                <a:srgbClr val="FF0000"/>
              </a:solidFill>
              <a:latin typeface="標楷體" panose="03000509000000000000" pitchFamily="65" charset="-120"/>
              <a:ea typeface="標楷體" panose="03000509000000000000" pitchFamily="65" charset="-120"/>
            </a:rPr>
            <a:t>1</a:t>
          </a:r>
          <a:r>
            <a:rPr lang="zh-TW" altLang="en-US" sz="2000" b="1" kern="1200" dirty="0" smtClean="0">
              <a:solidFill>
                <a:srgbClr val="FF0000"/>
              </a:solidFill>
              <a:latin typeface="標楷體" panose="03000509000000000000" pitchFamily="65" charset="-120"/>
              <a:ea typeface="標楷體" panose="03000509000000000000" pitchFamily="65" charset="-120"/>
            </a:rPr>
            <a:t>年替代率增</a:t>
          </a:r>
          <a:r>
            <a:rPr lang="en-US" altLang="zh-TW" sz="2000" b="1" kern="1200" dirty="0" smtClean="0">
              <a:solidFill>
                <a:srgbClr val="FF0000"/>
              </a:solidFill>
              <a:latin typeface="標楷體" panose="03000509000000000000" pitchFamily="65" charset="-120"/>
              <a:ea typeface="標楷體" panose="03000509000000000000" pitchFamily="65" charset="-120"/>
            </a:rPr>
            <a:t>0.5%==569/</a:t>
          </a:r>
          <a:r>
            <a:rPr lang="zh-TW" altLang="en-US" sz="2000" b="1" kern="1200" dirty="0" smtClean="0">
              <a:solidFill>
                <a:srgbClr val="FF0000"/>
              </a:solidFill>
              <a:latin typeface="標楷體" panose="03000509000000000000" pitchFamily="65" charset="-120"/>
              <a:ea typeface="標楷體" panose="03000509000000000000" pitchFamily="65" charset="-120"/>
            </a:rPr>
            <a:t>月    </a:t>
          </a:r>
          <a:r>
            <a:rPr lang="en-US" altLang="zh-TW" sz="2000" b="1" kern="1200" dirty="0" smtClean="0">
              <a:solidFill>
                <a:srgbClr val="FF0000"/>
              </a:solidFill>
              <a:latin typeface="標楷體" panose="03000509000000000000" pitchFamily="65" charset="-120"/>
              <a:ea typeface="標楷體" panose="03000509000000000000" pitchFamily="65" charset="-120"/>
            </a:rPr>
            <a:t>6,828/</a:t>
          </a:r>
          <a:r>
            <a:rPr lang="zh-TW" altLang="en-US" sz="2000" b="1" kern="1200" dirty="0" smtClean="0">
              <a:solidFill>
                <a:srgbClr val="FF0000"/>
              </a:solidFill>
              <a:latin typeface="標楷體" panose="03000509000000000000" pitchFamily="65" charset="-120"/>
              <a:ea typeface="標楷體" panose="03000509000000000000" pitchFamily="65" charset="-120"/>
            </a:rPr>
            <a:t>年</a:t>
          </a:r>
          <a:endParaRPr lang="zh-TW" altLang="en-US" sz="2000" b="1" kern="1200" dirty="0">
            <a:solidFill>
              <a:srgbClr val="FF0000"/>
            </a:solidFill>
            <a:latin typeface="標楷體" panose="03000509000000000000" pitchFamily="65" charset="-120"/>
            <a:ea typeface="標楷體" panose="03000509000000000000" pitchFamily="65" charset="-120"/>
          </a:endParaRPr>
        </a:p>
      </dsp:txBody>
      <dsp:txXfrm>
        <a:off x="659305" y="2880321"/>
        <a:ext cx="7837638" cy="1121812"/>
      </dsp:txXfrm>
    </dsp:sp>
    <dsp:sp modelId="{2B4DE343-D151-4DA6-AC6C-26233564F239}">
      <dsp:nvSpPr>
        <dsp:cNvPr id="0" name=""/>
        <dsp:cNvSpPr/>
      </dsp:nvSpPr>
      <dsp:spPr>
        <a:xfrm>
          <a:off x="60007" y="2916324"/>
          <a:ext cx="1080120" cy="1080120"/>
        </a:xfrm>
        <a:prstGeom prst="ellipse">
          <a:avLst/>
        </a:prstGeom>
        <a:solidFill>
          <a:schemeClr val="lt1">
            <a:hueOff val="0"/>
            <a:satOff val="0"/>
            <a:lumOff val="0"/>
            <a:alphaOff val="0"/>
          </a:schemeClr>
        </a:solidFill>
        <a:ln w="25400" cap="flat" cmpd="sng" algn="ctr">
          <a:solidFill>
            <a:schemeClr val="accent4">
              <a:hueOff val="-1975582"/>
              <a:satOff val="22309"/>
              <a:lumOff val="1196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2" y="6"/>
            <a:ext cx="3077137" cy="512223"/>
          </a:xfrm>
          <a:prstGeom prst="rect">
            <a:avLst/>
          </a:prstGeom>
          <a:noFill/>
          <a:ln w="9525">
            <a:noFill/>
            <a:miter lim="800000"/>
            <a:headEnd/>
            <a:tailEnd/>
          </a:ln>
          <a:effectLst/>
        </p:spPr>
        <p:txBody>
          <a:bodyPr vert="horz" wrap="square" lIns="94713" tIns="47357" rIns="94713" bIns="47357" numCol="1" anchor="t" anchorCtr="0" compatLnSpc="1">
            <a:prstTxWarp prst="textNoShape">
              <a:avLst/>
            </a:prstTxWarp>
          </a:bodyPr>
          <a:lstStyle>
            <a:lvl1pP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endParaRPr lang="en-US" altLang="zh-TW"/>
          </a:p>
        </p:txBody>
      </p:sp>
      <p:sp>
        <p:nvSpPr>
          <p:cNvPr id="74755" name="Rectangle 3"/>
          <p:cNvSpPr>
            <a:spLocks noGrp="1" noChangeArrowheads="1"/>
          </p:cNvSpPr>
          <p:nvPr>
            <p:ph type="dt" sz="quarter" idx="1"/>
          </p:nvPr>
        </p:nvSpPr>
        <p:spPr bwMode="auto">
          <a:xfrm>
            <a:off x="4020511" y="6"/>
            <a:ext cx="3077137" cy="512223"/>
          </a:xfrm>
          <a:prstGeom prst="rect">
            <a:avLst/>
          </a:prstGeom>
          <a:noFill/>
          <a:ln w="9525">
            <a:noFill/>
            <a:miter lim="800000"/>
            <a:headEnd/>
            <a:tailEnd/>
          </a:ln>
          <a:effectLst/>
        </p:spPr>
        <p:txBody>
          <a:bodyPr vert="horz" wrap="square" lIns="94713" tIns="47357" rIns="94713" bIns="47357" numCol="1" anchor="t" anchorCtr="0" compatLnSpc="1">
            <a:prstTxWarp prst="textNoShape">
              <a:avLst/>
            </a:prstTxWarp>
          </a:bodyPr>
          <a:lstStyle>
            <a:lvl1pPr algn="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endParaRPr lang="en-US" altLang="zh-TW" dirty="0"/>
          </a:p>
        </p:txBody>
      </p:sp>
      <p:sp>
        <p:nvSpPr>
          <p:cNvPr id="74756" name="Rectangle 4"/>
          <p:cNvSpPr>
            <a:spLocks noGrp="1" noChangeArrowheads="1"/>
          </p:cNvSpPr>
          <p:nvPr>
            <p:ph type="ftr" sz="quarter" idx="2"/>
          </p:nvPr>
        </p:nvSpPr>
        <p:spPr bwMode="auto">
          <a:xfrm>
            <a:off x="2" y="9720761"/>
            <a:ext cx="3077137" cy="512223"/>
          </a:xfrm>
          <a:prstGeom prst="rect">
            <a:avLst/>
          </a:prstGeom>
          <a:noFill/>
          <a:ln w="9525">
            <a:noFill/>
            <a:miter lim="800000"/>
            <a:headEnd/>
            <a:tailEnd/>
          </a:ln>
          <a:effectLst/>
        </p:spPr>
        <p:txBody>
          <a:bodyPr vert="horz" wrap="square" lIns="94713" tIns="47357" rIns="94713" bIns="47357" numCol="1" anchor="b" anchorCtr="0" compatLnSpc="1">
            <a:prstTxWarp prst="textNoShape">
              <a:avLst/>
            </a:prstTxWarp>
          </a:bodyPr>
          <a:lstStyle>
            <a:lvl1pP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endParaRPr lang="en-US" altLang="zh-TW"/>
          </a:p>
        </p:txBody>
      </p:sp>
      <p:sp>
        <p:nvSpPr>
          <p:cNvPr id="74757" name="Rectangle 5"/>
          <p:cNvSpPr>
            <a:spLocks noGrp="1" noChangeArrowheads="1"/>
          </p:cNvSpPr>
          <p:nvPr>
            <p:ph type="sldNum" sz="quarter" idx="3"/>
          </p:nvPr>
        </p:nvSpPr>
        <p:spPr bwMode="auto">
          <a:xfrm>
            <a:off x="4020511" y="9720761"/>
            <a:ext cx="3077137" cy="512223"/>
          </a:xfrm>
          <a:prstGeom prst="rect">
            <a:avLst/>
          </a:prstGeom>
          <a:noFill/>
          <a:ln w="9525">
            <a:noFill/>
            <a:miter lim="800000"/>
            <a:headEnd/>
            <a:tailEnd/>
          </a:ln>
          <a:effectLst/>
        </p:spPr>
        <p:txBody>
          <a:bodyPr vert="horz" wrap="square" lIns="94713" tIns="47357" rIns="94713" bIns="47357" numCol="1" anchor="b" anchorCtr="0" compatLnSpc="1">
            <a:prstTxWarp prst="textNoShape">
              <a:avLst/>
            </a:prstTxWarp>
          </a:bodyPr>
          <a:lstStyle>
            <a:lvl1pPr algn="r" eaLnBrk="1" hangingPunct="1">
              <a:defRPr sz="1200">
                <a:solidFill>
                  <a:schemeClr val="tx1"/>
                </a:solidFill>
                <a:latin typeface="Arial" charset="0"/>
                <a:ea typeface="新細明體" pitchFamily="18" charset="-120"/>
              </a:defRPr>
            </a:lvl1pPr>
          </a:lstStyle>
          <a:p>
            <a:pPr>
              <a:defRPr/>
            </a:pPr>
            <a:fld id="{2A9FE42D-C0CB-4C3A-8C6B-D525889D9173}" type="slidenum">
              <a:rPr lang="en-US" altLang="zh-TW"/>
              <a:pPr>
                <a:defRPr/>
              </a:pPr>
              <a:t>‹#›</a:t>
            </a:fld>
            <a:endParaRPr lang="en-US" altLang="zh-TW"/>
          </a:p>
        </p:txBody>
      </p:sp>
    </p:spTree>
    <p:extLst>
      <p:ext uri="{BB962C8B-B14F-4D97-AF65-F5344CB8AC3E}">
        <p14:creationId xmlns:p14="http://schemas.microsoft.com/office/powerpoint/2010/main" val="24469002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2" y="6"/>
            <a:ext cx="3077137" cy="512223"/>
          </a:xfrm>
          <a:prstGeom prst="rect">
            <a:avLst/>
          </a:prstGeom>
          <a:noFill/>
          <a:ln w="9525">
            <a:noFill/>
            <a:miter lim="800000"/>
            <a:headEnd/>
            <a:tailEnd/>
          </a:ln>
          <a:effectLst/>
        </p:spPr>
        <p:txBody>
          <a:bodyPr vert="horz" wrap="square" lIns="94713" tIns="47357" rIns="94713" bIns="47357" numCol="1" anchor="t" anchorCtr="0" compatLnSpc="1">
            <a:prstTxWarp prst="textNoShape">
              <a:avLst/>
            </a:prstTxWarp>
          </a:bodyPr>
          <a:lstStyle>
            <a:lvl1pP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endParaRPr lang="en-US" altLang="zh-TW"/>
          </a:p>
        </p:txBody>
      </p:sp>
      <p:sp>
        <p:nvSpPr>
          <p:cNvPr id="44035" name="Rectangle 3"/>
          <p:cNvSpPr>
            <a:spLocks noGrp="1" noChangeArrowheads="1"/>
          </p:cNvSpPr>
          <p:nvPr>
            <p:ph type="dt" idx="1"/>
          </p:nvPr>
        </p:nvSpPr>
        <p:spPr bwMode="auto">
          <a:xfrm>
            <a:off x="4020511" y="6"/>
            <a:ext cx="3077137" cy="512223"/>
          </a:xfrm>
          <a:prstGeom prst="rect">
            <a:avLst/>
          </a:prstGeom>
          <a:noFill/>
          <a:ln w="9525">
            <a:noFill/>
            <a:miter lim="800000"/>
            <a:headEnd/>
            <a:tailEnd/>
          </a:ln>
          <a:effectLst/>
        </p:spPr>
        <p:txBody>
          <a:bodyPr vert="horz" wrap="square" lIns="94713" tIns="47357" rIns="94713" bIns="47357" numCol="1" anchor="t" anchorCtr="0" compatLnSpc="1">
            <a:prstTxWarp prst="textNoShape">
              <a:avLst/>
            </a:prstTxWarp>
          </a:bodyPr>
          <a:lstStyle>
            <a:lvl1pPr algn="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fld id="{66B84575-A1FD-42DB-817E-267F4378CF15}" type="datetimeFigureOut">
              <a:rPr lang="en-US" altLang="zh-TW"/>
              <a:pPr>
                <a:defRPr/>
              </a:pPr>
              <a:t>8/27/2019</a:t>
            </a:fld>
            <a:endParaRPr lang="en-US" altLang="zh-TW"/>
          </a:p>
        </p:txBody>
      </p:sp>
      <p:sp>
        <p:nvSpPr>
          <p:cNvPr id="4506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709605" y="4862021"/>
            <a:ext cx="5680103" cy="4605085"/>
          </a:xfrm>
          <a:prstGeom prst="rect">
            <a:avLst/>
          </a:prstGeom>
          <a:noFill/>
          <a:ln w="9525">
            <a:noFill/>
            <a:miter lim="800000"/>
            <a:headEnd/>
            <a:tailEnd/>
          </a:ln>
          <a:effectLst/>
        </p:spPr>
        <p:txBody>
          <a:bodyPr vert="horz" wrap="square" lIns="94713" tIns="47357" rIns="94713" bIns="47357"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4038" name="Rectangle 6"/>
          <p:cNvSpPr>
            <a:spLocks noGrp="1" noChangeArrowheads="1"/>
          </p:cNvSpPr>
          <p:nvPr>
            <p:ph type="ftr" sz="quarter" idx="4"/>
          </p:nvPr>
        </p:nvSpPr>
        <p:spPr bwMode="auto">
          <a:xfrm>
            <a:off x="2" y="9720761"/>
            <a:ext cx="3077137" cy="512223"/>
          </a:xfrm>
          <a:prstGeom prst="rect">
            <a:avLst/>
          </a:prstGeom>
          <a:noFill/>
          <a:ln w="9525">
            <a:noFill/>
            <a:miter lim="800000"/>
            <a:headEnd/>
            <a:tailEnd/>
          </a:ln>
          <a:effectLst/>
        </p:spPr>
        <p:txBody>
          <a:bodyPr vert="horz" wrap="square" lIns="94713" tIns="47357" rIns="94713" bIns="47357" numCol="1" anchor="b" anchorCtr="0" compatLnSpc="1">
            <a:prstTxWarp prst="textNoShape">
              <a:avLst/>
            </a:prstTxWarp>
          </a:bodyPr>
          <a:lstStyle>
            <a:lvl1pPr eaLnBrk="1" hangingPunct="1">
              <a:spcBef>
                <a:spcPct val="0"/>
              </a:spcBef>
              <a:buClrTx/>
              <a:buSzTx/>
              <a:buFontTx/>
              <a:buNone/>
              <a:defRPr sz="1200" b="0">
                <a:solidFill>
                  <a:schemeClr val="tx1"/>
                </a:solidFill>
                <a:latin typeface="Arial" panose="020B0604020202020204" pitchFamily="34" charset="0"/>
                <a:ea typeface="新細明體" panose="02020500000000000000" pitchFamily="18" charset="-120"/>
              </a:defRPr>
            </a:lvl1pPr>
          </a:lstStyle>
          <a:p>
            <a:pPr>
              <a:defRPr/>
            </a:pPr>
            <a:endParaRPr lang="en-US" altLang="zh-TW"/>
          </a:p>
        </p:txBody>
      </p:sp>
      <p:sp>
        <p:nvSpPr>
          <p:cNvPr id="44039" name="Rectangle 7"/>
          <p:cNvSpPr>
            <a:spLocks noGrp="1" noChangeArrowheads="1"/>
          </p:cNvSpPr>
          <p:nvPr>
            <p:ph type="sldNum" sz="quarter" idx="5"/>
          </p:nvPr>
        </p:nvSpPr>
        <p:spPr bwMode="auto">
          <a:xfrm>
            <a:off x="4020511" y="9720761"/>
            <a:ext cx="3077137" cy="512223"/>
          </a:xfrm>
          <a:prstGeom prst="rect">
            <a:avLst/>
          </a:prstGeom>
          <a:noFill/>
          <a:ln w="9525">
            <a:noFill/>
            <a:miter lim="800000"/>
            <a:headEnd/>
            <a:tailEnd/>
          </a:ln>
          <a:effectLst/>
        </p:spPr>
        <p:txBody>
          <a:bodyPr vert="horz" wrap="square" lIns="94713" tIns="47357" rIns="94713" bIns="47357" numCol="1" anchor="b" anchorCtr="0" compatLnSpc="1">
            <a:prstTxWarp prst="textNoShape">
              <a:avLst/>
            </a:prstTxWarp>
          </a:bodyPr>
          <a:lstStyle>
            <a:lvl1pPr algn="r" eaLnBrk="1" hangingPunct="1">
              <a:defRPr sz="1200">
                <a:solidFill>
                  <a:schemeClr val="tx1"/>
                </a:solidFill>
                <a:latin typeface="Arial" charset="0"/>
                <a:ea typeface="新細明體" pitchFamily="18" charset="-120"/>
              </a:defRPr>
            </a:lvl1pPr>
          </a:lstStyle>
          <a:p>
            <a:pPr>
              <a:defRPr/>
            </a:pPr>
            <a:fld id="{5F3E8AA8-13EA-4D3B-A6CC-92ABCF21DA10}" type="slidenum">
              <a:rPr lang="en-US" altLang="zh-TW"/>
              <a:pPr>
                <a:defRPr/>
              </a:pPr>
              <a:t>‹#›</a:t>
            </a:fld>
            <a:endParaRPr lang="en-US" altLang="zh-TW"/>
          </a:p>
        </p:txBody>
      </p:sp>
    </p:spTree>
    <p:extLst>
      <p:ext uri="{BB962C8B-B14F-4D97-AF65-F5344CB8AC3E}">
        <p14:creationId xmlns:p14="http://schemas.microsoft.com/office/powerpoint/2010/main" val="263846581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0</a:t>
            </a:fld>
            <a:endParaRPr lang="en-US" altLang="zh-TW"/>
          </a:p>
        </p:txBody>
      </p:sp>
    </p:spTree>
    <p:extLst>
      <p:ext uri="{BB962C8B-B14F-4D97-AF65-F5344CB8AC3E}">
        <p14:creationId xmlns:p14="http://schemas.microsoft.com/office/powerpoint/2010/main" val="2934564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32</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35</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smtClean="0">
              <a:latin typeface="+mn-lt"/>
              <a:ea typeface="+mn-ea"/>
            </a:endParaRPr>
          </a:p>
        </p:txBody>
      </p:sp>
      <p:sp>
        <p:nvSpPr>
          <p:cNvPr id="4" name="投影片編號版面配置區 3"/>
          <p:cNvSpPr>
            <a:spLocks noGrp="1"/>
          </p:cNvSpPr>
          <p:nvPr>
            <p:ph type="sldNum" sz="quarter" idx="10"/>
          </p:nvPr>
        </p:nvSpPr>
        <p:spPr/>
        <p:txBody>
          <a:bodyPr/>
          <a:lstStyle/>
          <a:p>
            <a:fld id="{1BD398DC-26BE-4DFE-A84E-EBDE9C5D0538}" type="slidenum">
              <a:rPr lang="zh-TW" altLang="en-US" smtClean="0"/>
              <a:pPr/>
              <a:t>2</a:t>
            </a:fld>
            <a:endParaRPr lang="zh-TW" altLang="en-US"/>
          </a:p>
        </p:txBody>
      </p:sp>
    </p:spTree>
    <p:extLst>
      <p:ext uri="{BB962C8B-B14F-4D97-AF65-F5344CB8AC3E}">
        <p14:creationId xmlns:p14="http://schemas.microsoft.com/office/powerpoint/2010/main" val="923364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3</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5</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EB3B1320-8913-41D3-95C5-802DA60A972F}" type="slidenum">
              <a:rPr lang="zh-TW" altLang="en-US" smtClean="0"/>
              <a:pPr/>
              <a:t>11</a:t>
            </a:fld>
            <a:endParaRPr lang="zh-TW" altLang="en-US"/>
          </a:p>
        </p:txBody>
      </p:sp>
    </p:spTree>
    <p:extLst>
      <p:ext uri="{BB962C8B-B14F-4D97-AF65-F5344CB8AC3E}">
        <p14:creationId xmlns:p14="http://schemas.microsoft.com/office/powerpoint/2010/main" val="274037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15</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EB3B1320-8913-41D3-95C5-802DA60A972F}" type="slidenum">
              <a:rPr lang="zh-TW" altLang="en-US" smtClean="0"/>
              <a:pPr/>
              <a:t>22</a:t>
            </a:fld>
            <a:endParaRPr lang="zh-TW" altLang="en-US"/>
          </a:p>
        </p:txBody>
      </p:sp>
    </p:spTree>
    <p:extLst>
      <p:ext uri="{BB962C8B-B14F-4D97-AF65-F5344CB8AC3E}">
        <p14:creationId xmlns:p14="http://schemas.microsoft.com/office/powerpoint/2010/main" val="216946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EB3B1320-8913-41D3-95C5-802DA60A972F}" type="slidenum">
              <a:rPr lang="zh-TW" altLang="en-US" smtClean="0"/>
              <a:pPr/>
              <a:t>24</a:t>
            </a:fld>
            <a:endParaRPr lang="zh-TW" altLang="en-US"/>
          </a:p>
        </p:txBody>
      </p:sp>
    </p:spTree>
    <p:extLst>
      <p:ext uri="{BB962C8B-B14F-4D97-AF65-F5344CB8AC3E}">
        <p14:creationId xmlns:p14="http://schemas.microsoft.com/office/powerpoint/2010/main" val="2169469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5F3E8AA8-13EA-4D3B-A6CC-92ABCF21DA10}" type="slidenum">
              <a:rPr lang="en-US" altLang="zh-TW" smtClean="0"/>
              <a:pPr>
                <a:defRPr/>
              </a:pPr>
              <a:t>30</a:t>
            </a:fld>
            <a:endParaRPr lang="en-US" altLang="zh-TW"/>
          </a:p>
        </p:txBody>
      </p:sp>
    </p:spTree>
    <p:extLst>
      <p:ext uri="{BB962C8B-B14F-4D97-AF65-F5344CB8AC3E}">
        <p14:creationId xmlns:p14="http://schemas.microsoft.com/office/powerpoint/2010/main" val="1667702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smtClean="0"/>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0CADBD2F-E2A3-4689-8F7C-D5D9986A7BE1}"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636CC844-6E2F-48B7-BDC1-1E9EC7B62C12}"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0963DC20-1F9F-4ABB-BEF4-C06DD54A0EA3}"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395288" y="1628775"/>
            <a:ext cx="8748712"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1E00C770-B194-41C0-B32A-18F9CE93FA4F}" type="slidenum">
              <a:rPr lang="en-US" altLang="zh-TW"/>
              <a:pPr>
                <a:defRPr/>
              </a:pPr>
              <a:t>‹#›</a:t>
            </a:fld>
            <a:endParaRPr lang="en-US" altLang="zh-TW"/>
          </a:p>
        </p:txBody>
      </p:sp>
    </p:spTree>
    <p:extLst>
      <p:ext uri="{BB962C8B-B14F-4D97-AF65-F5344CB8AC3E}">
        <p14:creationId xmlns:p14="http://schemas.microsoft.com/office/powerpoint/2010/main" val="314211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AE1ACC9A-042B-4A4B-BF53-1FB75AA19A46}"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
        <p:nvSpPr>
          <p:cNvPr id="8" name="Rectangle 24"/>
          <p:cNvSpPr>
            <a:spLocks noChangeArrowheads="1"/>
          </p:cNvSpPr>
          <p:nvPr userDrawn="1"/>
        </p:nvSpPr>
        <p:spPr bwMode="gray">
          <a:xfrm>
            <a:off x="1011238" y="699140"/>
            <a:ext cx="8018462"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rgbClr val="0000FF"/>
                </a:solidFill>
                <a:latin typeface="Tahoma" pitchFamily="34" charset="0"/>
                <a:ea typeface="標楷體" pitchFamily="65" charset="-120"/>
              </a:defRPr>
            </a:lvl1pPr>
            <a:lvl2pPr marL="742950" indent="-285750">
              <a:defRPr kumimoji="1" sz="2000">
                <a:solidFill>
                  <a:srgbClr val="0000FF"/>
                </a:solidFill>
                <a:latin typeface="Tahoma" pitchFamily="34" charset="0"/>
                <a:ea typeface="標楷體" pitchFamily="65" charset="-120"/>
              </a:defRPr>
            </a:lvl2pPr>
            <a:lvl3pPr marL="1143000" indent="-228600">
              <a:defRPr kumimoji="1" sz="2000">
                <a:solidFill>
                  <a:srgbClr val="0000FF"/>
                </a:solidFill>
                <a:latin typeface="Tahoma" pitchFamily="34" charset="0"/>
                <a:ea typeface="標楷體" pitchFamily="65" charset="-120"/>
              </a:defRPr>
            </a:lvl3pPr>
            <a:lvl4pPr marL="1600200" indent="-228600">
              <a:defRPr kumimoji="1" sz="2000">
                <a:solidFill>
                  <a:srgbClr val="0000FF"/>
                </a:solidFill>
                <a:latin typeface="Tahoma" pitchFamily="34" charset="0"/>
                <a:ea typeface="標楷體" pitchFamily="65" charset="-120"/>
              </a:defRPr>
            </a:lvl4pPr>
            <a:lvl5pPr marL="2057400" indent="-228600">
              <a:defRPr kumimoji="1" sz="2000">
                <a:solidFill>
                  <a:srgbClr val="0000FF"/>
                </a:solidFill>
                <a:latin typeface="Tahoma" pitchFamily="34" charset="0"/>
                <a:ea typeface="標楷體" pitchFamily="65" charset="-120"/>
              </a:defRPr>
            </a:lvl5pPr>
            <a:lvl6pPr marL="2514600" indent="-228600" eaLnBrk="0" fontAlgn="base" hangingPunct="0">
              <a:spcBef>
                <a:spcPct val="0"/>
              </a:spcBef>
              <a:spcAft>
                <a:spcPct val="0"/>
              </a:spcAft>
              <a:defRPr kumimoji="1" sz="2000">
                <a:solidFill>
                  <a:srgbClr val="0000FF"/>
                </a:solidFill>
                <a:latin typeface="Tahoma" pitchFamily="34" charset="0"/>
                <a:ea typeface="標楷體" pitchFamily="65" charset="-120"/>
              </a:defRPr>
            </a:lvl6pPr>
            <a:lvl7pPr marL="2971800" indent="-228600" eaLnBrk="0" fontAlgn="base" hangingPunct="0">
              <a:spcBef>
                <a:spcPct val="0"/>
              </a:spcBef>
              <a:spcAft>
                <a:spcPct val="0"/>
              </a:spcAft>
              <a:defRPr kumimoji="1" sz="2000">
                <a:solidFill>
                  <a:srgbClr val="0000FF"/>
                </a:solidFill>
                <a:latin typeface="Tahoma" pitchFamily="34" charset="0"/>
                <a:ea typeface="標楷體" pitchFamily="65" charset="-120"/>
              </a:defRPr>
            </a:lvl7pPr>
            <a:lvl8pPr marL="3429000" indent="-228600" eaLnBrk="0" fontAlgn="base" hangingPunct="0">
              <a:spcBef>
                <a:spcPct val="0"/>
              </a:spcBef>
              <a:spcAft>
                <a:spcPct val="0"/>
              </a:spcAft>
              <a:defRPr kumimoji="1" sz="2000">
                <a:solidFill>
                  <a:srgbClr val="0000FF"/>
                </a:solidFill>
                <a:latin typeface="Tahoma" pitchFamily="34" charset="0"/>
                <a:ea typeface="標楷體" pitchFamily="65" charset="-120"/>
              </a:defRPr>
            </a:lvl8pPr>
            <a:lvl9pPr marL="3886200" indent="-228600" eaLnBrk="0" fontAlgn="base" hangingPunct="0">
              <a:spcBef>
                <a:spcPct val="0"/>
              </a:spcBef>
              <a:spcAft>
                <a:spcPct val="0"/>
              </a:spcAft>
              <a:defRPr kumimoji="1" sz="2000">
                <a:solidFill>
                  <a:srgbClr val="0000FF"/>
                </a:solidFill>
                <a:latin typeface="Tahoma" pitchFamily="34" charset="0"/>
                <a:ea typeface="標楷體" pitchFamily="65" charset="-120"/>
              </a:defRPr>
            </a:lvl9pPr>
          </a:lstStyle>
          <a:p>
            <a:pPr algn="ctr" eaLnBrk="1" hangingPunct="1">
              <a:defRPr/>
            </a:pPr>
            <a:endParaRPr lang="zh-TW" altLang="en-US" sz="2400" smtClean="0">
              <a:solidFill>
                <a:schemeClr val="tx1"/>
              </a:solidFill>
              <a:ea typeface="新細明體" pitchFamily="18" charset="-12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4" name="Date Placeholder 3"/>
          <p:cNvSpPr>
            <a:spLocks noGrp="1"/>
          </p:cNvSpPr>
          <p:nvPr>
            <p:ph type="dt" sz="half" idx="10"/>
          </p:nvPr>
        </p:nvSpPr>
        <p:spPr/>
        <p:txBody>
          <a:bodyPr/>
          <a:lstStyle/>
          <a:p>
            <a:fld id="{E53A5F1E-1C55-4724-B0A5-F67F408654E5}"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75C9FF51-D933-400D-A261-4B6F428EF029}"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2491D306-8858-4075-A229-5C458DA64A0B}"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57FAA828-41E5-4DC0-94A8-955BD4D07CEC}"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E8249B-44A1-48A6-BDBB-8669F91D0B5C}"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ltLang="zh-TW" smtClean="0">
                <a:solidFill>
                  <a:prstClr val="black">
                    <a:tint val="75000"/>
                  </a:prstClr>
                </a:solidFill>
              </a:rPr>
              <a:t>1</a:t>
            </a:r>
            <a:endParaRPr lang="zh-TW"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5" name="Date Placeholder 4"/>
          <p:cNvSpPr>
            <a:spLocks noGrp="1"/>
          </p:cNvSpPr>
          <p:nvPr>
            <p:ph type="dt" sz="half" idx="10"/>
          </p:nvPr>
        </p:nvSpPr>
        <p:spPr/>
        <p:txBody>
          <a:bodyPr/>
          <a:lstStyle/>
          <a:p>
            <a:fld id="{B2B8220D-2F33-4669-8267-F9CBA430F1D5}"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altLang="zh-TW" smtClean="0">
                <a:solidFill>
                  <a:prstClr val="black">
                    <a:tint val="75000"/>
                  </a:prstClr>
                </a:solidFill>
              </a:rPr>
              <a:t>1</a:t>
            </a:r>
            <a:endParaRPr lang="zh-TW" altLang="en-US">
              <a:solidFill>
                <a:prstClr val="black">
                  <a:tint val="75000"/>
                </a:prstClr>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smtClean="0"/>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7FED8BC3-C4A0-44A8-BBB1-7D003F9EAACC}" type="datetime1">
              <a:rPr lang="zh-TW" altLang="en-US" smtClean="0">
                <a:solidFill>
                  <a:prstClr val="black">
                    <a:tint val="75000"/>
                  </a:prstClr>
                </a:solidFill>
              </a:rPr>
              <a:pPr/>
              <a:t>2019/8/27</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t>1</a:t>
            </a:r>
            <a:endParaRPr lang="en-US"/>
          </a:p>
        </p:txBody>
      </p:sp>
      <p:sp>
        <p:nvSpPr>
          <p:cNvPr id="7" name="Slide Number Placeholder 6"/>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a:t>
            </a:fld>
            <a:endParaRPr lang="zh-TW"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eaLnBrk="1" fontAlgn="auto" hangingPunct="1">
              <a:spcBef>
                <a:spcPts val="0"/>
              </a:spcBef>
              <a:spcAft>
                <a:spcPts val="0"/>
              </a:spcAft>
            </a:pPr>
            <a:fld id="{415FB362-6C08-4F70-965F-6E664D3FE1BB}" type="datetime1">
              <a:rPr kumimoji="0" lang="zh-TW" altLang="en-US" smtClean="0">
                <a:solidFill>
                  <a:prstClr val="black">
                    <a:tint val="75000"/>
                  </a:prstClr>
                </a:solidFill>
                <a:latin typeface="Calibri"/>
                <a:ea typeface="新細明體"/>
              </a:rPr>
              <a:pPr eaLnBrk="1" fontAlgn="auto" hangingPunct="1">
                <a:spcBef>
                  <a:spcPts val="0"/>
                </a:spcBef>
                <a:spcAft>
                  <a:spcPts val="0"/>
                </a:spcAft>
              </a:pPr>
              <a:t>2019/8/27</a:t>
            </a:fld>
            <a:endParaRPr kumimoji="0" lang="zh-TW" altLang="en-US">
              <a:solidFill>
                <a:prstClr val="black">
                  <a:tint val="75000"/>
                </a:prstClr>
              </a:solidFill>
              <a:latin typeface="Calibri"/>
              <a:ea typeface="新細明體"/>
            </a:endParaRP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eaLnBrk="1" fontAlgn="auto" hangingPunct="1">
              <a:spcBef>
                <a:spcPts val="0"/>
              </a:spcBef>
              <a:spcAft>
                <a:spcPts val="0"/>
              </a:spcAft>
            </a:pPr>
            <a:r>
              <a:rPr kumimoji="0" lang="en-US" altLang="zh-TW" smtClean="0">
                <a:solidFill>
                  <a:prstClr val="black">
                    <a:tint val="75000"/>
                  </a:prstClr>
                </a:solidFill>
                <a:latin typeface="Calibri"/>
                <a:ea typeface="新細明體"/>
              </a:rPr>
              <a:t>1</a:t>
            </a:r>
            <a:endParaRPr kumimoji="0" lang="zh-TW" altLang="en-US">
              <a:solidFill>
                <a:prstClr val="black">
                  <a:tint val="75000"/>
                </a:prstClr>
              </a:solidFill>
              <a:latin typeface="Calibri"/>
              <a:ea typeface="新細明體"/>
            </a:endParaRP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eaLnBrk="1" fontAlgn="auto" hangingPunct="1">
              <a:spcBef>
                <a:spcPts val="0"/>
              </a:spcBef>
              <a:spcAft>
                <a:spcPts val="0"/>
              </a:spcAft>
            </a:pPr>
            <a:fld id="{E1A93D9A-A5EB-49FB-BB47-E9AB34397B3E}" type="slidenum">
              <a:rPr kumimoji="0" lang="zh-TW" altLang="en-US" smtClean="0">
                <a:solidFill>
                  <a:prstClr val="black">
                    <a:tint val="75000"/>
                  </a:prstClr>
                </a:solidFill>
                <a:latin typeface="Calibri"/>
                <a:ea typeface="新細明體"/>
              </a:rPr>
              <a:pPr eaLnBrk="1" fontAlgn="auto" hangingPunct="1">
                <a:spcBef>
                  <a:spcPts val="0"/>
                </a:spcBef>
                <a:spcAft>
                  <a:spcPts val="0"/>
                </a:spcAft>
              </a:pPr>
              <a:t>‹#›</a:t>
            </a:fld>
            <a:endParaRPr kumimoji="0" lang="zh-TW" altLang="en-US">
              <a:solidFill>
                <a:prstClr val="black">
                  <a:tint val="75000"/>
                </a:prstClr>
              </a:solidFill>
              <a:latin typeface="Calibri"/>
              <a:ea typeface="新細明體"/>
            </a:endParaRPr>
          </a:p>
        </p:txBody>
      </p:sp>
    </p:spTree>
  </p:cSld>
  <p:clrMap bg1="lt1" tx1="dk1" bg2="lt2" tx2="dk2" accent1="accent1" accent2="accent2" accent3="accent3" accent4="accent4" accent5="accent5" accent6="accent6" hlink="hlink" folHlink="folHlink"/>
  <p:sldLayoutIdLst>
    <p:sldLayoutId id="2147484648" r:id="rId1"/>
    <p:sldLayoutId id="2147484649" r:id="rId2"/>
    <p:sldLayoutId id="2147484650" r:id="rId3"/>
    <p:sldLayoutId id="2147484651" r:id="rId4"/>
    <p:sldLayoutId id="2147484652" r:id="rId5"/>
    <p:sldLayoutId id="2147484653" r:id="rId6"/>
    <p:sldLayoutId id="2147484654" r:id="rId7"/>
    <p:sldLayoutId id="2147484655" r:id="rId8"/>
    <p:sldLayoutId id="2147484656" r:id="rId9"/>
    <p:sldLayoutId id="2147484657" r:id="rId10"/>
    <p:sldLayoutId id="2147484658" r:id="rId11"/>
    <p:sldLayoutId id="2147484659" r:id="rId12"/>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47664" y="2204864"/>
            <a:ext cx="6696744" cy="844004"/>
          </a:xfrm>
        </p:spPr>
        <p:txBody>
          <a:bodyPr>
            <a:normAutofit/>
          </a:bodyPr>
          <a:lstStyle/>
          <a:p>
            <a:r>
              <a:rPr lang="zh-TW" altLang="en-US" sz="4000" b="1" dirty="0" smtClean="0">
                <a:solidFill>
                  <a:schemeClr val="tx1"/>
                </a:solidFill>
                <a:latin typeface="標楷體" panose="03000509000000000000" pitchFamily="65" charset="-120"/>
                <a:ea typeface="標楷體" panose="03000509000000000000" pitchFamily="65" charset="-120"/>
              </a:rPr>
              <a:t>公教人員</a:t>
            </a:r>
            <a:r>
              <a:rPr lang="zh-TW" altLang="en-US" sz="4000" b="1" dirty="0">
                <a:latin typeface="標楷體" panose="03000509000000000000" pitchFamily="65" charset="-120"/>
                <a:ea typeface="標楷體" panose="03000509000000000000" pitchFamily="65" charset="-120"/>
              </a:rPr>
              <a:t>年金</a:t>
            </a:r>
            <a:r>
              <a:rPr lang="zh-TW" altLang="en-US" sz="4000" b="1" dirty="0" smtClean="0">
                <a:solidFill>
                  <a:schemeClr val="tx1"/>
                </a:solidFill>
                <a:latin typeface="標楷體" panose="03000509000000000000" pitchFamily="65" charset="-120"/>
                <a:ea typeface="標楷體" panose="03000509000000000000" pitchFamily="65" charset="-120"/>
              </a:rPr>
              <a:t>改革制度介紹</a:t>
            </a:r>
            <a:endParaRPr lang="zh-TW" altLang="en-US" sz="4000" b="1" dirty="0">
              <a:solidFill>
                <a:schemeClr val="tx1"/>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a:xfrm>
            <a:off x="2051720" y="3933056"/>
            <a:ext cx="5400600" cy="648072"/>
          </a:xfrm>
        </p:spPr>
        <p:txBody>
          <a:bodyPr>
            <a:normAutofit/>
          </a:bodyPr>
          <a:lstStyle/>
          <a:p>
            <a:pPr algn="ctr"/>
            <a:r>
              <a:rPr lang="zh-TW" altLang="en-US" sz="2800" b="1" dirty="0" smtClean="0">
                <a:solidFill>
                  <a:schemeClr val="tx1"/>
                </a:solidFill>
                <a:latin typeface="標楷體" panose="03000509000000000000" pitchFamily="65" charset="-120"/>
                <a:ea typeface="標楷體" panose="03000509000000000000" pitchFamily="65" charset="-120"/>
              </a:rPr>
              <a:t>    呂易芝  </a:t>
            </a:r>
            <a:r>
              <a:rPr lang="en-US" altLang="zh-TW" sz="2800" b="1" dirty="0" smtClean="0">
                <a:solidFill>
                  <a:schemeClr val="tx1"/>
                </a:solidFill>
                <a:latin typeface="標楷體" panose="03000509000000000000" pitchFamily="65" charset="-120"/>
                <a:ea typeface="標楷體" panose="03000509000000000000" pitchFamily="65" charset="-120"/>
              </a:rPr>
              <a:t>107.5.25</a:t>
            </a:r>
            <a:endParaRPr lang="zh-TW" altLang="en-US" sz="2800" b="1" dirty="0">
              <a:solidFill>
                <a:schemeClr val="tx1"/>
              </a:solidFill>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latin typeface="標楷體" panose="03000509000000000000" pitchFamily="65" charset="-120"/>
              </a:rPr>
              <a:pPr/>
              <a:t>0</a:t>
            </a:fld>
            <a:endParaRPr lang="zh-TW" altLang="en-US">
              <a:solidFill>
                <a:prstClr val="black">
                  <a:tint val="75000"/>
                </a:prstClr>
              </a:solidFill>
              <a:latin typeface="標楷體" panose="03000509000000000000" pitchFamily="65" charset="-120"/>
            </a:endParaRPr>
          </a:p>
        </p:txBody>
      </p:sp>
    </p:spTree>
    <p:extLst>
      <p:ext uri="{BB962C8B-B14F-4D97-AF65-F5344CB8AC3E}">
        <p14:creationId xmlns:p14="http://schemas.microsoft.com/office/powerpoint/2010/main" val="4444113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690308" y="476672"/>
            <a:ext cx="8229600" cy="792088"/>
          </a:xfrm>
        </p:spPr>
        <p:txBody>
          <a:bodyPr>
            <a:normAutofit/>
          </a:bodyPr>
          <a:lstStyle/>
          <a:p>
            <a:r>
              <a:rPr lang="zh-TW" altLang="en-US" b="1" dirty="0" smtClean="0">
                <a:solidFill>
                  <a:schemeClr val="tx1"/>
                </a:solidFill>
                <a:latin typeface="標楷體" panose="03000509000000000000" pitchFamily="65" charset="-120"/>
                <a:ea typeface="標楷體" panose="03000509000000000000" pitchFamily="65" charset="-120"/>
              </a:rPr>
              <a:t>二、什麼時候可以</a:t>
            </a:r>
            <a:r>
              <a:rPr lang="zh-TW" altLang="zh-TW" b="1" dirty="0" smtClean="0">
                <a:solidFill>
                  <a:schemeClr val="tx1"/>
                </a:solidFill>
                <a:latin typeface="標楷體" panose="03000509000000000000" pitchFamily="65" charset="-120"/>
                <a:ea typeface="標楷體" panose="03000509000000000000" pitchFamily="65" charset="-120"/>
              </a:rPr>
              <a:t>領</a:t>
            </a:r>
            <a:r>
              <a:rPr lang="zh-TW" altLang="en-US" b="1" dirty="0" smtClean="0">
                <a:solidFill>
                  <a:schemeClr val="tx1"/>
                </a:solidFill>
                <a:latin typeface="標楷體" panose="03000509000000000000" pitchFamily="65" charset="-120"/>
                <a:ea typeface="標楷體" panose="03000509000000000000" pitchFamily="65" charset="-120"/>
              </a:rPr>
              <a:t>月退休金</a:t>
            </a:r>
            <a:r>
              <a:rPr lang="en-US" altLang="zh-TW" b="1" dirty="0" smtClean="0">
                <a:solidFill>
                  <a:schemeClr val="tx1"/>
                </a:solidFill>
                <a:latin typeface="標楷體" panose="03000509000000000000" pitchFamily="65" charset="-120"/>
                <a:ea typeface="標楷體" panose="03000509000000000000" pitchFamily="65" charset="-120"/>
              </a:rPr>
              <a:t>?(6-1)</a:t>
            </a:r>
            <a:endParaRPr lang="zh-TW" altLang="en-US" b="1" dirty="0">
              <a:solidFill>
                <a:schemeClr val="tx1"/>
              </a:solidFill>
              <a:latin typeface="標楷體" panose="03000509000000000000" pitchFamily="65" charset="-120"/>
              <a:ea typeface="標楷體" panose="03000509000000000000" pitchFamily="65" charset="-120"/>
            </a:endParaRPr>
          </a:p>
        </p:txBody>
      </p:sp>
      <p:graphicFrame>
        <p:nvGraphicFramePr>
          <p:cNvPr id="6" name="資料庫圖表 5"/>
          <p:cNvGraphicFramePr/>
          <p:nvPr>
            <p:extLst>
              <p:ext uri="{D42A27DB-BD31-4B8C-83A1-F6EECF244321}">
                <p14:modId xmlns:p14="http://schemas.microsoft.com/office/powerpoint/2010/main" val="1351685145"/>
              </p:ext>
            </p:extLst>
          </p:nvPr>
        </p:nvGraphicFramePr>
        <p:xfrm>
          <a:off x="89159" y="2554586"/>
          <a:ext cx="3935499"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字方塊 6"/>
          <p:cNvSpPr txBox="1"/>
          <p:nvPr/>
        </p:nvSpPr>
        <p:spPr>
          <a:xfrm>
            <a:off x="437970" y="2046332"/>
            <a:ext cx="2808312" cy="461665"/>
          </a:xfrm>
          <a:prstGeom prst="rect">
            <a:avLst/>
          </a:prstGeom>
          <a:noFill/>
        </p:spPr>
        <p:txBody>
          <a:bodyPr wrap="square" rtlCol="0">
            <a:spAutoFit/>
          </a:bodyPr>
          <a:lstStyle/>
          <a:p>
            <a:r>
              <a:rPr lang="zh-TW" altLang="zh-TW" sz="2400" b="1" dirty="0">
                <a:solidFill>
                  <a:schemeClr val="tx1"/>
                </a:solidFill>
                <a:latin typeface="標楷體" panose="03000509000000000000" pitchFamily="65" charset="-120"/>
              </a:rPr>
              <a:t>退休金</a:t>
            </a:r>
            <a:r>
              <a:rPr lang="zh-TW" altLang="zh-TW" sz="2400" b="1" dirty="0" smtClean="0">
                <a:solidFill>
                  <a:schemeClr val="tx1"/>
                </a:solidFill>
                <a:latin typeface="標楷體" panose="03000509000000000000" pitchFamily="65" charset="-120"/>
              </a:rPr>
              <a:t>種類</a:t>
            </a:r>
            <a:endParaRPr lang="zh-TW" altLang="en-US" dirty="0">
              <a:latin typeface="標楷體" panose="03000509000000000000" pitchFamily="65" charset="-120"/>
            </a:endParaRPr>
          </a:p>
        </p:txBody>
      </p:sp>
      <p:sp>
        <p:nvSpPr>
          <p:cNvPr id="60" name="圓角矩形 59"/>
          <p:cNvSpPr/>
          <p:nvPr/>
        </p:nvSpPr>
        <p:spPr>
          <a:xfrm>
            <a:off x="2915816" y="2420888"/>
            <a:ext cx="6048672" cy="4231529"/>
          </a:xfrm>
          <a:prstGeom prst="roundRect">
            <a:avLst/>
          </a:prstGeom>
          <a:solidFill>
            <a:schemeClr val="accent4">
              <a:lumMod val="20000"/>
              <a:lumOff val="80000"/>
            </a:schemeClr>
          </a:solidFill>
          <a:ln w="412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grpSp>
        <p:nvGrpSpPr>
          <p:cNvPr id="59" name="群組 58"/>
          <p:cNvGrpSpPr/>
          <p:nvPr/>
        </p:nvGrpSpPr>
        <p:grpSpPr>
          <a:xfrm>
            <a:off x="3292984" y="3140968"/>
            <a:ext cx="5308981" cy="3209559"/>
            <a:chOff x="3563888" y="3289725"/>
            <a:chExt cx="5308981" cy="3209559"/>
          </a:xfrm>
        </p:grpSpPr>
        <p:sp>
          <p:nvSpPr>
            <p:cNvPr id="10" name="圓角矩形 9"/>
            <p:cNvSpPr/>
            <p:nvPr/>
          </p:nvSpPr>
          <p:spPr>
            <a:xfrm>
              <a:off x="7548806" y="3954343"/>
              <a:ext cx="1318026" cy="62848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ltLang="zh-TW" sz="1600" b="1" dirty="0" smtClean="0">
                <a:solidFill>
                  <a:schemeClr val="tx1"/>
                </a:solidFill>
                <a:latin typeface="標楷體" panose="03000509000000000000" pitchFamily="65" charset="-120"/>
                <a:ea typeface="標楷體" panose="03000509000000000000" pitchFamily="65" charset="-120"/>
              </a:endParaRPr>
            </a:p>
            <a:p>
              <a:pPr algn="ctr"/>
              <a:r>
                <a:rPr lang="zh-TW" altLang="zh-TW" b="1" dirty="0" smtClean="0">
                  <a:solidFill>
                    <a:schemeClr val="tx1"/>
                  </a:solidFill>
                  <a:latin typeface="標楷體" panose="03000509000000000000" pitchFamily="65" charset="-120"/>
                  <a:ea typeface="標楷體" panose="03000509000000000000" pitchFamily="65" charset="-120"/>
                </a:rPr>
                <a:t>一般</a:t>
              </a:r>
              <a:r>
                <a:rPr lang="zh-TW" altLang="zh-TW" b="1" dirty="0">
                  <a:solidFill>
                    <a:schemeClr val="tx1"/>
                  </a:solidFill>
                  <a:latin typeface="標楷體" panose="03000509000000000000" pitchFamily="65" charset="-120"/>
                  <a:ea typeface="標楷體" panose="03000509000000000000" pitchFamily="65" charset="-120"/>
                </a:rPr>
                <a:t>屆齡退休</a:t>
              </a:r>
            </a:p>
            <a:p>
              <a:pPr algn="ctr"/>
              <a:endParaRPr lang="zh-TW" altLang="en-US" dirty="0">
                <a:latin typeface="標楷體" panose="03000509000000000000" pitchFamily="65" charset="-120"/>
                <a:ea typeface="標楷體" panose="03000509000000000000" pitchFamily="65" charset="-120"/>
              </a:endParaRPr>
            </a:p>
          </p:txBody>
        </p:sp>
        <p:sp>
          <p:nvSpPr>
            <p:cNvPr id="12" name="圓角矩形 11"/>
            <p:cNvSpPr/>
            <p:nvPr/>
          </p:nvSpPr>
          <p:spPr>
            <a:xfrm>
              <a:off x="5682175" y="4581126"/>
              <a:ext cx="1296144" cy="57606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ltLang="zh-TW" b="1" dirty="0" smtClean="0">
                <a:solidFill>
                  <a:schemeClr val="tx1"/>
                </a:solidFill>
                <a:latin typeface="標楷體" panose="03000509000000000000" pitchFamily="65" charset="-120"/>
                <a:ea typeface="標楷體" panose="03000509000000000000" pitchFamily="65" charset="-120"/>
              </a:endParaRPr>
            </a:p>
            <a:p>
              <a:pPr algn="ctr"/>
              <a:r>
                <a:rPr lang="zh-TW" altLang="zh-TW" b="1" dirty="0" smtClean="0">
                  <a:solidFill>
                    <a:schemeClr val="tx1"/>
                  </a:solidFill>
                  <a:latin typeface="標楷體" panose="03000509000000000000" pitchFamily="65" charset="-120"/>
                  <a:ea typeface="標楷體" panose="03000509000000000000" pitchFamily="65" charset="-120"/>
                </a:rPr>
                <a:t>滿</a:t>
              </a:r>
              <a:r>
                <a:rPr lang="en-US" altLang="zh-TW" b="1" dirty="0">
                  <a:solidFill>
                    <a:schemeClr val="tx1"/>
                  </a:solidFill>
                  <a:latin typeface="標楷體" panose="03000509000000000000" pitchFamily="65" charset="-120"/>
                  <a:ea typeface="標楷體" panose="03000509000000000000" pitchFamily="65" charset="-120"/>
                </a:rPr>
                <a:t>15</a:t>
              </a:r>
              <a:r>
                <a:rPr lang="zh-TW" altLang="zh-TW" b="1" dirty="0">
                  <a:solidFill>
                    <a:schemeClr val="tx1"/>
                  </a:solidFill>
                  <a:latin typeface="標楷體" panose="03000509000000000000" pitchFamily="65" charset="-120"/>
                  <a:ea typeface="標楷體" panose="03000509000000000000" pitchFamily="65" charset="-120"/>
                </a:rPr>
                <a:t>年</a:t>
              </a:r>
            </a:p>
            <a:p>
              <a:pPr algn="ctr"/>
              <a:endParaRPr lang="zh-TW" altLang="en-US" dirty="0">
                <a:latin typeface="標楷體" panose="03000509000000000000" pitchFamily="65" charset="-120"/>
                <a:ea typeface="標楷體" panose="03000509000000000000" pitchFamily="65" charset="-120"/>
              </a:endParaRPr>
            </a:p>
          </p:txBody>
        </p:sp>
        <p:sp>
          <p:nvSpPr>
            <p:cNvPr id="13" name="圓角矩形 12"/>
            <p:cNvSpPr/>
            <p:nvPr/>
          </p:nvSpPr>
          <p:spPr>
            <a:xfrm>
              <a:off x="5685187" y="3289725"/>
              <a:ext cx="1290121" cy="57606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ltLang="zh-TW" dirty="0" smtClean="0">
                <a:latin typeface="標楷體" panose="03000509000000000000" pitchFamily="65" charset="-120"/>
                <a:ea typeface="標楷體" panose="03000509000000000000" pitchFamily="65" charset="-120"/>
              </a:endParaRPr>
            </a:p>
            <a:p>
              <a:pPr algn="ctr"/>
              <a:r>
                <a:rPr lang="zh-TW" altLang="zh-TW" sz="1800" b="1" dirty="0">
                  <a:solidFill>
                    <a:schemeClr val="tx1"/>
                  </a:solidFill>
                  <a:latin typeface="標楷體" panose="03000509000000000000" pitchFamily="65" charset="-120"/>
                  <a:ea typeface="標楷體" panose="03000509000000000000" pitchFamily="65" charset="-120"/>
                </a:rPr>
                <a:t>未滿</a:t>
              </a:r>
              <a:r>
                <a:rPr lang="en-US" altLang="zh-TW" sz="1800" b="1" dirty="0">
                  <a:solidFill>
                    <a:schemeClr val="tx1"/>
                  </a:solidFill>
                  <a:latin typeface="標楷體" panose="03000509000000000000" pitchFamily="65" charset="-120"/>
                  <a:ea typeface="標楷體" panose="03000509000000000000" pitchFamily="65" charset="-120"/>
                </a:rPr>
                <a:t>15</a:t>
              </a:r>
              <a:r>
                <a:rPr lang="zh-TW" altLang="zh-TW" sz="1800" b="1" dirty="0">
                  <a:solidFill>
                    <a:schemeClr val="tx1"/>
                  </a:solidFill>
                  <a:latin typeface="標楷體" panose="03000509000000000000" pitchFamily="65" charset="-120"/>
                  <a:ea typeface="標楷體" panose="03000509000000000000" pitchFamily="65" charset="-120"/>
                </a:rPr>
                <a:t>年</a:t>
              </a:r>
            </a:p>
            <a:p>
              <a:pPr algn="ctr"/>
              <a:endParaRPr lang="zh-TW" altLang="en-US" dirty="0">
                <a:latin typeface="標楷體" panose="03000509000000000000" pitchFamily="65" charset="-120"/>
                <a:ea typeface="標楷體" panose="03000509000000000000" pitchFamily="65" charset="-120"/>
              </a:endParaRPr>
            </a:p>
          </p:txBody>
        </p:sp>
        <p:sp>
          <p:nvSpPr>
            <p:cNvPr id="14" name="圓角矩形 13"/>
            <p:cNvSpPr/>
            <p:nvPr/>
          </p:nvSpPr>
          <p:spPr>
            <a:xfrm>
              <a:off x="3572126" y="4582829"/>
              <a:ext cx="1503886" cy="57606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zh-TW" altLang="zh-TW" b="1" dirty="0">
                  <a:solidFill>
                    <a:schemeClr val="tx1"/>
                  </a:solidFill>
                  <a:latin typeface="標楷體" panose="03000509000000000000" pitchFamily="65" charset="-120"/>
                  <a:ea typeface="標楷體" panose="03000509000000000000" pitchFamily="65" charset="-120"/>
                </a:rPr>
                <a:t>月退休金</a:t>
              </a:r>
              <a:endParaRPr lang="zh-TW" altLang="en-US" b="1" dirty="0">
                <a:solidFill>
                  <a:schemeClr val="tx1"/>
                </a:solidFill>
                <a:latin typeface="標楷體" panose="03000509000000000000" pitchFamily="65" charset="-120"/>
                <a:ea typeface="標楷體" panose="03000509000000000000" pitchFamily="65" charset="-120"/>
              </a:endParaRPr>
            </a:p>
          </p:txBody>
        </p:sp>
        <p:sp>
          <p:nvSpPr>
            <p:cNvPr id="15" name="圓角矩形 14"/>
            <p:cNvSpPr/>
            <p:nvPr/>
          </p:nvSpPr>
          <p:spPr>
            <a:xfrm>
              <a:off x="3625139" y="3289725"/>
              <a:ext cx="1461149" cy="57606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ltLang="zh-TW" sz="1800" b="1" dirty="0" smtClean="0">
                <a:solidFill>
                  <a:schemeClr val="tx1"/>
                </a:solidFill>
                <a:latin typeface="標楷體" panose="03000509000000000000" pitchFamily="65" charset="-120"/>
                <a:ea typeface="標楷體" panose="03000509000000000000" pitchFamily="65" charset="-120"/>
              </a:endParaRPr>
            </a:p>
            <a:p>
              <a:pPr algn="ctr"/>
              <a:r>
                <a:rPr lang="zh-TW" altLang="zh-TW" sz="1800" b="1" dirty="0" smtClean="0">
                  <a:solidFill>
                    <a:schemeClr val="tx1"/>
                  </a:solidFill>
                  <a:latin typeface="標楷體" panose="03000509000000000000" pitchFamily="65" charset="-120"/>
                  <a:ea typeface="標楷體" panose="03000509000000000000" pitchFamily="65" charset="-120"/>
                </a:rPr>
                <a:t>一次</a:t>
              </a:r>
              <a:r>
                <a:rPr lang="zh-TW" altLang="zh-TW" sz="1800" b="1" dirty="0">
                  <a:solidFill>
                    <a:schemeClr val="tx1"/>
                  </a:solidFill>
                  <a:latin typeface="標楷體" panose="03000509000000000000" pitchFamily="65" charset="-120"/>
                  <a:ea typeface="標楷體" panose="03000509000000000000" pitchFamily="65" charset="-120"/>
                </a:rPr>
                <a:t>退休金</a:t>
              </a:r>
            </a:p>
            <a:p>
              <a:pPr algn="ctr"/>
              <a:endParaRPr lang="zh-TW" altLang="en-US" dirty="0">
                <a:latin typeface="標楷體" panose="03000509000000000000" pitchFamily="65" charset="-120"/>
                <a:ea typeface="標楷體" panose="03000509000000000000" pitchFamily="65" charset="-120"/>
              </a:endParaRPr>
            </a:p>
          </p:txBody>
        </p:sp>
        <p:sp>
          <p:nvSpPr>
            <p:cNvPr id="17" name="圓角矩形 16"/>
            <p:cNvSpPr/>
            <p:nvPr/>
          </p:nvSpPr>
          <p:spPr>
            <a:xfrm>
              <a:off x="7565679" y="5277402"/>
              <a:ext cx="1307190" cy="5760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zh-TW" altLang="en-US" b="1" dirty="0" smtClean="0">
                  <a:solidFill>
                    <a:schemeClr val="tx1"/>
                  </a:solidFill>
                  <a:latin typeface="標楷體" panose="03000509000000000000" pitchFamily="65" charset="-120"/>
                  <a:ea typeface="標楷體" panose="03000509000000000000" pitchFamily="65" charset="-120"/>
                </a:rPr>
                <a:t>命令</a:t>
              </a:r>
              <a:r>
                <a:rPr lang="zh-TW" altLang="en-US" b="1" dirty="0">
                  <a:solidFill>
                    <a:schemeClr val="tx1"/>
                  </a:solidFill>
                  <a:latin typeface="標楷體" panose="03000509000000000000" pitchFamily="65" charset="-120"/>
                  <a:ea typeface="標楷體" panose="03000509000000000000" pitchFamily="65" charset="-120"/>
                </a:rPr>
                <a:t>退休</a:t>
              </a:r>
            </a:p>
          </p:txBody>
        </p:sp>
        <p:sp>
          <p:nvSpPr>
            <p:cNvPr id="18" name="圓角矩形 17"/>
            <p:cNvSpPr/>
            <p:nvPr/>
          </p:nvSpPr>
          <p:spPr>
            <a:xfrm>
              <a:off x="3563888" y="5694344"/>
              <a:ext cx="1583653" cy="80494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r>
                <a:rPr lang="zh-TW" altLang="zh-TW" sz="1600" b="1" dirty="0">
                  <a:solidFill>
                    <a:schemeClr val="tx1"/>
                  </a:solidFill>
                  <a:latin typeface="標楷體" panose="03000509000000000000" pitchFamily="65" charset="-120"/>
                  <a:ea typeface="標楷體" panose="03000509000000000000" pitchFamily="65" charset="-120"/>
                </a:rPr>
                <a:t>兼領</a:t>
              </a:r>
              <a:r>
                <a:rPr lang="en-US" altLang="zh-TW" sz="1600" b="1" dirty="0">
                  <a:solidFill>
                    <a:schemeClr val="tx1"/>
                  </a:solidFill>
                  <a:latin typeface="標楷體" panose="03000509000000000000" pitchFamily="65" charset="-120"/>
                  <a:ea typeface="標楷體" panose="03000509000000000000" pitchFamily="65" charset="-120"/>
                </a:rPr>
                <a:t>1/2</a:t>
              </a:r>
              <a:r>
                <a:rPr lang="zh-TW" altLang="zh-TW" sz="1600" b="1" dirty="0">
                  <a:solidFill>
                    <a:schemeClr val="tx1"/>
                  </a:solidFill>
                  <a:latin typeface="標楷體" panose="03000509000000000000" pitchFamily="65" charset="-120"/>
                  <a:ea typeface="標楷體" panose="03000509000000000000" pitchFamily="65" charset="-120"/>
                </a:rPr>
                <a:t>一次退休金</a:t>
              </a:r>
              <a:r>
                <a:rPr lang="en-US" altLang="zh-TW" sz="1600" b="1" dirty="0">
                  <a:solidFill>
                    <a:schemeClr val="tx1"/>
                  </a:solidFill>
                  <a:latin typeface="標楷體" panose="03000509000000000000" pitchFamily="65" charset="-120"/>
                  <a:ea typeface="標楷體" panose="03000509000000000000" pitchFamily="65" charset="-120"/>
                </a:rPr>
                <a:t>+1/2</a:t>
              </a:r>
              <a:r>
                <a:rPr lang="zh-TW" altLang="zh-TW" sz="1600" b="1" dirty="0">
                  <a:solidFill>
                    <a:schemeClr val="tx1"/>
                  </a:solidFill>
                  <a:latin typeface="標楷體" panose="03000509000000000000" pitchFamily="65" charset="-120"/>
                  <a:ea typeface="標楷體" panose="03000509000000000000" pitchFamily="65" charset="-120"/>
                </a:rPr>
                <a:t>月退休金</a:t>
              </a:r>
            </a:p>
          </p:txBody>
        </p:sp>
        <p:cxnSp>
          <p:nvCxnSpPr>
            <p:cNvPr id="20" name="直線接點 19"/>
            <p:cNvCxnSpPr>
              <a:stCxn id="15" idx="3"/>
              <a:endCxn id="13" idx="1"/>
            </p:cNvCxnSpPr>
            <p:nvPr/>
          </p:nvCxnSpPr>
          <p:spPr>
            <a:xfrm>
              <a:off x="5086288" y="3577757"/>
              <a:ext cx="598899" cy="0"/>
            </a:xfrm>
            <a:prstGeom prst="line">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21" name="直線接點 20"/>
            <p:cNvCxnSpPr/>
            <p:nvPr/>
          </p:nvCxnSpPr>
          <p:spPr>
            <a:xfrm>
              <a:off x="5085046" y="3957767"/>
              <a:ext cx="574568" cy="748772"/>
            </a:xfrm>
            <a:prstGeom prst="line">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23" name="直線接點 22"/>
            <p:cNvCxnSpPr>
              <a:endCxn id="12" idx="1"/>
            </p:cNvCxnSpPr>
            <p:nvPr/>
          </p:nvCxnSpPr>
          <p:spPr>
            <a:xfrm>
              <a:off x="5085046" y="4857764"/>
              <a:ext cx="597129" cy="11394"/>
            </a:xfrm>
            <a:prstGeom prst="line">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25" name="直線接點 24"/>
            <p:cNvCxnSpPr/>
            <p:nvPr/>
          </p:nvCxnSpPr>
          <p:spPr>
            <a:xfrm flipV="1">
              <a:off x="5202863" y="5157191"/>
              <a:ext cx="479041" cy="703942"/>
            </a:xfrm>
            <a:prstGeom prst="line">
              <a:avLst/>
            </a:prstGeom>
            <a:ln>
              <a:headEnd type="triangle"/>
              <a:tailEnd type="triangle"/>
            </a:ln>
          </p:spPr>
          <p:style>
            <a:lnRef idx="2">
              <a:schemeClr val="accent2"/>
            </a:lnRef>
            <a:fillRef idx="0">
              <a:schemeClr val="accent2"/>
            </a:fillRef>
            <a:effectRef idx="1">
              <a:schemeClr val="accent2"/>
            </a:effectRef>
            <a:fontRef idx="minor">
              <a:schemeClr val="tx1"/>
            </a:fontRef>
          </p:style>
        </p:cxnSp>
        <p:cxnSp>
          <p:nvCxnSpPr>
            <p:cNvPr id="34" name="直線單箭頭接點 33"/>
            <p:cNvCxnSpPr/>
            <p:nvPr/>
          </p:nvCxnSpPr>
          <p:spPr>
            <a:xfrm flipH="1" flipV="1">
              <a:off x="6995022" y="5040384"/>
              <a:ext cx="472563" cy="468778"/>
            </a:xfrm>
            <a:prstGeom prst="straightConnector1">
              <a:avLst/>
            </a:prstGeom>
            <a:ln>
              <a:headEnd type="triangle"/>
              <a:tailEnd type="triangle"/>
            </a:ln>
          </p:spPr>
          <p:style>
            <a:lnRef idx="2">
              <a:schemeClr val="accent5"/>
            </a:lnRef>
            <a:fillRef idx="0">
              <a:schemeClr val="accent5"/>
            </a:fillRef>
            <a:effectRef idx="1">
              <a:schemeClr val="accent5"/>
            </a:effectRef>
            <a:fontRef idx="minor">
              <a:schemeClr val="tx1"/>
            </a:fontRef>
          </p:style>
        </p:cxnSp>
        <p:cxnSp>
          <p:nvCxnSpPr>
            <p:cNvPr id="36" name="直線單箭頭接點 35"/>
            <p:cNvCxnSpPr/>
            <p:nvPr/>
          </p:nvCxnSpPr>
          <p:spPr>
            <a:xfrm flipH="1">
              <a:off x="6995021" y="4332153"/>
              <a:ext cx="472564" cy="384233"/>
            </a:xfrm>
            <a:prstGeom prst="straightConnector1">
              <a:avLst/>
            </a:prstGeom>
            <a:ln>
              <a:headEnd type="triangle"/>
              <a:tailEnd type="triangle"/>
            </a:ln>
          </p:spPr>
          <p:style>
            <a:lnRef idx="2">
              <a:schemeClr val="accent5"/>
            </a:lnRef>
            <a:fillRef idx="0">
              <a:schemeClr val="accent5"/>
            </a:fillRef>
            <a:effectRef idx="1">
              <a:schemeClr val="accent5"/>
            </a:effectRef>
            <a:fontRef idx="minor">
              <a:schemeClr val="tx1"/>
            </a:fontRef>
          </p:style>
        </p:cxnSp>
      </p:grpSp>
      <p:sp>
        <p:nvSpPr>
          <p:cNvPr id="61" name="文字方塊 60"/>
          <p:cNvSpPr txBox="1"/>
          <p:nvPr/>
        </p:nvSpPr>
        <p:spPr>
          <a:xfrm>
            <a:off x="4392624" y="2507997"/>
            <a:ext cx="4176464" cy="769441"/>
          </a:xfrm>
          <a:prstGeom prst="rect">
            <a:avLst/>
          </a:prstGeom>
          <a:noFill/>
        </p:spPr>
        <p:txBody>
          <a:bodyPr wrap="square" rtlCol="0">
            <a:spAutoFit/>
          </a:bodyPr>
          <a:lstStyle/>
          <a:p>
            <a:r>
              <a:rPr lang="zh-TW" altLang="zh-TW" sz="2400" b="1" dirty="0">
                <a:solidFill>
                  <a:schemeClr val="tx1"/>
                </a:solidFill>
                <a:latin typeface="標楷體" panose="03000509000000000000" pitchFamily="65" charset="-120"/>
              </a:rPr>
              <a:t>擇領</a:t>
            </a:r>
            <a:r>
              <a:rPr lang="zh-TW" altLang="zh-TW" sz="2400" b="1" dirty="0" smtClean="0">
                <a:solidFill>
                  <a:schemeClr val="tx1"/>
                </a:solidFill>
                <a:latin typeface="標楷體" panose="03000509000000000000" pitchFamily="65" charset="-120"/>
              </a:rPr>
              <a:t>退休金條件</a:t>
            </a:r>
            <a:r>
              <a:rPr lang="en-US" altLang="zh-TW" sz="2400" b="1" dirty="0" smtClean="0">
                <a:solidFill>
                  <a:schemeClr val="tx1"/>
                </a:solidFill>
                <a:latin typeface="標楷體" panose="03000509000000000000" pitchFamily="65" charset="-120"/>
              </a:rPr>
              <a:t>(</a:t>
            </a:r>
            <a:r>
              <a:rPr lang="zh-TW" altLang="en-US" sz="2400" b="1" dirty="0" smtClean="0">
                <a:solidFill>
                  <a:schemeClr val="tx1"/>
                </a:solidFill>
                <a:latin typeface="標楷體" panose="03000509000000000000" pitchFamily="65" charset="-120"/>
              </a:rPr>
              <a:t>年資</a:t>
            </a:r>
            <a:r>
              <a:rPr lang="en-US" altLang="zh-TW" sz="2400" b="1" dirty="0" smtClean="0">
                <a:solidFill>
                  <a:schemeClr val="tx1"/>
                </a:solidFill>
                <a:latin typeface="標楷體" panose="03000509000000000000" pitchFamily="65" charset="-120"/>
              </a:rPr>
              <a:t>)</a:t>
            </a:r>
            <a:endParaRPr lang="zh-TW" altLang="zh-TW" dirty="0">
              <a:latin typeface="標楷體" panose="03000509000000000000" pitchFamily="65" charset="-120"/>
            </a:endParaRPr>
          </a:p>
          <a:p>
            <a:endParaRPr lang="zh-TW" altLang="en-US" dirty="0">
              <a:latin typeface="標楷體" panose="03000509000000000000" pitchFamily="65" charset="-120"/>
            </a:endParaRPr>
          </a:p>
        </p:txBody>
      </p:sp>
    </p:spTree>
    <p:extLst>
      <p:ext uri="{BB962C8B-B14F-4D97-AF65-F5344CB8AC3E}">
        <p14:creationId xmlns:p14="http://schemas.microsoft.com/office/powerpoint/2010/main" val="951474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99592" y="188640"/>
            <a:ext cx="7596336" cy="676664"/>
          </a:xfrm>
        </p:spPr>
        <p:txBody>
          <a:bodyPr>
            <a:normAutofit/>
          </a:bodyPr>
          <a:lstStyle/>
          <a:p>
            <a:r>
              <a:rPr lang="zh-TW" altLang="en-US" sz="2400" b="1" dirty="0">
                <a:latin typeface="標楷體" panose="03000509000000000000" pitchFamily="65" charset="-120"/>
                <a:ea typeface="標楷體" panose="03000509000000000000" pitchFamily="65" charset="-120"/>
              </a:rPr>
              <a:t>二、什麼時候可以</a:t>
            </a:r>
            <a:r>
              <a:rPr lang="zh-TW" altLang="zh-TW" sz="2400" b="1" dirty="0">
                <a:latin typeface="標楷體" panose="03000509000000000000" pitchFamily="65" charset="-120"/>
                <a:ea typeface="標楷體" panose="03000509000000000000" pitchFamily="65" charset="-120"/>
              </a:rPr>
              <a:t>領</a:t>
            </a:r>
            <a:r>
              <a:rPr lang="zh-TW" altLang="en-US" sz="2400" b="1" dirty="0">
                <a:latin typeface="標楷體" panose="03000509000000000000" pitchFamily="65" charset="-120"/>
                <a:ea typeface="標楷體" panose="03000509000000000000" pitchFamily="65" charset="-120"/>
              </a:rPr>
              <a:t>月退休金</a:t>
            </a:r>
            <a:r>
              <a:rPr lang="en-US" altLang="zh-TW" sz="2400" b="1" dirty="0" smtClean="0">
                <a:latin typeface="標楷體" panose="03000509000000000000" pitchFamily="65" charset="-120"/>
                <a:ea typeface="標楷體" panose="03000509000000000000" pitchFamily="65" charset="-120"/>
              </a:rPr>
              <a:t>?(</a:t>
            </a:r>
            <a:r>
              <a:rPr lang="zh-TW" altLang="en-US" sz="2400" b="1" dirty="0" smtClean="0">
                <a:latin typeface="標楷體" panose="03000509000000000000" pitchFamily="65" charset="-120"/>
                <a:ea typeface="標楷體" panose="03000509000000000000" pitchFamily="65" charset="-120"/>
              </a:rPr>
              <a:t>一般自願退休</a:t>
            </a:r>
            <a:r>
              <a:rPr lang="en-US" altLang="zh-TW" sz="2400" b="1" dirty="0" smtClean="0">
                <a:latin typeface="標楷體" panose="03000509000000000000" pitchFamily="65" charset="-120"/>
                <a:ea typeface="標楷體" panose="03000509000000000000" pitchFamily="65" charset="-120"/>
              </a:rPr>
              <a:t>)(6-2)</a:t>
            </a:r>
            <a:endParaRPr lang="zh-TW" altLang="en-US" sz="2400" b="1" dirty="0">
              <a:solidFill>
                <a:schemeClr val="tx1"/>
              </a:solidFill>
              <a:latin typeface="+mj-ea"/>
            </a:endParaRP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10</a:t>
            </a:fld>
            <a:endParaRPr lang="zh-TW" altLang="en-US">
              <a:solidFill>
                <a:prstClr val="black">
                  <a:tint val="75000"/>
                </a:prstClr>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872" y="1036033"/>
            <a:ext cx="8208912" cy="502861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標題 3"/>
          <p:cNvSpPr txBox="1">
            <a:spLocks/>
          </p:cNvSpPr>
          <p:nvPr/>
        </p:nvSpPr>
        <p:spPr>
          <a:xfrm>
            <a:off x="15897" y="697701"/>
            <a:ext cx="8820472" cy="676664"/>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endParaRPr kumimoji="0" lang="zh-TW" altLang="en-US" sz="4000" b="1" dirty="0">
              <a:solidFill>
                <a:schemeClr val="tx1"/>
              </a:solidFill>
              <a:latin typeface="+mj-ea"/>
            </a:endParaRPr>
          </a:p>
        </p:txBody>
      </p:sp>
      <p:sp>
        <p:nvSpPr>
          <p:cNvPr id="7" name="標題 3"/>
          <p:cNvSpPr txBox="1">
            <a:spLocks/>
          </p:cNvSpPr>
          <p:nvPr/>
        </p:nvSpPr>
        <p:spPr>
          <a:xfrm>
            <a:off x="251520" y="6064646"/>
            <a:ext cx="8784976" cy="79335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fontAlgn="auto">
              <a:spcAft>
                <a:spcPts val="0"/>
              </a:spcAft>
            </a:pPr>
            <a:r>
              <a:rPr kumimoji="0" lang="zh-TW" altLang="en-US" sz="1200" b="1" dirty="0" smtClean="0">
                <a:solidFill>
                  <a:schemeClr val="tx1"/>
                </a:solidFill>
                <a:latin typeface="+mj-ea"/>
              </a:rPr>
              <a:t>註：因</a:t>
            </a:r>
            <a:r>
              <a:rPr kumimoji="0" lang="zh-TW" altLang="en-US" sz="1200" b="1" dirty="0">
                <a:solidFill>
                  <a:schemeClr val="tx1"/>
                </a:solidFill>
                <a:latin typeface="+mj-ea"/>
              </a:rPr>
              <a:t>本條例於</a:t>
            </a:r>
            <a:r>
              <a:rPr kumimoji="0" lang="zh-TW" altLang="en-US" sz="1200" b="1" dirty="0" smtClean="0">
                <a:solidFill>
                  <a:schemeClr val="tx1"/>
                </a:solidFill>
                <a:latin typeface="+mj-ea"/>
              </a:rPr>
              <a:t>民國</a:t>
            </a:r>
            <a:r>
              <a:rPr kumimoji="0" lang="en-US" altLang="zh-TW" sz="1200" b="1" dirty="0" smtClean="0">
                <a:solidFill>
                  <a:schemeClr val="tx1"/>
                </a:solidFill>
                <a:latin typeface="+mj-ea"/>
              </a:rPr>
              <a:t>107.7.1</a:t>
            </a:r>
            <a:r>
              <a:rPr kumimoji="0" lang="zh-TW" altLang="en-US" sz="1200" b="1" dirty="0" smtClean="0">
                <a:solidFill>
                  <a:schemeClr val="tx1"/>
                </a:solidFill>
                <a:latin typeface="+mj-ea"/>
              </a:rPr>
              <a:t>日</a:t>
            </a:r>
            <a:r>
              <a:rPr kumimoji="0" lang="zh-TW" altLang="en-US" sz="1200" b="1" dirty="0">
                <a:solidFill>
                  <a:schemeClr val="tx1"/>
                </a:solidFill>
                <a:latin typeface="+mj-ea"/>
              </a:rPr>
              <a:t>施行</a:t>
            </a:r>
            <a:r>
              <a:rPr kumimoji="0" lang="zh-TW" altLang="en-US" sz="1200" b="1" dirty="0" smtClean="0">
                <a:solidFill>
                  <a:schemeClr val="tx1"/>
                </a:solidFill>
                <a:latin typeface="+mj-ea"/>
              </a:rPr>
              <a:t>，</a:t>
            </a:r>
            <a:r>
              <a:rPr kumimoji="0" lang="en-US" altLang="zh-TW" sz="1200" b="1" dirty="0" smtClean="0">
                <a:solidFill>
                  <a:srgbClr val="FF0000"/>
                </a:solidFill>
                <a:latin typeface="+mj-ea"/>
              </a:rPr>
              <a:t>107.7.1-107.6.30</a:t>
            </a:r>
            <a:r>
              <a:rPr kumimoji="0" lang="zh-TW" altLang="en-US" sz="1200" b="1" dirty="0" smtClean="0">
                <a:solidFill>
                  <a:srgbClr val="FF0000"/>
                </a:solidFill>
                <a:latin typeface="+mj-ea"/>
              </a:rPr>
              <a:t>退休生效者，仍適用原學校教職員退休條例，不適用本表指標數</a:t>
            </a:r>
            <a:r>
              <a:rPr kumimoji="0" lang="en-US" altLang="zh-TW" sz="1200" b="1" dirty="0" smtClean="0">
                <a:solidFill>
                  <a:srgbClr val="FF0000"/>
                </a:solidFill>
                <a:latin typeface="+mj-ea"/>
              </a:rPr>
              <a:t>76</a:t>
            </a:r>
          </a:p>
          <a:p>
            <a:pPr fontAlgn="auto">
              <a:spcAft>
                <a:spcPts val="0"/>
              </a:spcAft>
            </a:pPr>
            <a:r>
              <a:rPr kumimoji="0" lang="zh-TW" altLang="en-US" sz="1200" b="1" dirty="0" smtClean="0">
                <a:solidFill>
                  <a:schemeClr val="tx1"/>
                </a:solidFill>
                <a:latin typeface="+mj-ea"/>
              </a:rPr>
              <a:t>未符合法定起支年龄者，可選擇支領展期或減額月退休金</a:t>
            </a:r>
            <a:r>
              <a:rPr kumimoji="0" lang="en-US" altLang="zh-TW" sz="1200" b="1" dirty="0" smtClean="0">
                <a:solidFill>
                  <a:schemeClr val="tx1"/>
                </a:solidFill>
                <a:latin typeface="+mj-ea"/>
              </a:rPr>
              <a:t>(</a:t>
            </a:r>
            <a:r>
              <a:rPr kumimoji="0" lang="zh-TW" altLang="en-US" sz="1200" b="1" dirty="0" smtClean="0">
                <a:solidFill>
                  <a:schemeClr val="tx1"/>
                </a:solidFill>
                <a:latin typeface="+mj-ea"/>
              </a:rPr>
              <a:t>每提前</a:t>
            </a:r>
            <a:r>
              <a:rPr kumimoji="0" lang="en-US" altLang="zh-TW" sz="1200" b="1" dirty="0" smtClean="0">
                <a:solidFill>
                  <a:schemeClr val="tx1"/>
                </a:solidFill>
                <a:latin typeface="+mj-ea"/>
              </a:rPr>
              <a:t>1</a:t>
            </a:r>
            <a:r>
              <a:rPr kumimoji="0" lang="zh-TW" altLang="en-US" sz="1200" b="1" dirty="0" smtClean="0">
                <a:solidFill>
                  <a:schemeClr val="tx1"/>
                </a:solidFill>
                <a:latin typeface="+mj-ea"/>
              </a:rPr>
              <a:t>年，扣減</a:t>
            </a:r>
            <a:r>
              <a:rPr kumimoji="0" lang="en-US" altLang="zh-TW" sz="1200" b="1" dirty="0" smtClean="0">
                <a:solidFill>
                  <a:schemeClr val="tx1"/>
                </a:solidFill>
                <a:latin typeface="+mj-ea"/>
              </a:rPr>
              <a:t>4%</a:t>
            </a:r>
            <a:r>
              <a:rPr kumimoji="0" lang="zh-TW" altLang="en-US" sz="1200" b="1" dirty="0" smtClean="0">
                <a:solidFill>
                  <a:schemeClr val="tx1"/>
                </a:solidFill>
                <a:latin typeface="+mj-ea"/>
              </a:rPr>
              <a:t>，最多提前</a:t>
            </a:r>
            <a:r>
              <a:rPr kumimoji="0" lang="en-US" altLang="zh-TW" sz="1200" b="1" dirty="0" smtClean="0">
                <a:solidFill>
                  <a:schemeClr val="tx1"/>
                </a:solidFill>
                <a:latin typeface="+mj-ea"/>
              </a:rPr>
              <a:t>5</a:t>
            </a:r>
            <a:r>
              <a:rPr kumimoji="0" lang="zh-TW" altLang="en-US" sz="1200" b="1" dirty="0" smtClean="0">
                <a:solidFill>
                  <a:schemeClr val="tx1"/>
                </a:solidFill>
                <a:latin typeface="+mj-ea"/>
              </a:rPr>
              <a:t>年</a:t>
            </a:r>
            <a:r>
              <a:rPr kumimoji="0" lang="en-US" altLang="zh-TW" sz="1200" b="1" dirty="0" smtClean="0">
                <a:solidFill>
                  <a:schemeClr val="tx1"/>
                </a:solidFill>
                <a:latin typeface="+mj-ea"/>
              </a:rPr>
              <a:t>)</a:t>
            </a:r>
            <a:r>
              <a:rPr kumimoji="0" lang="zh-TW" altLang="en-US" sz="1200" b="1" dirty="0" smtClean="0">
                <a:solidFill>
                  <a:schemeClr val="tx1"/>
                </a:solidFill>
                <a:latin typeface="+mj-ea"/>
              </a:rPr>
              <a:t>，並以法定起支年齡為計算基準。</a:t>
            </a:r>
          </a:p>
          <a:p>
            <a:pPr fontAlgn="auto">
              <a:spcAft>
                <a:spcPts val="0"/>
              </a:spcAft>
            </a:pPr>
            <a:endParaRPr kumimoji="0" lang="zh-TW" altLang="en-US" sz="1200" b="1" dirty="0">
              <a:solidFill>
                <a:schemeClr val="tx1"/>
              </a:solidFill>
              <a:latin typeface="+mj-ea"/>
            </a:endParaRPr>
          </a:p>
        </p:txBody>
      </p:sp>
      <p:sp>
        <p:nvSpPr>
          <p:cNvPr id="10" name="向下箭號圖說文字 9"/>
          <p:cNvSpPr/>
          <p:nvPr/>
        </p:nvSpPr>
        <p:spPr>
          <a:xfrm>
            <a:off x="8028384" y="230613"/>
            <a:ext cx="1008112" cy="797690"/>
          </a:xfrm>
          <a:prstGeom prst="downArrowCallou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zh-TW" altLang="en-US" sz="3200" b="1" dirty="0" smtClean="0">
                <a:solidFill>
                  <a:srgbClr val="FF0000"/>
                </a:solidFill>
                <a:latin typeface="標楷體" panose="03000509000000000000" pitchFamily="65" charset="-120"/>
                <a:ea typeface="標楷體" panose="03000509000000000000" pitchFamily="65" charset="-120"/>
              </a:rPr>
              <a:t>教</a:t>
            </a:r>
            <a:endParaRPr lang="zh-TW" altLang="en-US" sz="3200" b="1" dirty="0">
              <a:solidFill>
                <a:srgbClr val="FF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231803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val="4014477060"/>
              </p:ext>
            </p:extLst>
          </p:nvPr>
        </p:nvGraphicFramePr>
        <p:xfrm>
          <a:off x="323528" y="1058338"/>
          <a:ext cx="8557080" cy="5517316"/>
        </p:xfrm>
        <a:graphic>
          <a:graphicData uri="http://schemas.openxmlformats.org/drawingml/2006/table">
            <a:tbl>
              <a:tblPr firstRow="1" firstCol="1" lastRow="1" lastCol="1" bandRow="1" bandCol="1">
                <a:tableStyleId>{5C22544A-7EE6-4342-B048-85BDC9FD1C3A}</a:tableStyleId>
              </a:tblPr>
              <a:tblGrid>
                <a:gridCol w="1491092">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2217928">
                  <a:extLst>
                    <a:ext uri="{9D8B030D-6E8A-4147-A177-3AD203B41FA5}">
                      <a16:colId xmlns:a16="http://schemas.microsoft.com/office/drawing/2014/main" val="20002"/>
                    </a:ext>
                  </a:extLst>
                </a:gridCol>
                <a:gridCol w="2471796">
                  <a:extLst>
                    <a:ext uri="{9D8B030D-6E8A-4147-A177-3AD203B41FA5}">
                      <a16:colId xmlns:a16="http://schemas.microsoft.com/office/drawing/2014/main" val="20003"/>
                    </a:ext>
                  </a:extLst>
                </a:gridCol>
              </a:tblGrid>
              <a:tr h="430134">
                <a:tc rowSpan="2">
                  <a:txBody>
                    <a:bodyPr/>
                    <a:lstStyle/>
                    <a:p>
                      <a:pPr algn="ctr">
                        <a:lnSpc>
                          <a:spcPts val="2000"/>
                        </a:lnSpc>
                        <a:spcAft>
                          <a:spcPts val="0"/>
                        </a:spcAft>
                      </a:pPr>
                      <a:r>
                        <a:rPr lang="zh-TW" sz="1600" b="1" kern="0" baseline="0" dirty="0">
                          <a:solidFill>
                            <a:schemeClr val="tx1"/>
                          </a:solidFill>
                          <a:effectLst/>
                          <a:latin typeface="Calibri" panose="020F0502020204030204" pitchFamily="34" charset="0"/>
                          <a:ea typeface="標楷體" panose="03000509000000000000" pitchFamily="65" charset="-120"/>
                        </a:rPr>
                        <a:t>退休年度</a:t>
                      </a:r>
                      <a:endParaRPr lang="zh-TW" sz="16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2000"/>
                        </a:lnSpc>
                        <a:spcAft>
                          <a:spcPts val="0"/>
                        </a:spcAft>
                      </a:pPr>
                      <a:r>
                        <a:rPr lang="zh-TW" sz="1600" b="1" kern="0" baseline="0" dirty="0" smtClean="0">
                          <a:solidFill>
                            <a:schemeClr val="tx1"/>
                          </a:solidFill>
                          <a:effectLst/>
                          <a:latin typeface="Calibri" panose="020F0502020204030204" pitchFamily="34" charset="0"/>
                          <a:ea typeface="標楷體" panose="03000509000000000000" pitchFamily="65" charset="-120"/>
                        </a:rPr>
                        <a:t>法定</a:t>
                      </a:r>
                      <a:r>
                        <a:rPr lang="zh-TW" altLang="en-US" sz="1600" b="1" kern="0" baseline="0" dirty="0" smtClean="0">
                          <a:solidFill>
                            <a:schemeClr val="tx1"/>
                          </a:solidFill>
                          <a:effectLst/>
                          <a:latin typeface="Calibri" panose="020F0502020204030204" pitchFamily="34" charset="0"/>
                          <a:ea typeface="標楷體" panose="03000509000000000000" pitchFamily="65" charset="-120"/>
                        </a:rPr>
                        <a:t>起支</a:t>
                      </a:r>
                      <a:r>
                        <a:rPr lang="zh-TW" sz="1600" b="1" kern="0" baseline="0" dirty="0" smtClean="0">
                          <a:solidFill>
                            <a:schemeClr val="tx1"/>
                          </a:solidFill>
                          <a:effectLst/>
                          <a:latin typeface="Calibri" panose="020F0502020204030204" pitchFamily="34" charset="0"/>
                          <a:ea typeface="標楷體" panose="03000509000000000000" pitchFamily="65" charset="-120"/>
                        </a:rPr>
                        <a:t>年齡</a:t>
                      </a:r>
                      <a:r>
                        <a:rPr lang="en-US" sz="1600" b="1" kern="0" baseline="0" dirty="0" smtClean="0">
                          <a:solidFill>
                            <a:schemeClr val="tx1"/>
                          </a:solidFill>
                          <a:effectLst/>
                          <a:latin typeface="Calibri" panose="020F0502020204030204" pitchFamily="34" charset="0"/>
                          <a:ea typeface="標楷體" panose="03000509000000000000" pitchFamily="65" charset="-120"/>
                        </a:rPr>
                        <a:t> </a:t>
                      </a:r>
                    </a:p>
                    <a:p>
                      <a:pPr algn="ctr">
                        <a:lnSpc>
                          <a:spcPts val="2000"/>
                        </a:lnSpc>
                        <a:spcAft>
                          <a:spcPts val="0"/>
                        </a:spcAft>
                      </a:pPr>
                      <a:r>
                        <a:rPr lang="en-US" sz="1600" b="1" kern="0" baseline="0" dirty="0" smtClean="0">
                          <a:solidFill>
                            <a:schemeClr val="tx1"/>
                          </a:solidFill>
                          <a:effectLst/>
                          <a:latin typeface="Calibri" panose="020F0502020204030204" pitchFamily="34" charset="0"/>
                          <a:ea typeface="標楷體" panose="03000509000000000000" pitchFamily="65" charset="-120"/>
                        </a:rPr>
                        <a:t>(</a:t>
                      </a:r>
                      <a:r>
                        <a:rPr lang="zh-TW" sz="1600" b="1" kern="0" baseline="0" dirty="0">
                          <a:solidFill>
                            <a:schemeClr val="tx1"/>
                          </a:solidFill>
                          <a:effectLst/>
                          <a:latin typeface="Calibri" panose="020F0502020204030204" pitchFamily="34" charset="0"/>
                          <a:ea typeface="標楷體" panose="03000509000000000000" pitchFamily="65" charset="-120"/>
                        </a:rPr>
                        <a:t>展期及減額之計算基準</a:t>
                      </a:r>
                      <a:r>
                        <a:rPr lang="en-US" sz="1600" b="1" kern="0" baseline="0" dirty="0">
                          <a:solidFill>
                            <a:schemeClr val="tx1"/>
                          </a:solidFill>
                          <a:effectLst/>
                          <a:latin typeface="Calibri" panose="020F0502020204030204" pitchFamily="34" charset="0"/>
                          <a:ea typeface="標楷體" panose="03000509000000000000" pitchFamily="65" charset="-120"/>
                        </a:rPr>
                        <a:t>)</a:t>
                      </a:r>
                      <a:endParaRPr lang="zh-TW" sz="16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gridSpan="2">
                  <a:txBody>
                    <a:bodyPr/>
                    <a:lstStyle/>
                    <a:p>
                      <a:pPr algn="ctr">
                        <a:lnSpc>
                          <a:spcPts val="2000"/>
                        </a:lnSpc>
                        <a:spcAft>
                          <a:spcPts val="0"/>
                        </a:spcAft>
                      </a:pPr>
                      <a:r>
                        <a:rPr lang="zh-TW" sz="1600" b="1" kern="0" baseline="0" dirty="0">
                          <a:solidFill>
                            <a:schemeClr val="tx1"/>
                          </a:solidFill>
                          <a:effectLst/>
                          <a:latin typeface="Calibri" panose="020F0502020204030204" pitchFamily="34" charset="0"/>
                          <a:ea typeface="標楷體" panose="03000509000000000000" pitchFamily="65" charset="-120"/>
                        </a:rPr>
                        <a:t>過渡期間指標數</a:t>
                      </a:r>
                      <a:r>
                        <a:rPr lang="en-US" sz="1600" b="1" kern="0" baseline="0" dirty="0">
                          <a:solidFill>
                            <a:schemeClr val="tx1"/>
                          </a:solidFill>
                          <a:effectLst/>
                          <a:latin typeface="Calibri" panose="020F0502020204030204" pitchFamily="34" charset="0"/>
                          <a:ea typeface="標楷體" panose="03000509000000000000" pitchFamily="65" charset="-120"/>
                        </a:rPr>
                        <a:t/>
                      </a:r>
                      <a:br>
                        <a:rPr lang="en-US" sz="1600" b="1" kern="0" baseline="0" dirty="0">
                          <a:solidFill>
                            <a:schemeClr val="tx1"/>
                          </a:solidFill>
                          <a:effectLst/>
                          <a:latin typeface="Calibri" panose="020F0502020204030204" pitchFamily="34" charset="0"/>
                          <a:ea typeface="標楷體" panose="03000509000000000000" pitchFamily="65" charset="-120"/>
                        </a:rPr>
                      </a:br>
                      <a:r>
                        <a:rPr lang="en-US" sz="1600" b="1" kern="0" baseline="0" dirty="0">
                          <a:solidFill>
                            <a:srgbClr val="0000FF"/>
                          </a:solidFill>
                          <a:effectLst/>
                          <a:latin typeface="Calibri" panose="020F0502020204030204" pitchFamily="34" charset="0"/>
                          <a:ea typeface="標楷體" panose="03000509000000000000" pitchFamily="65" charset="-120"/>
                        </a:rPr>
                        <a:t>(</a:t>
                      </a:r>
                      <a:r>
                        <a:rPr lang="zh-TW" sz="1600" b="1" kern="0" baseline="0" dirty="0">
                          <a:solidFill>
                            <a:srgbClr val="0000FF"/>
                          </a:solidFill>
                          <a:effectLst/>
                          <a:latin typeface="Calibri" panose="020F0502020204030204" pitchFamily="34" charset="0"/>
                          <a:ea typeface="標楷體" panose="03000509000000000000" pitchFamily="65" charset="-120"/>
                        </a:rPr>
                        <a:t>年資</a:t>
                      </a:r>
                      <a:r>
                        <a:rPr lang="en-US" sz="1600" b="1" kern="0" baseline="0" dirty="0">
                          <a:solidFill>
                            <a:srgbClr val="0000FF"/>
                          </a:solidFill>
                          <a:effectLst/>
                          <a:latin typeface="Calibri" panose="020F0502020204030204" pitchFamily="34" charset="0"/>
                          <a:ea typeface="標楷體" panose="03000509000000000000" pitchFamily="65" charset="-120"/>
                        </a:rPr>
                        <a:t>+</a:t>
                      </a:r>
                      <a:r>
                        <a:rPr lang="zh-TW" sz="1600" b="1" kern="0" baseline="0" dirty="0">
                          <a:solidFill>
                            <a:srgbClr val="0000FF"/>
                          </a:solidFill>
                          <a:effectLst/>
                          <a:latin typeface="Calibri" panose="020F0502020204030204" pitchFamily="34" charset="0"/>
                          <a:ea typeface="標楷體" panose="03000509000000000000" pitchFamily="65" charset="-120"/>
                        </a:rPr>
                        <a:t>年齡之合計</a:t>
                      </a:r>
                      <a:r>
                        <a:rPr lang="zh-TW" sz="1600" b="1" kern="0" baseline="0" dirty="0" smtClean="0">
                          <a:solidFill>
                            <a:srgbClr val="0000FF"/>
                          </a:solidFill>
                          <a:effectLst/>
                          <a:latin typeface="Calibri" panose="020F0502020204030204" pitchFamily="34" charset="0"/>
                          <a:ea typeface="標楷體" panose="03000509000000000000" pitchFamily="65" charset="-120"/>
                        </a:rPr>
                        <a:t>數</a:t>
                      </a:r>
                      <a:r>
                        <a:rPr lang="zh-TW" altLang="en-US" sz="1600" b="1" kern="0" baseline="0" dirty="0" smtClean="0">
                          <a:solidFill>
                            <a:srgbClr val="0000FF"/>
                          </a:solidFill>
                          <a:effectLst/>
                          <a:latin typeface="Calibri" panose="020F0502020204030204" pitchFamily="34" charset="0"/>
                          <a:ea typeface="標楷體"/>
                        </a:rPr>
                        <a:t>，</a:t>
                      </a:r>
                      <a:r>
                        <a:rPr lang="zh-TW" altLang="zh-TW" sz="1600" b="1" kern="0" baseline="0" dirty="0" smtClean="0">
                          <a:solidFill>
                            <a:srgbClr val="0000FF"/>
                          </a:solidFill>
                          <a:effectLst/>
                          <a:latin typeface="Calibri" panose="020F0502020204030204" pitchFamily="34" charset="0"/>
                          <a:ea typeface="標楷體" panose="03000509000000000000" pitchFamily="65" charset="-120"/>
                        </a:rPr>
                        <a:t>高於或等於</a:t>
                      </a:r>
                      <a:r>
                        <a:rPr lang="zh-TW" altLang="en-US" sz="1600" b="1" kern="0" baseline="0" dirty="0" smtClean="0">
                          <a:solidFill>
                            <a:srgbClr val="0000FF"/>
                          </a:solidFill>
                          <a:effectLst/>
                          <a:latin typeface="Calibri" panose="020F0502020204030204" pitchFamily="34" charset="0"/>
                          <a:ea typeface="標楷體" panose="03000509000000000000" pitchFamily="65" charset="-120"/>
                        </a:rPr>
                        <a:t>退休當年</a:t>
                      </a:r>
                      <a:r>
                        <a:rPr lang="zh-TW" altLang="zh-TW" sz="1600" b="1" kern="0" baseline="0" dirty="0" smtClean="0">
                          <a:solidFill>
                            <a:srgbClr val="0000FF"/>
                          </a:solidFill>
                          <a:effectLst/>
                          <a:latin typeface="Calibri" panose="020F0502020204030204" pitchFamily="34" charset="0"/>
                          <a:ea typeface="標楷體" panose="03000509000000000000" pitchFamily="65" charset="-120"/>
                        </a:rPr>
                        <a:t>指標數</a:t>
                      </a:r>
                      <a:r>
                        <a:rPr lang="zh-TW" altLang="en-US" sz="1600" b="1" kern="0" baseline="0" dirty="0" smtClean="0">
                          <a:solidFill>
                            <a:srgbClr val="0000FF"/>
                          </a:solidFill>
                          <a:effectLst/>
                          <a:latin typeface="Calibri" panose="020F0502020204030204" pitchFamily="34" charset="0"/>
                          <a:ea typeface="標楷體"/>
                        </a:rPr>
                        <a:t>，</a:t>
                      </a:r>
                      <a:r>
                        <a:rPr lang="zh-TW" altLang="zh-TW" sz="1600" b="1" kern="0" baseline="0" dirty="0" smtClean="0">
                          <a:solidFill>
                            <a:srgbClr val="0000FF"/>
                          </a:solidFill>
                          <a:effectLst/>
                          <a:latin typeface="Calibri" panose="020F0502020204030204" pitchFamily="34" charset="0"/>
                          <a:ea typeface="標楷體" panose="03000509000000000000" pitchFamily="65" charset="-120"/>
                        </a:rPr>
                        <a:t>即可支領全額月退休金，不受法定起支年齡</a:t>
                      </a:r>
                      <a:r>
                        <a:rPr lang="zh-TW" altLang="en-US" sz="1600" b="1" kern="0" baseline="0" dirty="0" smtClean="0">
                          <a:solidFill>
                            <a:srgbClr val="0000FF"/>
                          </a:solidFill>
                          <a:effectLst/>
                          <a:latin typeface="Calibri" panose="020F0502020204030204" pitchFamily="34" charset="0"/>
                          <a:ea typeface="標楷體" panose="03000509000000000000" pitchFamily="65" charset="-120"/>
                        </a:rPr>
                        <a:t>限制</a:t>
                      </a:r>
                      <a:r>
                        <a:rPr lang="en-US" sz="1600" b="1" kern="0" baseline="0" dirty="0" smtClean="0">
                          <a:solidFill>
                            <a:srgbClr val="0000FF"/>
                          </a:solidFill>
                          <a:effectLst/>
                          <a:latin typeface="Calibri" panose="020F0502020204030204" pitchFamily="34" charset="0"/>
                          <a:ea typeface="標楷體" panose="03000509000000000000" pitchFamily="65" charset="-120"/>
                        </a:rPr>
                        <a:t>)</a:t>
                      </a:r>
                      <a:endParaRPr lang="zh-TW" sz="16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0"/>
                  </a:ext>
                </a:extLst>
              </a:tr>
              <a:tr h="254055">
                <a:tc vMerge="1">
                  <a:txBody>
                    <a:bodyPr/>
                    <a:lstStyle/>
                    <a:p>
                      <a:endParaRPr lang="zh-TW" altLang="en-US"/>
                    </a:p>
                  </a:txBody>
                  <a:tcPr/>
                </a:tc>
                <a:tc vMerge="1">
                  <a:txBody>
                    <a:bodyPr/>
                    <a:lstStyle/>
                    <a:p>
                      <a:endParaRPr lang="zh-TW" altLang="en-US"/>
                    </a:p>
                  </a:txBody>
                  <a:tcPr/>
                </a:tc>
                <a:tc>
                  <a:txBody>
                    <a:bodyPr/>
                    <a:lstStyle/>
                    <a:p>
                      <a:pPr algn="ctr">
                        <a:lnSpc>
                          <a:spcPts val="2600"/>
                        </a:lnSpc>
                        <a:spcAft>
                          <a:spcPts val="0"/>
                        </a:spcAft>
                      </a:pPr>
                      <a:r>
                        <a:rPr lang="zh-TW" sz="1600" b="1" kern="0" baseline="0" dirty="0">
                          <a:solidFill>
                            <a:schemeClr val="tx1"/>
                          </a:solidFill>
                          <a:effectLst/>
                          <a:latin typeface="Calibri" panose="020F0502020204030204" pitchFamily="34" charset="0"/>
                          <a:ea typeface="標楷體" panose="03000509000000000000" pitchFamily="65" charset="-120"/>
                        </a:rPr>
                        <a:t>指標數</a:t>
                      </a:r>
                      <a:endParaRPr lang="zh-TW" sz="16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zh-TW" sz="1600" b="1" kern="0" baseline="0" dirty="0">
                          <a:solidFill>
                            <a:schemeClr val="tx1"/>
                          </a:solidFill>
                          <a:effectLst/>
                          <a:latin typeface="Calibri" panose="020F0502020204030204" pitchFamily="34" charset="0"/>
                          <a:ea typeface="標楷體" panose="03000509000000000000" pitchFamily="65" charset="-120"/>
                        </a:rPr>
                        <a:t>基本年齡</a:t>
                      </a:r>
                      <a:endParaRPr lang="zh-TW" sz="16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9458">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107</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25</a:t>
                      </a:r>
                      <a:r>
                        <a:rPr lang="zh-TW" sz="1800" b="1" kern="0" baseline="0" dirty="0">
                          <a:solidFill>
                            <a:schemeClr val="tx1"/>
                          </a:solidFill>
                          <a:effectLst/>
                          <a:latin typeface="Calibri" panose="020F0502020204030204" pitchFamily="34" charset="0"/>
                          <a:ea typeface="標楷體" panose="03000509000000000000" pitchFamily="65" charset="-120"/>
                        </a:rPr>
                        <a:t>年</a:t>
                      </a:r>
                      <a:r>
                        <a:rPr lang="en-US" sz="1800" b="1" kern="0" baseline="0" dirty="0">
                          <a:solidFill>
                            <a:schemeClr val="tx1"/>
                          </a:solidFill>
                          <a:effectLst/>
                          <a:latin typeface="Calibri" panose="020F0502020204030204" pitchFamily="34" charset="0"/>
                          <a:ea typeface="標楷體" panose="03000509000000000000" pitchFamily="65" charset="-120"/>
                        </a:rPr>
                        <a:t>~</a:t>
                      </a:r>
                      <a:r>
                        <a:rPr lang="zh-TW" sz="1800" b="1" kern="0" baseline="0" dirty="0">
                          <a:solidFill>
                            <a:schemeClr val="tx1"/>
                          </a:solidFill>
                          <a:effectLst/>
                          <a:latin typeface="Calibri" panose="020F0502020204030204" pitchFamily="34" charset="0"/>
                          <a:ea typeface="標楷體" panose="03000509000000000000" pitchFamily="65" charset="-120"/>
                        </a:rPr>
                        <a:t>未滿</a:t>
                      </a:r>
                      <a:r>
                        <a:rPr lang="en-US" sz="1800" b="1" kern="0" baseline="0" dirty="0">
                          <a:solidFill>
                            <a:schemeClr val="tx1"/>
                          </a:solidFill>
                          <a:effectLst/>
                          <a:latin typeface="Calibri" panose="020F0502020204030204" pitchFamily="34" charset="0"/>
                          <a:ea typeface="標楷體" panose="03000509000000000000" pitchFamily="65" charset="-120"/>
                        </a:rPr>
                        <a:t>30</a:t>
                      </a:r>
                      <a:r>
                        <a:rPr lang="zh-TW" sz="1800" b="1" kern="0" baseline="0" dirty="0">
                          <a:solidFill>
                            <a:schemeClr val="tx1"/>
                          </a:solidFill>
                          <a:effectLst/>
                          <a:latin typeface="Calibri" panose="020F0502020204030204" pitchFamily="34" charset="0"/>
                          <a:ea typeface="標楷體" panose="03000509000000000000" pitchFamily="65" charset="-120"/>
                        </a:rPr>
                        <a:t>年為</a:t>
                      </a:r>
                      <a:r>
                        <a:rPr lang="en-US" sz="1800" b="1" kern="0" baseline="0" dirty="0">
                          <a:solidFill>
                            <a:srgbClr val="C00000"/>
                          </a:solidFill>
                          <a:effectLst/>
                          <a:latin typeface="Calibri" panose="020F0502020204030204" pitchFamily="34" charset="0"/>
                          <a:ea typeface="標楷體" panose="03000509000000000000" pitchFamily="65" charset="-120"/>
                        </a:rPr>
                        <a:t>60</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p>
                      <a:pPr algn="ctr">
                        <a:lnSpc>
                          <a:spcPts val="2000"/>
                        </a:lnSpc>
                        <a:spcAft>
                          <a:spcPts val="0"/>
                        </a:spcAft>
                      </a:pPr>
                      <a:r>
                        <a:rPr lang="en-US" sz="1800" b="1" kern="0" baseline="0" dirty="0" smtClean="0">
                          <a:solidFill>
                            <a:schemeClr val="tx1"/>
                          </a:solidFill>
                          <a:effectLst/>
                          <a:latin typeface="Calibri" panose="020F0502020204030204" pitchFamily="34" charset="0"/>
                          <a:ea typeface="標楷體" panose="03000509000000000000" pitchFamily="65" charset="-120"/>
                        </a:rPr>
                        <a:t>30</a:t>
                      </a:r>
                      <a:r>
                        <a:rPr lang="zh-TW" sz="1800" b="1" kern="0" baseline="0" dirty="0">
                          <a:solidFill>
                            <a:schemeClr val="tx1"/>
                          </a:solidFill>
                          <a:effectLst/>
                          <a:latin typeface="Calibri" panose="020F0502020204030204" pitchFamily="34" charset="0"/>
                          <a:ea typeface="標楷體" panose="03000509000000000000" pitchFamily="65" charset="-120"/>
                        </a:rPr>
                        <a:t>年以上為</a:t>
                      </a:r>
                      <a:r>
                        <a:rPr lang="en-US" sz="1800" b="1" kern="0" baseline="0" dirty="0">
                          <a:solidFill>
                            <a:srgbClr val="C00000"/>
                          </a:solidFill>
                          <a:effectLst/>
                          <a:latin typeface="Calibri" panose="020F0502020204030204" pitchFamily="34" charset="0"/>
                          <a:ea typeface="標楷體" panose="03000509000000000000" pitchFamily="65" charset="-120"/>
                        </a:rPr>
                        <a:t>55</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rgbClr val="FFFF99"/>
                    </a:solidFill>
                  </a:tcPr>
                </a:tc>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82</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152400" indent="-152400" algn="ctr">
                        <a:lnSpc>
                          <a:spcPts val="2600"/>
                        </a:lnSpc>
                        <a:spcAft>
                          <a:spcPts val="0"/>
                        </a:spcAft>
                      </a:pPr>
                      <a:r>
                        <a:rPr lang="zh-TW" sz="1600" b="1" kern="0" baseline="0" dirty="0" smtClean="0">
                          <a:solidFill>
                            <a:schemeClr val="tx1"/>
                          </a:solidFill>
                          <a:effectLst/>
                          <a:latin typeface="Calibri" panose="020F0502020204030204" pitchFamily="34" charset="0"/>
                          <a:ea typeface="標楷體" panose="03000509000000000000" pitchFamily="65" charset="-120"/>
                        </a:rPr>
                        <a:t>至少</a:t>
                      </a:r>
                      <a:r>
                        <a:rPr lang="zh-TW" sz="1600" b="1" kern="0" baseline="0" dirty="0">
                          <a:solidFill>
                            <a:schemeClr val="tx1"/>
                          </a:solidFill>
                          <a:effectLst/>
                          <a:latin typeface="Calibri" panose="020F0502020204030204" pitchFamily="34" charset="0"/>
                          <a:ea typeface="標楷體" panose="03000509000000000000" pitchFamily="65" charset="-120"/>
                        </a:rPr>
                        <a:t>需年滿</a:t>
                      </a:r>
                      <a:r>
                        <a:rPr lang="en-US" sz="2000" b="1" kern="0" baseline="0" dirty="0">
                          <a:solidFill>
                            <a:srgbClr val="C00000"/>
                          </a:solidFill>
                          <a:effectLst/>
                          <a:latin typeface="Calibri" panose="020F0502020204030204" pitchFamily="34" charset="0"/>
                          <a:ea typeface="標楷體" panose="03000509000000000000" pitchFamily="65" charset="-120"/>
                        </a:rPr>
                        <a:t>50</a:t>
                      </a:r>
                      <a:r>
                        <a:rPr lang="zh-TW" sz="2000" b="1" kern="0" baseline="0" dirty="0" smtClean="0">
                          <a:solidFill>
                            <a:srgbClr val="C00000"/>
                          </a:solidFill>
                          <a:effectLst/>
                          <a:latin typeface="Calibri" panose="020F0502020204030204" pitchFamily="34" charset="0"/>
                          <a:ea typeface="標楷體" panose="03000509000000000000" pitchFamily="65" charset="-120"/>
                        </a:rPr>
                        <a:t>歲</a:t>
                      </a:r>
                      <a:endParaRPr lang="zh-TW" sz="20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0002"/>
                  </a:ext>
                </a:extLst>
              </a:tr>
              <a:tr h="269458">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108</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83</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0003"/>
                  </a:ext>
                </a:extLst>
              </a:tr>
              <a:tr h="169084">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109</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vMerge="1">
                  <a:txBody>
                    <a:bodyPr/>
                    <a:lstStyle/>
                    <a:p>
                      <a:endParaRPr lang="zh-TW" altLang="en-US"/>
                    </a:p>
                  </a:txBody>
                  <a:tcPr/>
                </a:tc>
                <a:tc>
                  <a:txBody>
                    <a:bodyPr/>
                    <a:lstStyle/>
                    <a:p>
                      <a:pPr algn="ctr">
                        <a:lnSpc>
                          <a:spcPts val="20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84</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vMerge="1">
                  <a:txBody>
                    <a:bodyPr/>
                    <a:lstStyle/>
                    <a:p>
                      <a:endParaRPr lang="zh-TW" altLang="en-US"/>
                    </a:p>
                  </a:txBody>
                  <a:tcPr/>
                </a:tc>
                <a:extLst>
                  <a:ext uri="{0D108BD9-81ED-4DB2-BD59-A6C34878D82A}">
                    <a16:rowId xmlns:a16="http://schemas.microsoft.com/office/drawing/2014/main" val="10004"/>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110</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C00000"/>
                          </a:solidFill>
                          <a:effectLst/>
                          <a:latin typeface="Calibri" panose="020F0502020204030204" pitchFamily="34" charset="0"/>
                          <a:ea typeface="標楷體" panose="03000509000000000000" pitchFamily="65" charset="-120"/>
                        </a:rPr>
                        <a:t>60</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152400" indent="-152400"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85</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5">
                  <a:txBody>
                    <a:bodyPr/>
                    <a:lstStyle/>
                    <a:p>
                      <a:pPr marL="152400" indent="-152400" algn="ctr">
                        <a:lnSpc>
                          <a:spcPts val="2600"/>
                        </a:lnSpc>
                        <a:spcAft>
                          <a:spcPts val="0"/>
                        </a:spcAft>
                      </a:pPr>
                      <a:r>
                        <a:rPr lang="zh-TW" sz="1600" b="1" kern="0" baseline="0" dirty="0" smtClean="0">
                          <a:solidFill>
                            <a:schemeClr val="tx1"/>
                          </a:solidFill>
                          <a:effectLst/>
                          <a:latin typeface="Calibri" panose="020F0502020204030204" pitchFamily="34" charset="0"/>
                          <a:ea typeface="標楷體" panose="03000509000000000000" pitchFamily="65" charset="-120"/>
                        </a:rPr>
                        <a:t>至少</a:t>
                      </a:r>
                      <a:r>
                        <a:rPr lang="zh-TW" sz="1600" b="1" kern="0" baseline="0" dirty="0">
                          <a:solidFill>
                            <a:schemeClr val="tx1"/>
                          </a:solidFill>
                          <a:effectLst/>
                          <a:latin typeface="Calibri" panose="020F0502020204030204" pitchFamily="34" charset="0"/>
                          <a:ea typeface="標楷體" panose="03000509000000000000" pitchFamily="65" charset="-120"/>
                        </a:rPr>
                        <a:t>需年滿</a:t>
                      </a:r>
                      <a:r>
                        <a:rPr lang="en-US" sz="2000" b="1" kern="0" baseline="0" dirty="0">
                          <a:solidFill>
                            <a:srgbClr val="C00000"/>
                          </a:solidFill>
                          <a:effectLst/>
                          <a:latin typeface="Calibri" panose="020F0502020204030204" pitchFamily="34" charset="0"/>
                          <a:ea typeface="標楷體" panose="03000509000000000000" pitchFamily="65" charset="-120"/>
                        </a:rPr>
                        <a:t>55</a:t>
                      </a:r>
                      <a:r>
                        <a:rPr lang="zh-TW" sz="2000" b="1" kern="0" baseline="0" dirty="0" smtClean="0">
                          <a:solidFill>
                            <a:srgbClr val="C00000"/>
                          </a:solidFill>
                          <a:effectLst/>
                          <a:latin typeface="Calibri" panose="020F0502020204030204" pitchFamily="34" charset="0"/>
                          <a:ea typeface="標楷體" panose="03000509000000000000" pitchFamily="65" charset="-120"/>
                        </a:rPr>
                        <a:t>歲</a:t>
                      </a:r>
                      <a:endParaRPr lang="zh-TW" sz="20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extLst>
                  <a:ext uri="{0D108BD9-81ED-4DB2-BD59-A6C34878D82A}">
                    <a16:rowId xmlns:a16="http://schemas.microsoft.com/office/drawing/2014/main" val="10005"/>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111</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C00000"/>
                          </a:solidFill>
                          <a:effectLst/>
                          <a:latin typeface="Calibri" panose="020F0502020204030204" pitchFamily="34" charset="0"/>
                          <a:ea typeface="標楷體" panose="03000509000000000000" pitchFamily="65" charset="-120"/>
                        </a:rPr>
                        <a:t>61</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86</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zh-TW" altLang="en-US"/>
                    </a:p>
                  </a:txBody>
                  <a:tcPr/>
                </a:tc>
                <a:extLst>
                  <a:ext uri="{0D108BD9-81ED-4DB2-BD59-A6C34878D82A}">
                    <a16:rowId xmlns:a16="http://schemas.microsoft.com/office/drawing/2014/main" val="10006"/>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112</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C00000"/>
                          </a:solidFill>
                          <a:effectLst/>
                          <a:latin typeface="Calibri" panose="020F0502020204030204" pitchFamily="34" charset="0"/>
                          <a:ea typeface="標楷體" panose="03000509000000000000" pitchFamily="65" charset="-120"/>
                        </a:rPr>
                        <a:t>62</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87</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zh-TW" altLang="en-US"/>
                    </a:p>
                  </a:txBody>
                  <a:tcPr/>
                </a:tc>
                <a:extLst>
                  <a:ext uri="{0D108BD9-81ED-4DB2-BD59-A6C34878D82A}">
                    <a16:rowId xmlns:a16="http://schemas.microsoft.com/office/drawing/2014/main" val="10007"/>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113</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C00000"/>
                          </a:solidFill>
                          <a:effectLst/>
                          <a:latin typeface="Calibri" panose="020F0502020204030204" pitchFamily="34" charset="0"/>
                          <a:ea typeface="標楷體" panose="03000509000000000000" pitchFamily="65" charset="-120"/>
                        </a:rPr>
                        <a:t>63</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88</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zh-TW" altLang="en-US"/>
                    </a:p>
                  </a:txBody>
                  <a:tcPr/>
                </a:tc>
                <a:extLst>
                  <a:ext uri="{0D108BD9-81ED-4DB2-BD59-A6C34878D82A}">
                    <a16:rowId xmlns:a16="http://schemas.microsoft.com/office/drawing/2014/main" val="10008"/>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114</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C00000"/>
                          </a:solidFill>
                          <a:effectLst/>
                          <a:latin typeface="Calibri" panose="020F0502020204030204" pitchFamily="34" charset="0"/>
                          <a:ea typeface="標楷體" panose="03000509000000000000" pitchFamily="65" charset="-120"/>
                        </a:rPr>
                        <a:t>64</a:t>
                      </a:r>
                      <a:r>
                        <a:rPr lang="zh-TW" sz="1800" b="1" kern="0" baseline="0" dirty="0">
                          <a:solidFill>
                            <a:srgbClr val="C00000"/>
                          </a:solidFill>
                          <a:effectLst/>
                          <a:latin typeface="Calibri" panose="020F0502020204030204" pitchFamily="34" charset="0"/>
                          <a:ea typeface="標楷體" panose="03000509000000000000" pitchFamily="65" charset="-120"/>
                        </a:rPr>
                        <a:t>歲</a:t>
                      </a:r>
                      <a:endParaRPr lang="zh-TW" sz="1800" b="1" kern="100" baseline="0" dirty="0">
                        <a:solidFill>
                          <a:srgbClr val="C00000"/>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89</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chemeClr val="accent6">
                        <a:lumMod val="20000"/>
                        <a:lumOff val="80000"/>
                      </a:schemeClr>
                    </a:solidFill>
                  </a:tcPr>
                </a:tc>
                <a:tc vMerge="1">
                  <a:txBody>
                    <a:bodyPr/>
                    <a:lstStyle/>
                    <a:p>
                      <a:endParaRPr lang="zh-TW" altLang="en-US"/>
                    </a:p>
                  </a:txBody>
                  <a:tcPr/>
                </a:tc>
                <a:extLst>
                  <a:ext uri="{0D108BD9-81ED-4DB2-BD59-A6C34878D82A}">
                    <a16:rowId xmlns:a16="http://schemas.microsoft.com/office/drawing/2014/main" val="10009"/>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115</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0000FF"/>
                          </a:solidFill>
                          <a:effectLst/>
                          <a:latin typeface="Calibri" panose="020F0502020204030204" pitchFamily="34" charset="0"/>
                          <a:ea typeface="標楷體" panose="03000509000000000000" pitchFamily="65" charset="-120"/>
                        </a:rPr>
                        <a:t>65</a:t>
                      </a:r>
                      <a:r>
                        <a:rPr lang="zh-TW" sz="1800" b="1" kern="0" baseline="0" dirty="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90</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5">
                  <a:txBody>
                    <a:bodyPr/>
                    <a:lstStyle/>
                    <a:p>
                      <a:pPr marL="152400" indent="-152400" algn="ctr">
                        <a:lnSpc>
                          <a:spcPts val="2600"/>
                        </a:lnSpc>
                        <a:spcAft>
                          <a:spcPts val="0"/>
                        </a:spcAft>
                      </a:pPr>
                      <a:r>
                        <a:rPr lang="zh-TW" sz="1600" b="1" kern="0" baseline="0" dirty="0" smtClean="0">
                          <a:solidFill>
                            <a:schemeClr val="tx1"/>
                          </a:solidFill>
                          <a:effectLst/>
                          <a:latin typeface="Calibri" panose="020F0502020204030204" pitchFamily="34" charset="0"/>
                          <a:ea typeface="標楷體" panose="03000509000000000000" pitchFamily="65" charset="-120"/>
                        </a:rPr>
                        <a:t>至少</a:t>
                      </a:r>
                      <a:r>
                        <a:rPr lang="zh-TW" sz="1600" b="1" kern="0" baseline="0" dirty="0">
                          <a:solidFill>
                            <a:schemeClr val="tx1"/>
                          </a:solidFill>
                          <a:effectLst/>
                          <a:latin typeface="Calibri" panose="020F0502020204030204" pitchFamily="34" charset="0"/>
                          <a:ea typeface="標楷體" panose="03000509000000000000" pitchFamily="65" charset="-120"/>
                        </a:rPr>
                        <a:t>需年滿</a:t>
                      </a:r>
                      <a:r>
                        <a:rPr lang="en-US" sz="2000" b="1" kern="0" baseline="0" dirty="0">
                          <a:solidFill>
                            <a:srgbClr val="C00000"/>
                          </a:solidFill>
                          <a:effectLst/>
                          <a:latin typeface="Calibri" panose="020F0502020204030204" pitchFamily="34" charset="0"/>
                          <a:ea typeface="標楷體" panose="03000509000000000000" pitchFamily="65" charset="-120"/>
                        </a:rPr>
                        <a:t>60</a:t>
                      </a:r>
                      <a:r>
                        <a:rPr lang="zh-TW" sz="2000" b="1" kern="0" baseline="0" dirty="0">
                          <a:solidFill>
                            <a:srgbClr val="C00000"/>
                          </a:solidFill>
                          <a:effectLst/>
                          <a:latin typeface="Calibri" panose="020F0502020204030204" pitchFamily="34" charset="0"/>
                          <a:ea typeface="標楷體" panose="03000509000000000000" pitchFamily="65" charset="-120"/>
                        </a:rPr>
                        <a:t>歲</a:t>
                      </a:r>
                      <a:endParaRPr lang="zh-TW" sz="2000" b="1" kern="100" baseline="0" dirty="0">
                        <a:solidFill>
                          <a:srgbClr val="C00000"/>
                        </a:solidFill>
                        <a:effectLst/>
                        <a:latin typeface="Calibri" panose="020F0502020204030204" pitchFamily="34" charset="0"/>
                        <a:ea typeface="標楷體" panose="03000509000000000000" pitchFamily="65" charset="-120"/>
                      </a:endParaRPr>
                    </a:p>
                    <a:p>
                      <a:pPr marL="152400" indent="-152400" algn="ctr">
                        <a:lnSpc>
                          <a:spcPts val="2600"/>
                        </a:lnSpc>
                        <a:spcAft>
                          <a:spcPts val="0"/>
                        </a:spcAft>
                      </a:pPr>
                      <a:endParaRPr lang="zh-TW" sz="16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116</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0000FF"/>
                          </a:solidFill>
                          <a:effectLst/>
                          <a:latin typeface="Calibri" panose="020F0502020204030204" pitchFamily="34" charset="0"/>
                          <a:ea typeface="標楷體" panose="03000509000000000000" pitchFamily="65" charset="-120"/>
                        </a:rPr>
                        <a:t>65</a:t>
                      </a:r>
                      <a:r>
                        <a:rPr lang="zh-TW" sz="1800" b="1" kern="0" baseline="0" dirty="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91</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lang="zh-TW" altLang="en-US"/>
                    </a:p>
                  </a:txBody>
                  <a:tcPr/>
                </a:tc>
                <a:extLst>
                  <a:ext uri="{0D108BD9-81ED-4DB2-BD59-A6C34878D82A}">
                    <a16:rowId xmlns:a16="http://schemas.microsoft.com/office/drawing/2014/main" val="10011"/>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117</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0000FF"/>
                          </a:solidFill>
                          <a:effectLst/>
                          <a:latin typeface="Calibri" panose="020F0502020204030204" pitchFamily="34" charset="0"/>
                          <a:ea typeface="標楷體" panose="03000509000000000000" pitchFamily="65" charset="-120"/>
                        </a:rPr>
                        <a:t>65</a:t>
                      </a:r>
                      <a:r>
                        <a:rPr lang="zh-TW" sz="1800" b="1" kern="0" baseline="0" dirty="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92</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lang="zh-TW" altLang="en-US"/>
                    </a:p>
                  </a:txBody>
                  <a:tcPr/>
                </a:tc>
                <a:extLst>
                  <a:ext uri="{0D108BD9-81ED-4DB2-BD59-A6C34878D82A}">
                    <a16:rowId xmlns:a16="http://schemas.microsoft.com/office/drawing/2014/main" val="10012"/>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118</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0000FF"/>
                          </a:solidFill>
                          <a:effectLst/>
                          <a:latin typeface="Calibri" panose="020F0502020204030204" pitchFamily="34" charset="0"/>
                          <a:ea typeface="標楷體" panose="03000509000000000000" pitchFamily="65" charset="-120"/>
                        </a:rPr>
                        <a:t>65</a:t>
                      </a:r>
                      <a:r>
                        <a:rPr lang="zh-TW" sz="1800" b="1" kern="0" baseline="0" dirty="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93</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lang="zh-TW" altLang="en-US"/>
                    </a:p>
                  </a:txBody>
                  <a:tcPr/>
                </a:tc>
                <a:extLst>
                  <a:ext uri="{0D108BD9-81ED-4DB2-BD59-A6C34878D82A}">
                    <a16:rowId xmlns:a16="http://schemas.microsoft.com/office/drawing/2014/main" val="10013"/>
                  </a:ext>
                </a:extLst>
              </a:tr>
              <a:tr h="225624">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119</a:t>
                      </a:r>
                      <a:r>
                        <a:rPr lang="zh-TW" sz="1800" b="1" kern="0" baseline="0" dirty="0">
                          <a:solidFill>
                            <a:schemeClr val="tx1"/>
                          </a:solidFill>
                          <a:effectLst/>
                          <a:latin typeface="Calibri" panose="020F0502020204030204" pitchFamily="34" charset="0"/>
                          <a:ea typeface="標楷體" panose="03000509000000000000" pitchFamily="65" charset="-120"/>
                        </a:rPr>
                        <a:t>年</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2600"/>
                        </a:lnSpc>
                        <a:spcAft>
                          <a:spcPts val="0"/>
                        </a:spcAft>
                      </a:pPr>
                      <a:r>
                        <a:rPr lang="en-US" sz="1800" b="1" kern="0" baseline="0" dirty="0">
                          <a:solidFill>
                            <a:srgbClr val="0000FF"/>
                          </a:solidFill>
                          <a:effectLst/>
                          <a:latin typeface="Calibri" panose="020F0502020204030204" pitchFamily="34" charset="0"/>
                          <a:ea typeface="標楷體" panose="03000509000000000000" pitchFamily="65" charset="-120"/>
                        </a:rPr>
                        <a:t>65</a:t>
                      </a:r>
                      <a:r>
                        <a:rPr lang="zh-TW" sz="1800" b="1" kern="0" baseline="0" dirty="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ts val="2600"/>
                        </a:lnSpc>
                        <a:spcAft>
                          <a:spcPts val="0"/>
                        </a:spcAft>
                      </a:pPr>
                      <a:r>
                        <a:rPr lang="en-US" sz="1800" b="1" kern="0" baseline="0" dirty="0">
                          <a:solidFill>
                            <a:srgbClr val="FF0066"/>
                          </a:solidFill>
                          <a:effectLst/>
                          <a:latin typeface="Calibri" panose="020F0502020204030204" pitchFamily="34" charset="0"/>
                          <a:ea typeface="標楷體" panose="03000509000000000000" pitchFamily="65" charset="-120"/>
                        </a:rPr>
                        <a:t>94</a:t>
                      </a:r>
                      <a:endParaRPr lang="zh-TW" sz="1800" b="1" kern="100" baseline="0" dirty="0">
                        <a:solidFill>
                          <a:srgbClr val="FF0066"/>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lang="zh-TW" altLang="en-US"/>
                    </a:p>
                  </a:txBody>
                  <a:tcPr/>
                </a:tc>
                <a:extLst>
                  <a:ext uri="{0D108BD9-81ED-4DB2-BD59-A6C34878D82A}">
                    <a16:rowId xmlns:a16="http://schemas.microsoft.com/office/drawing/2014/main" val="10014"/>
                  </a:ext>
                </a:extLst>
              </a:tr>
              <a:tr h="238213">
                <a:tc>
                  <a:txBody>
                    <a:bodyPr/>
                    <a:lstStyle/>
                    <a:p>
                      <a:pPr algn="ctr">
                        <a:lnSpc>
                          <a:spcPts val="2600"/>
                        </a:lnSpc>
                        <a:spcAft>
                          <a:spcPts val="0"/>
                        </a:spcAft>
                      </a:pPr>
                      <a:r>
                        <a:rPr lang="en-US" sz="1800" b="1" kern="0" baseline="0" dirty="0">
                          <a:solidFill>
                            <a:schemeClr val="tx1"/>
                          </a:solidFill>
                          <a:effectLst/>
                          <a:latin typeface="Calibri" panose="020F0502020204030204" pitchFamily="34" charset="0"/>
                          <a:ea typeface="標楷體" panose="03000509000000000000" pitchFamily="65" charset="-120"/>
                        </a:rPr>
                        <a:t>120</a:t>
                      </a:r>
                      <a:r>
                        <a:rPr lang="zh-TW" sz="1800" b="1" kern="0" baseline="0" dirty="0">
                          <a:solidFill>
                            <a:schemeClr val="tx1"/>
                          </a:solidFill>
                          <a:effectLst/>
                          <a:latin typeface="Calibri" panose="020F0502020204030204" pitchFamily="34" charset="0"/>
                          <a:ea typeface="標楷體" panose="03000509000000000000" pitchFamily="65" charset="-120"/>
                        </a:rPr>
                        <a:t>年以後</a:t>
                      </a:r>
                      <a:endParaRPr lang="zh-TW" sz="1800" b="1" kern="100" baseline="0" dirty="0">
                        <a:solidFill>
                          <a:schemeClr val="tx1"/>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lnSpc>
                          <a:spcPts val="2600"/>
                        </a:lnSpc>
                        <a:spcAft>
                          <a:spcPts val="0"/>
                        </a:spcAft>
                      </a:pPr>
                      <a:r>
                        <a:rPr lang="zh-TW" altLang="en-US" sz="1800" b="1" kern="0" baseline="0" dirty="0" smtClean="0">
                          <a:solidFill>
                            <a:srgbClr val="0000FF"/>
                          </a:solidFill>
                          <a:effectLst/>
                          <a:latin typeface="Calibri" panose="020F0502020204030204" pitchFamily="34" charset="0"/>
                          <a:ea typeface="標楷體" panose="03000509000000000000" pitchFamily="65" charset="-120"/>
                        </a:rPr>
                        <a:t>一律為</a:t>
                      </a:r>
                      <a:r>
                        <a:rPr lang="en-US" sz="1800" b="1" kern="0" baseline="0" dirty="0" smtClean="0">
                          <a:solidFill>
                            <a:srgbClr val="0000FF"/>
                          </a:solidFill>
                          <a:effectLst/>
                          <a:latin typeface="Calibri" panose="020F0502020204030204" pitchFamily="34" charset="0"/>
                          <a:ea typeface="標楷體" panose="03000509000000000000" pitchFamily="65" charset="-120"/>
                        </a:rPr>
                        <a:t>65</a:t>
                      </a:r>
                      <a:r>
                        <a:rPr lang="zh-TW" sz="1800" b="1" kern="0" baseline="0" dirty="0" smtClean="0">
                          <a:solidFill>
                            <a:srgbClr val="0000FF"/>
                          </a:solidFill>
                          <a:effectLst/>
                          <a:latin typeface="Calibri" panose="020F0502020204030204" pitchFamily="34" charset="0"/>
                          <a:ea typeface="標楷體" panose="03000509000000000000" pitchFamily="65" charset="-120"/>
                        </a:rPr>
                        <a:t>歲</a:t>
                      </a:r>
                      <a:endParaRPr lang="zh-TW" sz="1800" b="1" kern="100" baseline="0" dirty="0">
                        <a:solidFill>
                          <a:srgbClr val="0000FF"/>
                        </a:solidFill>
                        <a:effectLst/>
                        <a:latin typeface="Calibri" panose="020F0502020204030204" pitchFamily="34" charset="0"/>
                        <a:ea typeface="標楷體" panose="03000509000000000000" pitchFamily="65" charset="-120"/>
                      </a:endParaRPr>
                    </a:p>
                  </a:txBody>
                  <a:tcPr marL="41886" marR="418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pPr algn="just">
                        <a:lnSpc>
                          <a:spcPts val="1600"/>
                        </a:lnSpc>
                        <a:spcAft>
                          <a:spcPts val="0"/>
                        </a:spcAft>
                      </a:pPr>
                      <a:endParaRPr lang="zh-TW" sz="2000" kern="100" dirty="0">
                        <a:effectLst/>
                        <a:latin typeface="標楷體" panose="03000509000000000000" pitchFamily="65" charset="-120"/>
                        <a:ea typeface="標楷體" panose="03000509000000000000" pitchFamily="65" charset="-120"/>
                      </a:endParaRPr>
                    </a:p>
                  </a:txBody>
                  <a:tcPr marL="41886" marR="41886" marT="0" marB="0" anchor="ctr"/>
                </a:tc>
                <a:tc hMerge="1">
                  <a:txBody>
                    <a:bodyPr/>
                    <a:lstStyle/>
                    <a:p>
                      <a:pPr algn="just">
                        <a:lnSpc>
                          <a:spcPts val="1600"/>
                        </a:lnSpc>
                        <a:spcAft>
                          <a:spcPts val="0"/>
                        </a:spcAft>
                      </a:pPr>
                      <a:endParaRPr lang="zh-TW" sz="2000" kern="100" dirty="0">
                        <a:effectLst/>
                        <a:latin typeface="標楷體" panose="03000509000000000000" pitchFamily="65" charset="-120"/>
                        <a:ea typeface="標楷體" panose="03000509000000000000" pitchFamily="65" charset="-120"/>
                      </a:endParaRPr>
                    </a:p>
                  </a:txBody>
                  <a:tcPr marL="41886" marR="41886" marT="0" marB="0" anchor="ctr"/>
                </a:tc>
                <a:extLst>
                  <a:ext uri="{0D108BD9-81ED-4DB2-BD59-A6C34878D82A}">
                    <a16:rowId xmlns:a16="http://schemas.microsoft.com/office/drawing/2014/main" val="10015"/>
                  </a:ext>
                </a:extLst>
              </a:tr>
            </a:tbl>
          </a:graphicData>
        </a:graphic>
      </p:graphicFrame>
      <p:sp>
        <p:nvSpPr>
          <p:cNvPr id="7" name="投影片編號版面配置區 2"/>
          <p:cNvSpPr>
            <a:spLocks noGrp="1"/>
          </p:cNvSpPr>
          <p:nvPr>
            <p:ph type="sldNum" sz="quarter" idx="12"/>
          </p:nvPr>
        </p:nvSpPr>
        <p:spPr>
          <a:xfrm>
            <a:off x="8748464" y="6597352"/>
            <a:ext cx="395536" cy="241932"/>
          </a:xfrm>
        </p:spPr>
        <p:txBody>
          <a:bodyPr>
            <a:normAutofit fontScale="92500" lnSpcReduction="10000"/>
          </a:bodyPr>
          <a:lstStyle/>
          <a:p>
            <a:pPr>
              <a:defRPr/>
            </a:pPr>
            <a:fld id="{698C5819-3C13-484E-9DE3-FDEAAB928683}" type="slidenum">
              <a:rPr lang="en-US" altLang="zh-TW" sz="1200" smtClean="0">
                <a:solidFill>
                  <a:prstClr val="black"/>
                </a:solidFill>
                <a:latin typeface="Arial" panose="020B0604020202020204" pitchFamily="34" charset="0"/>
                <a:cs typeface="Arial" panose="020B0604020202020204" pitchFamily="34" charset="0"/>
              </a:rPr>
              <a:pPr>
                <a:defRPr/>
              </a:pPr>
              <a:t>11</a:t>
            </a:fld>
            <a:endParaRPr lang="en-US" altLang="zh-TW" sz="1200" dirty="0">
              <a:solidFill>
                <a:prstClr val="black"/>
              </a:solidFill>
              <a:latin typeface="Arial" panose="020B0604020202020204" pitchFamily="34" charset="0"/>
              <a:cs typeface="Arial" panose="020B0604020202020204" pitchFamily="34" charset="0"/>
            </a:endParaRPr>
          </a:p>
        </p:txBody>
      </p:sp>
      <p:sp>
        <p:nvSpPr>
          <p:cNvPr id="9" name="標題 3"/>
          <p:cNvSpPr txBox="1">
            <a:spLocks/>
          </p:cNvSpPr>
          <p:nvPr/>
        </p:nvSpPr>
        <p:spPr>
          <a:xfrm>
            <a:off x="899592" y="188640"/>
            <a:ext cx="7596336" cy="67666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fontAlgn="auto">
              <a:spcAft>
                <a:spcPts val="0"/>
              </a:spcAft>
            </a:pPr>
            <a:r>
              <a:rPr kumimoji="0" lang="zh-TW" altLang="en-US" sz="2400" b="1" dirty="0" smtClean="0">
                <a:latin typeface="標楷體" panose="03000509000000000000" pitchFamily="65" charset="-120"/>
                <a:ea typeface="標楷體" panose="03000509000000000000" pitchFamily="65" charset="-120"/>
              </a:rPr>
              <a:t>二、什麼時候可以</a:t>
            </a:r>
            <a:r>
              <a:rPr kumimoji="0" lang="zh-TW" altLang="zh-TW" sz="2400" b="1" dirty="0" smtClean="0">
                <a:latin typeface="標楷體" panose="03000509000000000000" pitchFamily="65" charset="-120"/>
                <a:ea typeface="標楷體" panose="03000509000000000000" pitchFamily="65" charset="-120"/>
              </a:rPr>
              <a:t>領</a:t>
            </a:r>
            <a:r>
              <a:rPr kumimoji="0" lang="zh-TW" altLang="en-US" sz="2400" b="1" dirty="0" smtClean="0">
                <a:latin typeface="標楷體" panose="03000509000000000000" pitchFamily="65" charset="-120"/>
                <a:ea typeface="標楷體" panose="03000509000000000000" pitchFamily="65" charset="-120"/>
              </a:rPr>
              <a:t>月退休金</a:t>
            </a:r>
            <a:r>
              <a:rPr kumimoji="0" lang="en-US" altLang="zh-TW" sz="2400" b="1" dirty="0" smtClean="0">
                <a:latin typeface="標楷體" panose="03000509000000000000" pitchFamily="65" charset="-120"/>
                <a:ea typeface="標楷體" panose="03000509000000000000" pitchFamily="65" charset="-120"/>
              </a:rPr>
              <a:t>?(</a:t>
            </a:r>
            <a:r>
              <a:rPr kumimoji="0" lang="zh-TW" altLang="en-US" sz="2400" b="1" dirty="0" smtClean="0">
                <a:latin typeface="標楷體" panose="03000509000000000000" pitchFamily="65" charset="-120"/>
                <a:ea typeface="標楷體" panose="03000509000000000000" pitchFamily="65" charset="-120"/>
              </a:rPr>
              <a:t>一般自願退休</a:t>
            </a:r>
            <a:r>
              <a:rPr kumimoji="0" lang="en-US" altLang="zh-TW" sz="2400" b="1" dirty="0" smtClean="0">
                <a:latin typeface="標楷體" panose="03000509000000000000" pitchFamily="65" charset="-120"/>
                <a:ea typeface="標楷體" panose="03000509000000000000" pitchFamily="65" charset="-120"/>
              </a:rPr>
              <a:t>)(6-3)</a:t>
            </a:r>
            <a:endParaRPr kumimoji="0" lang="zh-TW" altLang="en-US" sz="2400" b="1" dirty="0">
              <a:latin typeface="+mj-ea"/>
            </a:endParaRPr>
          </a:p>
        </p:txBody>
      </p:sp>
      <p:sp>
        <p:nvSpPr>
          <p:cNvPr id="12" name="向下箭號圖說文字 11"/>
          <p:cNvSpPr/>
          <p:nvPr/>
        </p:nvSpPr>
        <p:spPr>
          <a:xfrm>
            <a:off x="8028384" y="260648"/>
            <a:ext cx="1008112" cy="797690"/>
          </a:xfrm>
          <a:prstGeom prst="downArrowCallou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zh-TW" altLang="en-US" sz="3200" b="1" dirty="0">
                <a:solidFill>
                  <a:srgbClr val="FF0000"/>
                </a:solidFill>
                <a:latin typeface="標楷體" panose="03000509000000000000" pitchFamily="65" charset="-120"/>
                <a:ea typeface="標楷體" panose="03000509000000000000" pitchFamily="65" charset="-120"/>
              </a:rPr>
              <a:t>公</a:t>
            </a:r>
          </a:p>
        </p:txBody>
      </p:sp>
    </p:spTree>
    <p:extLst>
      <p:ext uri="{BB962C8B-B14F-4D97-AF65-F5344CB8AC3E}">
        <p14:creationId xmlns:p14="http://schemas.microsoft.com/office/powerpoint/2010/main" val="1664533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圓角矩形 4"/>
          <p:cNvSpPr/>
          <p:nvPr/>
        </p:nvSpPr>
        <p:spPr>
          <a:xfrm>
            <a:off x="1331096" y="1772816"/>
            <a:ext cx="6624736" cy="42484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zh-TW" altLang="en-US"/>
          </a:p>
        </p:txBody>
      </p:sp>
      <p:sp>
        <p:nvSpPr>
          <p:cNvPr id="3" name="標題 2"/>
          <p:cNvSpPr>
            <a:spLocks noGrp="1"/>
          </p:cNvSpPr>
          <p:nvPr>
            <p:ph type="title"/>
          </p:nvPr>
        </p:nvSpPr>
        <p:spPr>
          <a:xfrm>
            <a:off x="179512" y="261926"/>
            <a:ext cx="8877672" cy="1252728"/>
          </a:xfrm>
        </p:spPr>
        <p:txBody>
          <a:bodyPr/>
          <a:lstStyle/>
          <a:p>
            <a:pPr marL="625475" indent="-625475"/>
            <a:r>
              <a:rPr lang="zh-TW" altLang="en-US" b="1" dirty="0" smtClean="0">
                <a:latin typeface="標楷體" panose="03000509000000000000" pitchFamily="65" charset="-120"/>
                <a:ea typeface="標楷體" panose="03000509000000000000" pitchFamily="65" charset="-120"/>
              </a:rPr>
              <a:t>二</a:t>
            </a:r>
            <a:r>
              <a:rPr lang="zh-TW" altLang="en-US" b="1" dirty="0">
                <a:latin typeface="標楷體" panose="03000509000000000000" pitchFamily="65" charset="-120"/>
                <a:ea typeface="標楷體" panose="03000509000000000000" pitchFamily="65" charset="-120"/>
              </a:rPr>
              <a:t>、什麼時候可以</a:t>
            </a:r>
            <a:r>
              <a:rPr lang="zh-TW" altLang="zh-TW" b="1" dirty="0">
                <a:latin typeface="標楷體" panose="03000509000000000000" pitchFamily="65" charset="-120"/>
                <a:ea typeface="標楷體" panose="03000509000000000000" pitchFamily="65" charset="-120"/>
              </a:rPr>
              <a:t>領</a:t>
            </a:r>
            <a:r>
              <a:rPr lang="zh-TW" altLang="en-US" b="1" dirty="0">
                <a:latin typeface="標楷體" panose="03000509000000000000" pitchFamily="65" charset="-120"/>
                <a:ea typeface="標楷體" panose="03000509000000000000" pitchFamily="65" charset="-120"/>
              </a:rPr>
              <a:t>月</a:t>
            </a:r>
            <a:r>
              <a:rPr lang="zh-TW" altLang="en-US" b="1" dirty="0" smtClean="0">
                <a:latin typeface="標楷體" panose="03000509000000000000" pitchFamily="65" charset="-120"/>
                <a:ea typeface="標楷體" panose="03000509000000000000" pitchFamily="65" charset="-120"/>
              </a:rPr>
              <a:t>退休金</a:t>
            </a:r>
            <a:r>
              <a:rPr lang="en-US" altLang="zh-TW" b="1" dirty="0" smtClean="0">
                <a:latin typeface="標楷體" panose="03000509000000000000" pitchFamily="65" charset="-120"/>
                <a:ea typeface="標楷體" panose="03000509000000000000" pitchFamily="65" charset="-120"/>
              </a:rPr>
              <a:t>?(6-4)</a:t>
            </a:r>
            <a:r>
              <a:rPr lang="zh-TW" altLang="en-US" b="1" dirty="0">
                <a:latin typeface="+mj-ea"/>
              </a:rPr>
              <a:t/>
            </a:r>
            <a:br>
              <a:rPr lang="zh-TW" altLang="en-US" b="1" dirty="0">
                <a:latin typeface="+mj-ea"/>
              </a:rPr>
            </a:br>
            <a:r>
              <a:rPr lang="zh-TW" altLang="en-US" b="1" dirty="0" smtClean="0">
                <a:latin typeface="標楷體" panose="03000509000000000000" pitchFamily="65" charset="-120"/>
                <a:ea typeface="標楷體" panose="03000509000000000000" pitchFamily="65" charset="-120"/>
              </a:rPr>
              <a:t>一般</a:t>
            </a:r>
            <a:r>
              <a:rPr lang="zh-TW" altLang="en-US" b="1" dirty="0">
                <a:latin typeface="標楷體" panose="03000509000000000000" pitchFamily="65" charset="-120"/>
                <a:ea typeface="標楷體" panose="03000509000000000000" pitchFamily="65" charset="-120"/>
              </a:rPr>
              <a:t>自願退休</a:t>
            </a:r>
            <a:r>
              <a:rPr lang="zh-TW" altLang="en-US" b="1" dirty="0" smtClean="0">
                <a:solidFill>
                  <a:schemeClr val="tx1"/>
                </a:solidFill>
                <a:latin typeface="標楷體" panose="03000509000000000000" pitchFamily="65" charset="-120"/>
                <a:ea typeface="標楷體" panose="03000509000000000000" pitchFamily="65" charset="-120"/>
              </a:rPr>
              <a:t>月退休金</a:t>
            </a:r>
            <a:r>
              <a:rPr lang="zh-TW" altLang="en-US" b="1" dirty="0" smtClean="0">
                <a:latin typeface="標楷體" panose="03000509000000000000" pitchFamily="65" charset="-120"/>
                <a:ea typeface="標楷體" panose="03000509000000000000" pitchFamily="65" charset="-120"/>
              </a:rPr>
              <a:t>排除法定起</a:t>
            </a:r>
            <a:r>
              <a:rPr lang="zh-TW" altLang="en-US" b="1" dirty="0">
                <a:latin typeface="標楷體" panose="03000509000000000000" pitchFamily="65" charset="-120"/>
                <a:ea typeface="標楷體" panose="03000509000000000000" pitchFamily="65" charset="-120"/>
              </a:rPr>
              <a:t>支年齡適用</a:t>
            </a:r>
            <a:r>
              <a:rPr lang="zh-TW" altLang="en-US" b="1" dirty="0" smtClean="0">
                <a:solidFill>
                  <a:schemeClr val="tx1"/>
                </a:solidFill>
                <a:latin typeface="標楷體" panose="03000509000000000000" pitchFamily="65" charset="-120"/>
                <a:ea typeface="標楷體" panose="03000509000000000000" pitchFamily="65" charset="-120"/>
              </a:rPr>
              <a:t>對象</a:t>
            </a:r>
            <a:endParaRPr lang="zh-TW" altLang="en-US" dirty="0">
              <a:latin typeface="標楷體" panose="03000509000000000000" pitchFamily="65" charset="-120"/>
              <a:ea typeface="標楷體" panose="03000509000000000000" pitchFamily="65" charset="-120"/>
            </a:endParaRPr>
          </a:p>
        </p:txBody>
      </p:sp>
      <p:sp>
        <p:nvSpPr>
          <p:cNvPr id="2" name="內容版面配置區 1"/>
          <p:cNvSpPr>
            <a:spLocks noGrp="1"/>
          </p:cNvSpPr>
          <p:nvPr>
            <p:ph idx="1"/>
          </p:nvPr>
        </p:nvSpPr>
        <p:spPr>
          <a:xfrm>
            <a:off x="827583" y="1729400"/>
            <a:ext cx="7056785" cy="4651928"/>
          </a:xfrm>
        </p:spPr>
        <p:txBody>
          <a:bodyPr>
            <a:noAutofit/>
          </a:bodyPr>
          <a:lstStyle/>
          <a:p>
            <a:endParaRPr lang="zh-TW" altLang="zh-TW" sz="2000" dirty="0"/>
          </a:p>
          <a:p>
            <a:pPr algn="ctr">
              <a:lnSpc>
                <a:spcPts val="2700"/>
              </a:lnSpc>
              <a:spcBef>
                <a:spcPct val="15000"/>
              </a:spcBef>
              <a:buClr>
                <a:schemeClr val="accent2"/>
              </a:buClr>
              <a:buSzPct val="90000"/>
            </a:pPr>
            <a:r>
              <a:rPr lang="zh-TW" altLang="en-US" sz="2400" dirty="0">
                <a:latin typeface="標楷體" panose="03000509000000000000" pitchFamily="65" charset="-120"/>
                <a:ea typeface="標楷體" panose="03000509000000000000" pitchFamily="65" charset="-120"/>
              </a:rPr>
              <a:t>符合任職滿</a:t>
            </a:r>
            <a:r>
              <a:rPr lang="en-US" altLang="zh-TW" sz="2400" dirty="0">
                <a:latin typeface="標楷體" panose="03000509000000000000" pitchFamily="65" charset="-120"/>
                <a:ea typeface="標楷體" panose="03000509000000000000" pitchFamily="65" charset="-120"/>
              </a:rPr>
              <a:t>15</a:t>
            </a:r>
            <a:r>
              <a:rPr lang="zh-TW" altLang="en-US" sz="2400" dirty="0">
                <a:latin typeface="標楷體" panose="03000509000000000000" pitchFamily="65" charset="-120"/>
                <a:ea typeface="標楷體" panose="03000509000000000000" pitchFamily="65" charset="-120"/>
              </a:rPr>
              <a:t>年以上、</a:t>
            </a:r>
            <a:r>
              <a:rPr lang="en-US" altLang="zh-TW" sz="2400" dirty="0">
                <a:latin typeface="標楷體" panose="03000509000000000000" pitchFamily="65" charset="-120"/>
                <a:ea typeface="標楷體" panose="03000509000000000000" pitchFamily="65" charset="-120"/>
              </a:rPr>
              <a:t>60</a:t>
            </a:r>
            <a:r>
              <a:rPr lang="zh-TW" altLang="en-US" sz="2400" dirty="0" smtClean="0">
                <a:latin typeface="標楷體" panose="03000509000000000000" pitchFamily="65" charset="-120"/>
                <a:ea typeface="標楷體" panose="03000509000000000000" pitchFamily="65" charset="-120"/>
              </a:rPr>
              <a:t>歲</a:t>
            </a:r>
            <a:endParaRPr lang="en-US" altLang="zh-TW" sz="2400" dirty="0" smtClean="0">
              <a:latin typeface="標楷體" panose="03000509000000000000" pitchFamily="65" charset="-120"/>
              <a:ea typeface="標楷體" panose="03000509000000000000" pitchFamily="65" charset="-120"/>
            </a:endParaRPr>
          </a:p>
          <a:p>
            <a:pPr algn="ctr">
              <a:lnSpc>
                <a:spcPts val="2700"/>
              </a:lnSpc>
              <a:spcBef>
                <a:spcPct val="15000"/>
              </a:spcBef>
              <a:buClr>
                <a:schemeClr val="accent2"/>
              </a:buClr>
              <a:buSzPct val="90000"/>
            </a:pPr>
            <a:r>
              <a:rPr lang="zh-TW" altLang="en-US" sz="2400" dirty="0" smtClean="0">
                <a:latin typeface="標楷體" panose="03000509000000000000" pitchFamily="65" charset="-120"/>
                <a:ea typeface="標楷體" panose="03000509000000000000" pitchFamily="65" charset="-120"/>
              </a:rPr>
              <a:t>任職</a:t>
            </a:r>
            <a:r>
              <a:rPr lang="zh-TW" altLang="en-US" sz="2400" dirty="0">
                <a:latin typeface="標楷體" panose="03000509000000000000" pitchFamily="65" charset="-120"/>
                <a:ea typeface="標楷體" panose="03000509000000000000" pitchFamily="65" charset="-120"/>
              </a:rPr>
              <a:t>滿</a:t>
            </a:r>
            <a:r>
              <a:rPr lang="en-US" altLang="zh-TW" sz="2400" dirty="0">
                <a:latin typeface="標楷體" panose="03000509000000000000" pitchFamily="65" charset="-120"/>
                <a:ea typeface="標楷體" panose="03000509000000000000" pitchFamily="65" charset="-120"/>
              </a:rPr>
              <a:t>25</a:t>
            </a:r>
            <a:r>
              <a:rPr lang="zh-TW" altLang="en-US" sz="2400" dirty="0">
                <a:latin typeface="標楷體" panose="03000509000000000000" pitchFamily="65" charset="-120"/>
                <a:ea typeface="標楷體" panose="03000509000000000000" pitchFamily="65" charset="-120"/>
              </a:rPr>
              <a:t>年者</a:t>
            </a:r>
          </a:p>
          <a:p>
            <a:pPr algn="ctr">
              <a:lnSpc>
                <a:spcPts val="2700"/>
              </a:lnSpc>
              <a:spcBef>
                <a:spcPct val="15000"/>
              </a:spcBef>
              <a:buClr>
                <a:schemeClr val="accent2"/>
              </a:buClr>
              <a:buSzPct val="90000"/>
            </a:pPr>
            <a:r>
              <a:rPr lang="zh-TW" altLang="en-US" sz="2400" dirty="0" smtClean="0">
                <a:solidFill>
                  <a:srgbClr val="FF0000"/>
                </a:solidFill>
                <a:latin typeface="標楷體" panose="03000509000000000000" pitchFamily="65" charset="-120"/>
                <a:ea typeface="標楷體" panose="03000509000000000000" pitchFamily="65" charset="-120"/>
              </a:rPr>
              <a:t>＋</a:t>
            </a:r>
            <a:endParaRPr lang="zh-TW" altLang="en-US" sz="2400" dirty="0">
              <a:solidFill>
                <a:srgbClr val="0033CC"/>
              </a:solidFill>
              <a:latin typeface="標楷體" panose="03000509000000000000" pitchFamily="65" charset="-120"/>
              <a:ea typeface="標楷體" panose="03000509000000000000" pitchFamily="65" charset="-120"/>
            </a:endParaRPr>
          </a:p>
          <a:p>
            <a:pPr algn="ctr">
              <a:lnSpc>
                <a:spcPts val="2700"/>
              </a:lnSpc>
              <a:spcBef>
                <a:spcPct val="15000"/>
              </a:spcBef>
              <a:buClr>
                <a:schemeClr val="accent2"/>
              </a:buClr>
              <a:buSzPct val="90000"/>
            </a:pPr>
            <a:r>
              <a:rPr lang="zh-TW" altLang="en-US" sz="2400" dirty="0">
                <a:latin typeface="標楷體" panose="03000509000000000000" pitchFamily="65" charset="-120"/>
                <a:ea typeface="標楷體" panose="03000509000000000000" pitchFamily="65" charset="-120"/>
              </a:rPr>
              <a:t>曾依公教人員保險法規定領有失能</a:t>
            </a:r>
            <a:r>
              <a:rPr lang="zh-TW" altLang="en-US" sz="2400" dirty="0" smtClean="0">
                <a:latin typeface="標楷體" panose="03000509000000000000" pitchFamily="65" charset="-120"/>
                <a:ea typeface="標楷體" panose="03000509000000000000" pitchFamily="65" charset="-120"/>
              </a:rPr>
              <a:t>給付</a:t>
            </a:r>
            <a:endParaRPr lang="en-US" altLang="zh-TW" sz="2400" dirty="0" smtClean="0">
              <a:latin typeface="標楷體" panose="03000509000000000000" pitchFamily="65" charset="-120"/>
              <a:ea typeface="標楷體" panose="03000509000000000000" pitchFamily="65" charset="-120"/>
            </a:endParaRPr>
          </a:p>
          <a:p>
            <a:pPr algn="ctr">
              <a:lnSpc>
                <a:spcPts val="2700"/>
              </a:lnSpc>
              <a:spcBef>
                <a:spcPct val="15000"/>
              </a:spcBef>
              <a:buClr>
                <a:schemeClr val="accent2"/>
              </a:buClr>
              <a:buSzPct val="90000"/>
            </a:pPr>
            <a:r>
              <a:rPr lang="zh-TW" altLang="en-US" sz="2400" dirty="0" smtClean="0">
                <a:solidFill>
                  <a:srgbClr val="FF0000"/>
                </a:solidFill>
                <a:latin typeface="標楷體" panose="03000509000000000000" pitchFamily="65" charset="-120"/>
                <a:ea typeface="標楷體" panose="03000509000000000000" pitchFamily="65" charset="-120"/>
              </a:rPr>
              <a:t>＋</a:t>
            </a:r>
            <a:r>
              <a:rPr lang="zh-TW" altLang="en-US" sz="2400" dirty="0">
                <a:solidFill>
                  <a:srgbClr val="0033CC"/>
                </a:solidFill>
                <a:latin typeface="標楷體" panose="03000509000000000000" pitchFamily="65" charset="-120"/>
                <a:ea typeface="標楷體" panose="03000509000000000000" pitchFamily="65" charset="-120"/>
              </a:rPr>
              <a:t/>
            </a:r>
            <a:br>
              <a:rPr lang="zh-TW" altLang="en-US" sz="2400" dirty="0">
                <a:solidFill>
                  <a:srgbClr val="0033CC"/>
                </a:solidFill>
                <a:latin typeface="標楷體" panose="03000509000000000000" pitchFamily="65" charset="-120"/>
                <a:ea typeface="標楷體" panose="03000509000000000000" pitchFamily="65" charset="-120"/>
              </a:rPr>
            </a:br>
            <a:r>
              <a:rPr lang="zh-TW" altLang="en-US" sz="2400" dirty="0">
                <a:latin typeface="標楷體" panose="03000509000000000000" pitchFamily="65" charset="-120"/>
                <a:ea typeface="標楷體" panose="03000509000000000000" pitchFamily="65" charset="-120"/>
              </a:rPr>
              <a:t>退休前</a:t>
            </a:r>
            <a:r>
              <a:rPr lang="en-US" altLang="zh-TW" sz="2400" dirty="0">
                <a:latin typeface="標楷體" panose="03000509000000000000" pitchFamily="65" charset="-120"/>
                <a:ea typeface="標楷體" panose="03000509000000000000" pitchFamily="65" charset="-120"/>
              </a:rPr>
              <a:t>5</a:t>
            </a:r>
            <a:r>
              <a:rPr lang="zh-TW" altLang="en-US" sz="2400" dirty="0">
                <a:latin typeface="標楷體" panose="03000509000000000000" pitchFamily="65" charset="-120"/>
                <a:ea typeface="標楷體" panose="03000509000000000000" pitchFamily="65" charset="-120"/>
              </a:rPr>
              <a:t>年內</a:t>
            </a:r>
            <a:r>
              <a:rPr lang="zh-TW" altLang="en-US" sz="2400" dirty="0">
                <a:solidFill>
                  <a:srgbClr val="C00000"/>
                </a:solidFill>
                <a:latin typeface="標楷體" panose="03000509000000000000" pitchFamily="65" charset="-120"/>
                <a:ea typeface="標楷體" panose="03000509000000000000" pitchFamily="65" charset="-120"/>
              </a:rPr>
              <a:t>有申請延長病假致考績列丙等或無考績之事實</a:t>
            </a:r>
            <a:endParaRPr lang="en-US" altLang="zh-TW" sz="2400" dirty="0">
              <a:solidFill>
                <a:srgbClr val="C00000"/>
              </a:solidFill>
              <a:latin typeface="標楷體" panose="03000509000000000000" pitchFamily="65" charset="-120"/>
              <a:ea typeface="標楷體" panose="03000509000000000000" pitchFamily="65" charset="-120"/>
            </a:endParaRPr>
          </a:p>
          <a:p>
            <a:pPr algn="ctr">
              <a:lnSpc>
                <a:spcPts val="2700"/>
              </a:lnSpc>
              <a:spcBef>
                <a:spcPct val="15000"/>
              </a:spcBef>
              <a:buClr>
                <a:schemeClr val="accent2"/>
              </a:buClr>
              <a:buSzPct val="90000"/>
            </a:pPr>
            <a:r>
              <a:rPr lang="zh-TW" altLang="en-US" sz="2400" dirty="0">
                <a:latin typeface="標楷體" panose="03000509000000000000" pitchFamily="65" charset="-120"/>
                <a:ea typeface="標楷體" panose="03000509000000000000" pitchFamily="65" charset="-120"/>
              </a:rPr>
              <a:t>↓</a:t>
            </a:r>
            <a:br>
              <a:rPr lang="zh-TW" altLang="en-US" sz="2400" dirty="0">
                <a:latin typeface="標楷體" panose="03000509000000000000" pitchFamily="65" charset="-120"/>
                <a:ea typeface="標楷體" panose="03000509000000000000" pitchFamily="65" charset="-120"/>
              </a:rPr>
            </a:br>
            <a:r>
              <a:rPr lang="zh-TW" altLang="en-US" sz="2400" dirty="0" smtClean="0">
                <a:latin typeface="標楷體" panose="03000509000000000000" pitchFamily="65" charset="-120"/>
                <a:ea typeface="標楷體" panose="03000509000000000000" pitchFamily="65" charset="-120"/>
              </a:rPr>
              <a:t>得</a:t>
            </a:r>
            <a:r>
              <a:rPr lang="zh-TW" altLang="en-US" sz="2400" dirty="0">
                <a:latin typeface="標楷體" panose="03000509000000000000" pitchFamily="65" charset="-120"/>
                <a:ea typeface="標楷體" panose="03000509000000000000" pitchFamily="65" charset="-120"/>
              </a:rPr>
              <a:t>擇領月退休金</a:t>
            </a:r>
            <a:endParaRPr lang="en-US" altLang="zh-TW" sz="2400" dirty="0">
              <a:ln w="1905"/>
              <a:solidFill>
                <a:srgbClr val="0000FF"/>
              </a:solidFill>
              <a:effectLst>
                <a:innerShdw blurRad="69850" dist="43180" dir="5400000">
                  <a:srgbClr val="000000">
                    <a:alpha val="65000"/>
                  </a:srgbClr>
                </a:innerShdw>
              </a:effectLst>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p:txBody>
      </p:sp>
      <p:sp>
        <p:nvSpPr>
          <p:cNvPr id="6" name="投影片編號版面配置區 5"/>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12</a:t>
            </a:fld>
            <a:endParaRPr lang="zh-TW" altLang="en-US">
              <a:solidFill>
                <a:prstClr val="black">
                  <a:tint val="75000"/>
                </a:prstClr>
              </a:solidFill>
            </a:endParaRPr>
          </a:p>
        </p:txBody>
      </p:sp>
    </p:spTree>
    <p:extLst>
      <p:ext uri="{BB962C8B-B14F-4D97-AF65-F5344CB8AC3E}">
        <p14:creationId xmlns:p14="http://schemas.microsoft.com/office/powerpoint/2010/main" val="1844437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13</a:t>
            </a:fld>
            <a:endParaRPr lang="zh-TW" altLang="en-US">
              <a:solidFill>
                <a:prstClr val="black">
                  <a:tint val="75000"/>
                </a:prstClr>
              </a:solidFill>
            </a:endParaRPr>
          </a:p>
        </p:txBody>
      </p:sp>
      <p:sp>
        <p:nvSpPr>
          <p:cNvPr id="8" name="標題 7"/>
          <p:cNvSpPr>
            <a:spLocks noGrp="1"/>
          </p:cNvSpPr>
          <p:nvPr>
            <p:ph type="title"/>
          </p:nvPr>
        </p:nvSpPr>
        <p:spPr>
          <a:xfrm>
            <a:off x="827584" y="620688"/>
            <a:ext cx="7520940" cy="548640"/>
          </a:xfrm>
        </p:spPr>
        <p:txBody>
          <a:bodyPr/>
          <a:lstStyle/>
          <a:p>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en-US" altLang="zh-TW" b="1" dirty="0">
                <a:latin typeface="標楷體" panose="03000509000000000000" pitchFamily="65" charset="-120"/>
                <a:ea typeface="標楷體" panose="03000509000000000000" pitchFamily="65" charset="-120"/>
              </a:rPr>
              <a:t/>
            </a:r>
            <a:br>
              <a:rPr lang="en-US" altLang="zh-TW" b="1" dirty="0">
                <a:latin typeface="標楷體" panose="03000509000000000000" pitchFamily="65" charset="-120"/>
                <a:ea typeface="標楷體" panose="03000509000000000000" pitchFamily="65" charset="-120"/>
              </a:rPr>
            </a:br>
            <a:r>
              <a:rPr lang="zh-TW" altLang="en-US" b="1" dirty="0" smtClean="0">
                <a:latin typeface="標楷體" panose="03000509000000000000" pitchFamily="65" charset="-120"/>
                <a:ea typeface="標楷體" panose="03000509000000000000" pitchFamily="65" charset="-120"/>
              </a:rPr>
              <a:t>二</a:t>
            </a:r>
            <a:r>
              <a:rPr lang="zh-TW" altLang="en-US" b="1" dirty="0">
                <a:latin typeface="標楷體" panose="03000509000000000000" pitchFamily="65" charset="-120"/>
                <a:ea typeface="標楷體" panose="03000509000000000000" pitchFamily="65" charset="-120"/>
              </a:rPr>
              <a:t>、什麼時候可以</a:t>
            </a:r>
            <a:r>
              <a:rPr lang="zh-TW" altLang="zh-TW" b="1" dirty="0">
                <a:latin typeface="標楷體" panose="03000509000000000000" pitchFamily="65" charset="-120"/>
                <a:ea typeface="標楷體" panose="03000509000000000000" pitchFamily="65" charset="-120"/>
              </a:rPr>
              <a:t>領</a:t>
            </a:r>
            <a:r>
              <a:rPr lang="zh-TW" altLang="en-US" b="1" dirty="0">
                <a:latin typeface="標楷體" panose="03000509000000000000" pitchFamily="65" charset="-120"/>
                <a:ea typeface="標楷體" panose="03000509000000000000" pitchFamily="65" charset="-120"/>
              </a:rPr>
              <a:t>月退休金</a:t>
            </a:r>
            <a:r>
              <a:rPr lang="en-US" altLang="zh-TW" b="1" dirty="0" smtClean="0">
                <a:latin typeface="標楷體" panose="03000509000000000000" pitchFamily="65" charset="-120"/>
                <a:ea typeface="標楷體" panose="03000509000000000000" pitchFamily="65" charset="-120"/>
              </a:rPr>
              <a:t>?(6-5)</a:t>
            </a:r>
            <a:br>
              <a:rPr lang="en-US" altLang="zh-TW" b="1" dirty="0" smtClean="0">
                <a:latin typeface="標楷體" panose="03000509000000000000" pitchFamily="65" charset="-120"/>
                <a:ea typeface="標楷體" panose="03000509000000000000" pitchFamily="65" charset="-120"/>
              </a:rPr>
            </a:br>
            <a:r>
              <a:rPr lang="zh-TW" altLang="en-US" b="1" dirty="0">
                <a:latin typeface="+mj-ea"/>
              </a:rPr>
              <a:t/>
            </a:r>
            <a:br>
              <a:rPr lang="zh-TW" altLang="en-US" b="1" dirty="0">
                <a:latin typeface="+mj-ea"/>
              </a:rPr>
            </a:br>
            <a:endParaRPr lang="zh-TW" altLang="en-US" dirty="0"/>
          </a:p>
        </p:txBody>
      </p:sp>
      <p:graphicFrame>
        <p:nvGraphicFramePr>
          <p:cNvPr id="12" name="資料庫圖表 11"/>
          <p:cNvGraphicFramePr/>
          <p:nvPr>
            <p:extLst>
              <p:ext uri="{D42A27DB-BD31-4B8C-83A1-F6EECF244321}">
                <p14:modId xmlns:p14="http://schemas.microsoft.com/office/powerpoint/2010/main" val="55545938"/>
              </p:ext>
            </p:extLst>
          </p:nvPr>
        </p:nvGraphicFramePr>
        <p:xfrm>
          <a:off x="971600" y="1628800"/>
          <a:ext cx="7344816"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文字方塊 13"/>
          <p:cNvSpPr txBox="1"/>
          <p:nvPr/>
        </p:nvSpPr>
        <p:spPr>
          <a:xfrm>
            <a:off x="2843808" y="2329535"/>
            <a:ext cx="1224136" cy="523220"/>
          </a:xfrm>
          <a:prstGeom prst="rect">
            <a:avLst/>
          </a:prstGeom>
          <a:noFill/>
        </p:spPr>
        <p:txBody>
          <a:bodyPr wrap="square" rtlCol="0">
            <a:spAutoFit/>
          </a:bodyPr>
          <a:lstStyle/>
          <a:p>
            <a:r>
              <a:rPr lang="en-US" altLang="zh-TW" sz="2800" b="1" dirty="0" smtClean="0">
                <a:latin typeface="標楷體" panose="03000509000000000000" pitchFamily="65" charset="-120"/>
              </a:rPr>
              <a:t>15</a:t>
            </a:r>
            <a:r>
              <a:rPr lang="zh-TW" altLang="en-US" sz="2800" b="1" dirty="0" smtClean="0">
                <a:latin typeface="標楷體" panose="03000509000000000000" pitchFamily="65" charset="-120"/>
              </a:rPr>
              <a:t>年</a:t>
            </a:r>
            <a:r>
              <a:rPr lang="en-US" altLang="zh-TW" sz="2800" b="1" dirty="0" smtClean="0">
                <a:latin typeface="標楷體" panose="03000509000000000000" pitchFamily="65" charset="-120"/>
              </a:rPr>
              <a:t>+</a:t>
            </a:r>
            <a:endParaRPr lang="zh-TW" altLang="en-US" sz="2800" b="1" dirty="0">
              <a:latin typeface="標楷體" panose="03000509000000000000" pitchFamily="65" charset="-120"/>
            </a:endParaRPr>
          </a:p>
        </p:txBody>
      </p:sp>
      <p:sp>
        <p:nvSpPr>
          <p:cNvPr id="15" name="文字方塊 14"/>
          <p:cNvSpPr txBox="1"/>
          <p:nvPr/>
        </p:nvSpPr>
        <p:spPr>
          <a:xfrm>
            <a:off x="2843808" y="4293096"/>
            <a:ext cx="1224136" cy="523220"/>
          </a:xfrm>
          <a:prstGeom prst="rect">
            <a:avLst/>
          </a:prstGeom>
          <a:noFill/>
        </p:spPr>
        <p:txBody>
          <a:bodyPr wrap="square" rtlCol="0">
            <a:spAutoFit/>
          </a:bodyPr>
          <a:lstStyle/>
          <a:p>
            <a:r>
              <a:rPr lang="en-US" altLang="zh-TW" sz="2800" b="1" dirty="0" smtClean="0">
                <a:latin typeface="標楷體" panose="03000509000000000000" pitchFamily="65" charset="-120"/>
              </a:rPr>
              <a:t>25</a:t>
            </a:r>
            <a:r>
              <a:rPr lang="zh-TW" altLang="en-US" sz="2800" b="1" dirty="0" smtClean="0">
                <a:latin typeface="標楷體" panose="03000509000000000000" pitchFamily="65" charset="-120"/>
              </a:rPr>
              <a:t>年</a:t>
            </a:r>
            <a:r>
              <a:rPr lang="en-US" altLang="zh-TW" sz="2800" b="1" dirty="0" smtClean="0">
                <a:latin typeface="標楷體" panose="03000509000000000000" pitchFamily="65" charset="-120"/>
              </a:rPr>
              <a:t>+</a:t>
            </a:r>
            <a:endParaRPr lang="zh-TW" altLang="en-US" sz="2800" b="1" dirty="0">
              <a:latin typeface="標楷體" panose="03000509000000000000" pitchFamily="65" charset="-120"/>
            </a:endParaRPr>
          </a:p>
        </p:txBody>
      </p:sp>
      <p:cxnSp>
        <p:nvCxnSpPr>
          <p:cNvPr id="17" name="直線單箭頭接點 16"/>
          <p:cNvCxnSpPr/>
          <p:nvPr/>
        </p:nvCxnSpPr>
        <p:spPr>
          <a:xfrm>
            <a:off x="6876256" y="5013176"/>
            <a:ext cx="14401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326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 name="投影片編號版面配置區 4"/>
          <p:cNvSpPr>
            <a:spLocks noGrp="1"/>
          </p:cNvSpPr>
          <p:nvPr>
            <p:ph type="sldNum" sz="quarter" idx="12"/>
          </p:nvPr>
        </p:nvSpPr>
        <p:spPr>
          <a:xfrm>
            <a:off x="8748464" y="6525344"/>
            <a:ext cx="395536" cy="332656"/>
          </a:xfrm>
        </p:spPr>
        <p:txBody>
          <a:bodyPr/>
          <a:lstStyle/>
          <a:p>
            <a:pPr>
              <a:defRPr/>
            </a:pPr>
            <a:fld id="{ED377BDD-9BBB-4BA5-8A94-BB85A194C10D}" type="slidenum">
              <a:rPr lang="en-US" altLang="zh-TW" sz="1200"/>
              <a:pPr>
                <a:defRPr/>
              </a:pPr>
              <a:t>14</a:t>
            </a:fld>
            <a:endParaRPr lang="en-US" altLang="zh-TW" sz="1200" dirty="0"/>
          </a:p>
        </p:txBody>
      </p:sp>
      <p:grpSp>
        <p:nvGrpSpPr>
          <p:cNvPr id="2" name="群組 1"/>
          <p:cNvGrpSpPr/>
          <p:nvPr/>
        </p:nvGrpSpPr>
        <p:grpSpPr>
          <a:xfrm>
            <a:off x="-2217601" y="1592263"/>
            <a:ext cx="4770438" cy="4824412"/>
            <a:chOff x="-2217601" y="1592263"/>
            <a:chExt cx="4770438" cy="4824412"/>
          </a:xfrm>
        </p:grpSpPr>
        <p:sp>
          <p:nvSpPr>
            <p:cNvPr id="81967" name="AutoShape 17"/>
            <p:cNvSpPr>
              <a:spLocks noChangeArrowheads="1"/>
            </p:cNvSpPr>
            <p:nvPr/>
          </p:nvSpPr>
          <p:spPr bwMode="ltGray">
            <a:xfrm rot="5400000">
              <a:off x="-2244588" y="1619250"/>
              <a:ext cx="4824412" cy="477043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98 w 21600"/>
                <a:gd name="T13" fmla="*/ 0 h 21600"/>
                <a:gd name="T14" fmla="*/ 21202 w 21600"/>
                <a:gd name="T15" fmla="*/ 13628 h 21600"/>
              </a:gdLst>
              <a:ahLst/>
              <a:cxnLst>
                <a:cxn ang="T8">
                  <a:pos x="T0" y="T1"/>
                </a:cxn>
                <a:cxn ang="T9">
                  <a:pos x="T2" y="T3"/>
                </a:cxn>
                <a:cxn ang="T10">
                  <a:pos x="T4" y="T5"/>
                </a:cxn>
                <a:cxn ang="T11">
                  <a:pos x="T6" y="T7"/>
                </a:cxn>
              </a:cxnLst>
              <a:rect l="T12" t="T13" r="T14" b="T15"/>
              <a:pathLst>
                <a:path w="21600" h="21600">
                  <a:moveTo>
                    <a:pt x="323" y="10641"/>
                  </a:moveTo>
                  <a:cubicBezTo>
                    <a:pt x="410" y="4916"/>
                    <a:pt x="5075" y="322"/>
                    <a:pt x="10800" y="322"/>
                  </a:cubicBezTo>
                  <a:cubicBezTo>
                    <a:pt x="16524" y="322"/>
                    <a:pt x="21189" y="4916"/>
                    <a:pt x="21276" y="10641"/>
                  </a:cubicBezTo>
                  <a:lnTo>
                    <a:pt x="21598" y="10636"/>
                  </a:lnTo>
                  <a:cubicBezTo>
                    <a:pt x="21509" y="4736"/>
                    <a:pt x="16700" y="0"/>
                    <a:pt x="10799" y="0"/>
                  </a:cubicBezTo>
                  <a:cubicBezTo>
                    <a:pt x="4899" y="0"/>
                    <a:pt x="90" y="4736"/>
                    <a:pt x="1" y="10636"/>
                  </a:cubicBezTo>
                  <a:lnTo>
                    <a:pt x="323" y="10641"/>
                  </a:lnTo>
                  <a:close/>
                </a:path>
              </a:pathLst>
            </a:custGeom>
            <a:gradFill rotWithShape="0">
              <a:gsLst>
                <a:gs pos="0">
                  <a:srgbClr val="DBE0ED"/>
                </a:gs>
                <a:gs pos="100000">
                  <a:srgbClr val="B0BAD8"/>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zh-TW" altLang="en-US"/>
            </a:p>
          </p:txBody>
        </p:sp>
        <p:sp>
          <p:nvSpPr>
            <p:cNvPr id="81968" name="AutoShape 18"/>
            <p:cNvSpPr>
              <a:spLocks noChangeArrowheads="1"/>
            </p:cNvSpPr>
            <p:nvPr/>
          </p:nvSpPr>
          <p:spPr bwMode="ltGray">
            <a:xfrm rot="5400000" flipH="1">
              <a:off x="-1939144" y="1939688"/>
              <a:ext cx="4032250" cy="412956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15 h 21600"/>
              </a:gdLst>
              <a:ahLst/>
              <a:cxnLst>
                <a:cxn ang="T8">
                  <a:pos x="T0" y="T1"/>
                </a:cxn>
                <a:cxn ang="T9">
                  <a:pos x="T2" y="T3"/>
                </a:cxn>
                <a:cxn ang="T10">
                  <a:pos x="T4" y="T5"/>
                </a:cxn>
                <a:cxn ang="T11">
                  <a:pos x="T6" y="T7"/>
                </a:cxn>
              </a:cxnLst>
              <a:rect l="T12" t="T13" r="T14" b="T15"/>
              <a:pathLst>
                <a:path w="21600" h="21600">
                  <a:moveTo>
                    <a:pt x="10744" y="10800"/>
                  </a:moveTo>
                  <a:cubicBezTo>
                    <a:pt x="10744" y="10769"/>
                    <a:pt x="10769" y="10744"/>
                    <a:pt x="10800" y="10744"/>
                  </a:cubicBezTo>
                  <a:cubicBezTo>
                    <a:pt x="10830" y="10744"/>
                    <a:pt x="10855" y="10769"/>
                    <a:pt x="10855" y="10799"/>
                  </a:cubicBezTo>
                  <a:lnTo>
                    <a:pt x="21600" y="10800"/>
                  </a:lnTo>
                  <a:cubicBezTo>
                    <a:pt x="21600" y="4835"/>
                    <a:pt x="16764" y="0"/>
                    <a:pt x="10800" y="0"/>
                  </a:cubicBezTo>
                  <a:cubicBezTo>
                    <a:pt x="4835" y="0"/>
                    <a:pt x="0" y="4835"/>
                    <a:pt x="0" y="10800"/>
                  </a:cubicBezTo>
                  <a:lnTo>
                    <a:pt x="10744" y="10800"/>
                  </a:lnTo>
                  <a:close/>
                </a:path>
              </a:pathLst>
            </a:custGeom>
            <a:gradFill rotWithShape="0">
              <a:gsLst>
                <a:gs pos="0">
                  <a:schemeClr val="bg1"/>
                </a:gs>
                <a:gs pos="100000">
                  <a:srgbClr val="FFFF66"/>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130000"/>
                </a:lnSpc>
                <a:spcBef>
                  <a:spcPct val="0"/>
                </a:spcBef>
                <a:buFont typeface="Wingdings" pitchFamily="2" charset="2"/>
                <a:buNone/>
              </a:pPr>
              <a:r>
                <a:rPr kumimoji="0" lang="zh-TW" altLang="en-US" sz="2600" b="1" dirty="0">
                  <a:solidFill>
                    <a:srgbClr val="660066"/>
                  </a:solidFill>
                </a:rPr>
                <a:t>未</a:t>
              </a:r>
              <a:r>
                <a:rPr kumimoji="0" lang="zh-TW" altLang="en-US" sz="2600" b="1" dirty="0" smtClean="0">
                  <a:solidFill>
                    <a:srgbClr val="660066"/>
                  </a:solidFill>
                </a:rPr>
                <a:t>達月</a:t>
              </a:r>
              <a:r>
                <a:rPr kumimoji="0" lang="zh-TW" altLang="en-US" sz="2600" b="1" dirty="0">
                  <a:solidFill>
                    <a:srgbClr val="660066"/>
                  </a:solidFill>
                </a:rPr>
                <a:t>退休金起支年齡，照左列</a:t>
              </a:r>
              <a:r>
                <a:rPr kumimoji="0" lang="en-US" altLang="zh-TW" sz="2600" b="1" dirty="0">
                  <a:solidFill>
                    <a:srgbClr val="FF3300"/>
                  </a:solidFill>
                </a:rPr>
                <a:t>5</a:t>
              </a:r>
              <a:r>
                <a:rPr kumimoji="0" lang="zh-TW" altLang="en-US" sz="2600" b="1" dirty="0">
                  <a:solidFill>
                    <a:srgbClr val="FF3300"/>
                  </a:solidFill>
                </a:rPr>
                <a:t>種</a:t>
              </a:r>
              <a:r>
                <a:rPr kumimoji="0" lang="zh-TW" altLang="en-US" sz="2600" b="1" dirty="0">
                  <a:solidFill>
                    <a:srgbClr val="660066"/>
                  </a:solidFill>
                </a:rPr>
                <a:t>方式擇一支領</a:t>
              </a:r>
            </a:p>
          </p:txBody>
        </p:sp>
      </p:grpSp>
      <p:grpSp>
        <p:nvGrpSpPr>
          <p:cNvPr id="3" name="群組 2"/>
          <p:cNvGrpSpPr/>
          <p:nvPr/>
        </p:nvGrpSpPr>
        <p:grpSpPr>
          <a:xfrm>
            <a:off x="1587511" y="2011289"/>
            <a:ext cx="6905298" cy="3786187"/>
            <a:chOff x="1587511" y="2011289"/>
            <a:chExt cx="6905298" cy="3786187"/>
          </a:xfrm>
        </p:grpSpPr>
        <p:sp>
          <p:nvSpPr>
            <p:cNvPr id="81927" name="AutoShape 19"/>
            <p:cNvSpPr>
              <a:spLocks noChangeArrowheads="1"/>
            </p:cNvSpPr>
            <p:nvPr/>
          </p:nvSpPr>
          <p:spPr bwMode="gray">
            <a:xfrm>
              <a:off x="2259372" y="5289476"/>
              <a:ext cx="5775860" cy="508000"/>
            </a:xfrm>
            <a:prstGeom prst="roundRect">
              <a:avLst>
                <a:gd name="adj" fmla="val 50000"/>
              </a:avLst>
            </a:prstGeom>
            <a:gradFill rotWithShape="1">
              <a:gsLst>
                <a:gs pos="0">
                  <a:srgbClr val="FFFFFF"/>
                </a:gs>
                <a:gs pos="100000">
                  <a:srgbClr val="FFCC99"/>
                </a:gs>
              </a:gsLst>
              <a:lin ang="0" scaled="1"/>
            </a:gradFill>
            <a:ln w="28575" algn="ctr">
              <a:solidFill>
                <a:schemeClr val="tx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spcBef>
                  <a:spcPct val="0"/>
                </a:spcBef>
                <a:buFontTx/>
                <a:buNone/>
              </a:pPr>
              <a:r>
                <a:rPr lang="en-US" altLang="zh-TW" b="1" dirty="0">
                  <a:solidFill>
                    <a:srgbClr val="FF33CC"/>
                  </a:solidFill>
                </a:rPr>
                <a:t>1/2</a:t>
              </a:r>
              <a:r>
                <a:rPr lang="zh-TW" altLang="en-US" b="1" dirty="0"/>
                <a:t>之一次退休金、</a:t>
              </a:r>
              <a:r>
                <a:rPr lang="en-US" altLang="zh-TW" b="1" dirty="0"/>
                <a:t>1/2</a:t>
              </a:r>
              <a:r>
                <a:rPr lang="zh-TW" altLang="en-US" b="1" dirty="0"/>
                <a:t>減額月退休金</a:t>
              </a:r>
            </a:p>
          </p:txBody>
        </p:sp>
        <p:sp>
          <p:nvSpPr>
            <p:cNvPr id="81928" name="AutoShape 20"/>
            <p:cNvSpPr>
              <a:spLocks noChangeArrowheads="1"/>
            </p:cNvSpPr>
            <p:nvPr/>
          </p:nvSpPr>
          <p:spPr bwMode="gray">
            <a:xfrm>
              <a:off x="2695160" y="4462388"/>
              <a:ext cx="5645123" cy="508000"/>
            </a:xfrm>
            <a:prstGeom prst="roundRect">
              <a:avLst>
                <a:gd name="adj" fmla="val 50000"/>
              </a:avLst>
            </a:prstGeom>
            <a:gradFill rotWithShape="1">
              <a:gsLst>
                <a:gs pos="0">
                  <a:srgbClr val="FFFFFF"/>
                </a:gs>
                <a:gs pos="100000">
                  <a:srgbClr val="E7F5CF"/>
                </a:gs>
              </a:gsLst>
              <a:lin ang="0" scaled="1"/>
            </a:gradFill>
            <a:ln w="28575" algn="ctr">
              <a:solidFill>
                <a:schemeClr val="tx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spcBef>
                  <a:spcPct val="0"/>
                </a:spcBef>
                <a:buFontTx/>
                <a:buNone/>
              </a:pPr>
              <a:r>
                <a:rPr lang="en-US" altLang="zh-TW" b="1">
                  <a:solidFill>
                    <a:srgbClr val="FF33CC"/>
                  </a:solidFill>
                </a:rPr>
                <a:t>1/2</a:t>
              </a:r>
              <a:r>
                <a:rPr lang="zh-TW" altLang="en-US" b="1"/>
                <a:t>之一次退休金、</a:t>
              </a:r>
              <a:r>
                <a:rPr lang="en-US" altLang="zh-TW" b="1"/>
                <a:t>1/2</a:t>
              </a:r>
              <a:r>
                <a:rPr lang="zh-TW" altLang="en-US" b="1"/>
                <a:t>展期月退休金</a:t>
              </a:r>
            </a:p>
          </p:txBody>
        </p:sp>
        <p:sp>
          <p:nvSpPr>
            <p:cNvPr id="81929" name="AutoShape 21"/>
            <p:cNvSpPr>
              <a:spLocks noChangeArrowheads="1"/>
            </p:cNvSpPr>
            <p:nvPr/>
          </p:nvSpPr>
          <p:spPr bwMode="gray">
            <a:xfrm>
              <a:off x="2742091" y="3649589"/>
              <a:ext cx="5750718" cy="508000"/>
            </a:xfrm>
            <a:prstGeom prst="roundRect">
              <a:avLst>
                <a:gd name="adj" fmla="val 50000"/>
              </a:avLst>
            </a:prstGeom>
            <a:gradFill rotWithShape="1">
              <a:gsLst>
                <a:gs pos="0">
                  <a:srgbClr val="FFFFFF"/>
                </a:gs>
                <a:gs pos="100000">
                  <a:srgbClr val="B7E7F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spcBef>
                  <a:spcPct val="0"/>
                </a:spcBef>
                <a:buFontTx/>
                <a:buNone/>
              </a:pPr>
              <a:r>
                <a:rPr lang="zh-TW" altLang="en-US" b="1">
                  <a:solidFill>
                    <a:srgbClr val="FF33CC"/>
                  </a:solidFill>
                </a:rPr>
                <a:t>減額</a:t>
              </a:r>
              <a:r>
                <a:rPr lang="zh-TW" altLang="en-US" b="1"/>
                <a:t>月退休金</a:t>
              </a:r>
              <a:r>
                <a:rPr lang="zh-TW" altLang="en-US" b="1">
                  <a:solidFill>
                    <a:srgbClr val="FF0000"/>
                  </a:solidFill>
                </a:rPr>
                <a:t>：</a:t>
              </a:r>
              <a:r>
                <a:rPr lang="zh-TW" altLang="en-US" sz="2000" b="1">
                  <a:solidFill>
                    <a:srgbClr val="FF0000"/>
                  </a:solidFill>
                </a:rPr>
                <a:t>每提前</a:t>
              </a:r>
              <a:r>
                <a:rPr lang="en-US" altLang="zh-TW" sz="2000" b="1">
                  <a:solidFill>
                    <a:srgbClr val="FF0000"/>
                  </a:solidFill>
                </a:rPr>
                <a:t>1</a:t>
              </a:r>
              <a:r>
                <a:rPr lang="zh-TW" altLang="en-US" sz="2000" b="1">
                  <a:solidFill>
                    <a:srgbClr val="FF0000"/>
                  </a:solidFill>
                </a:rPr>
                <a:t>年減</a:t>
              </a:r>
              <a:r>
                <a:rPr lang="en-US" altLang="zh-TW" sz="2000" b="1">
                  <a:solidFill>
                    <a:srgbClr val="FF0000"/>
                  </a:solidFill>
                </a:rPr>
                <a:t>4%</a:t>
              </a:r>
              <a:r>
                <a:rPr lang="zh-TW" altLang="en-US" sz="2000" b="1">
                  <a:solidFill>
                    <a:srgbClr val="FF0000"/>
                  </a:solidFill>
                </a:rPr>
                <a:t>，最多</a:t>
              </a:r>
              <a:r>
                <a:rPr lang="en-US" altLang="zh-TW" sz="2000" b="1">
                  <a:solidFill>
                    <a:srgbClr val="FF0000"/>
                  </a:solidFill>
                </a:rPr>
                <a:t>5</a:t>
              </a:r>
              <a:r>
                <a:rPr lang="zh-TW" altLang="en-US" sz="2000" b="1">
                  <a:solidFill>
                    <a:srgbClr val="FF0000"/>
                  </a:solidFill>
                </a:rPr>
                <a:t>年</a:t>
              </a:r>
            </a:p>
          </p:txBody>
        </p:sp>
        <p:sp>
          <p:nvSpPr>
            <p:cNvPr id="81930" name="AutoShape 22"/>
            <p:cNvSpPr>
              <a:spLocks noChangeArrowheads="1"/>
            </p:cNvSpPr>
            <p:nvPr/>
          </p:nvSpPr>
          <p:spPr bwMode="gray">
            <a:xfrm>
              <a:off x="2581185" y="2781226"/>
              <a:ext cx="5378623" cy="508000"/>
            </a:xfrm>
            <a:prstGeom prst="roundRect">
              <a:avLst>
                <a:gd name="adj" fmla="val 50000"/>
              </a:avLst>
            </a:prstGeom>
            <a:gradFill rotWithShape="1">
              <a:gsLst>
                <a:gs pos="0">
                  <a:srgbClr val="FFFFFF"/>
                </a:gs>
                <a:gs pos="100000">
                  <a:srgbClr val="E7F5C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spcBef>
                  <a:spcPct val="0"/>
                </a:spcBef>
                <a:buFontTx/>
                <a:buNone/>
              </a:pPr>
              <a:r>
                <a:rPr lang="zh-TW" altLang="en-US" b="1" dirty="0">
                  <a:solidFill>
                    <a:srgbClr val="FF33CC"/>
                  </a:solidFill>
                </a:rPr>
                <a:t>展期</a:t>
              </a:r>
              <a:r>
                <a:rPr lang="zh-TW" altLang="en-US" b="1" dirty="0"/>
                <a:t>月退休金</a:t>
              </a:r>
              <a:r>
                <a:rPr lang="zh-TW" altLang="en-US" b="1" dirty="0" smtClean="0">
                  <a:solidFill>
                    <a:srgbClr val="FF0000"/>
                  </a:solidFill>
                </a:rPr>
                <a:t>：至年滿法定起支年齡</a:t>
              </a:r>
              <a:endParaRPr lang="zh-TW" altLang="en-US" b="1" dirty="0">
                <a:solidFill>
                  <a:srgbClr val="FF0000"/>
                </a:solidFill>
              </a:endParaRPr>
            </a:p>
          </p:txBody>
        </p:sp>
        <p:sp>
          <p:nvSpPr>
            <p:cNvPr id="81931" name="AutoShape 23"/>
            <p:cNvSpPr>
              <a:spLocks noChangeArrowheads="1"/>
            </p:cNvSpPr>
            <p:nvPr/>
          </p:nvSpPr>
          <p:spPr bwMode="gray">
            <a:xfrm>
              <a:off x="2031422" y="2011289"/>
              <a:ext cx="4666278" cy="508000"/>
            </a:xfrm>
            <a:prstGeom prst="roundRect">
              <a:avLst>
                <a:gd name="adj" fmla="val 50000"/>
              </a:avLst>
            </a:prstGeom>
            <a:gradFill rotWithShape="1">
              <a:gsLst>
                <a:gs pos="0">
                  <a:srgbClr val="FFFFFF"/>
                </a:gs>
                <a:gs pos="100000">
                  <a:srgbClr val="FFCCFF"/>
                </a:gs>
              </a:gsLst>
              <a:lin ang="0" scaled="1"/>
            </a:gradFill>
            <a:ln w="28575" algn="ctr">
              <a:solidFill>
                <a:srgbClr val="B2B2B2"/>
              </a:solidFill>
              <a:round/>
              <a:headEnd/>
              <a:tailEnd/>
            </a:ln>
            <a:effectLst/>
            <a:extLs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spcBef>
                  <a:spcPct val="0"/>
                </a:spcBef>
                <a:buFontTx/>
                <a:buNone/>
              </a:pPr>
              <a:r>
                <a:rPr lang="zh-TW" altLang="en-US" b="1" dirty="0">
                  <a:solidFill>
                    <a:srgbClr val="FF33CC"/>
                  </a:solidFill>
                </a:rPr>
                <a:t>一次</a:t>
              </a:r>
              <a:r>
                <a:rPr lang="zh-TW" altLang="en-US" b="1" dirty="0"/>
                <a:t>退休金：立即支領。</a:t>
              </a:r>
            </a:p>
          </p:txBody>
        </p:sp>
        <p:grpSp>
          <p:nvGrpSpPr>
            <p:cNvPr id="81932" name="Group 24"/>
            <p:cNvGrpSpPr>
              <a:grpSpLocks/>
            </p:cNvGrpSpPr>
            <p:nvPr/>
          </p:nvGrpSpPr>
          <p:grpSpPr bwMode="auto">
            <a:xfrm>
              <a:off x="1587511" y="2011493"/>
              <a:ext cx="659629" cy="488029"/>
              <a:chOff x="2078" y="1294"/>
              <a:chExt cx="1615" cy="2389"/>
            </a:xfrm>
          </p:grpSpPr>
          <p:sp>
            <p:nvSpPr>
              <p:cNvPr id="81961" name="Oval 25"/>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81962" name="Oval 26"/>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11" name="Oval 27"/>
              <p:cNvSpPr>
                <a:spLocks noChangeArrowheads="1"/>
              </p:cNvSpPr>
              <p:nvPr/>
            </p:nvSpPr>
            <p:spPr bwMode="gray">
              <a:xfrm>
                <a:off x="2253" y="1387"/>
                <a:ext cx="1101" cy="22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TW" altLang="en-US" b="1"/>
              </a:p>
            </p:txBody>
          </p:sp>
          <p:sp>
            <p:nvSpPr>
              <p:cNvPr id="81964" name="Oval 28"/>
              <p:cNvSpPr>
                <a:spLocks noChangeArrowheads="1"/>
              </p:cNvSpPr>
              <p:nvPr/>
            </p:nvSpPr>
            <p:spPr bwMode="gray">
              <a:xfrm>
                <a:off x="2334" y="1295"/>
                <a:ext cx="1101" cy="238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13" name="Oval 29"/>
              <p:cNvSpPr>
                <a:spLocks noChangeArrowheads="1"/>
              </p:cNvSpPr>
              <p:nvPr/>
            </p:nvSpPr>
            <p:spPr bwMode="gray">
              <a:xfrm>
                <a:off x="2334" y="1385"/>
                <a:ext cx="1097" cy="220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TW" altLang="en-US" b="1"/>
              </a:p>
            </p:txBody>
          </p:sp>
          <p:sp>
            <p:nvSpPr>
              <p:cNvPr id="81966" name="Oval 30"/>
              <p:cNvSpPr>
                <a:spLocks noChangeArrowheads="1"/>
              </p:cNvSpPr>
              <p:nvPr/>
            </p:nvSpPr>
            <p:spPr bwMode="gray">
              <a:xfrm>
                <a:off x="2337" y="1294"/>
                <a:ext cx="1096" cy="2389"/>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grpSp>
        <p:grpSp>
          <p:nvGrpSpPr>
            <p:cNvPr id="81933" name="Group 31"/>
            <p:cNvGrpSpPr>
              <a:grpSpLocks/>
            </p:cNvGrpSpPr>
            <p:nvPr/>
          </p:nvGrpSpPr>
          <p:grpSpPr bwMode="auto">
            <a:xfrm>
              <a:off x="2126536" y="2887388"/>
              <a:ext cx="668376" cy="469725"/>
              <a:chOff x="2078" y="1186"/>
              <a:chExt cx="1615" cy="2495"/>
            </a:xfrm>
          </p:grpSpPr>
          <p:sp>
            <p:nvSpPr>
              <p:cNvPr id="81955" name="Oval 32"/>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81956" name="Oval 33"/>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18" name="Oval 34"/>
              <p:cNvSpPr>
                <a:spLocks noChangeArrowheads="1"/>
              </p:cNvSpPr>
              <p:nvPr/>
            </p:nvSpPr>
            <p:spPr bwMode="gray">
              <a:xfrm>
                <a:off x="2253" y="1387"/>
                <a:ext cx="1101" cy="22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TW" altLang="en-US" b="1"/>
              </a:p>
            </p:txBody>
          </p:sp>
          <p:sp>
            <p:nvSpPr>
              <p:cNvPr id="81958" name="Oval 35"/>
              <p:cNvSpPr>
                <a:spLocks noChangeArrowheads="1"/>
              </p:cNvSpPr>
              <p:nvPr/>
            </p:nvSpPr>
            <p:spPr bwMode="gray">
              <a:xfrm>
                <a:off x="2334" y="1295"/>
                <a:ext cx="1101" cy="2386"/>
              </a:xfrm>
              <a:prstGeom prst="ellipse">
                <a:avLst/>
              </a:prstGeom>
              <a:gradFill rotWithShape="1">
                <a:gsLst>
                  <a:gs pos="0">
                    <a:srgbClr val="000000"/>
                  </a:gs>
                  <a:gs pos="100000">
                    <a:srgbClr val="48BE67"/>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20" name="Oval 36"/>
              <p:cNvSpPr>
                <a:spLocks noChangeArrowheads="1"/>
              </p:cNvSpPr>
              <p:nvPr/>
            </p:nvSpPr>
            <p:spPr bwMode="gray">
              <a:xfrm>
                <a:off x="2334" y="1385"/>
                <a:ext cx="1097" cy="220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TW" altLang="en-US" b="1"/>
              </a:p>
            </p:txBody>
          </p:sp>
          <p:sp>
            <p:nvSpPr>
              <p:cNvPr id="81960" name="Oval 37"/>
              <p:cNvSpPr>
                <a:spLocks noChangeArrowheads="1"/>
              </p:cNvSpPr>
              <p:nvPr/>
            </p:nvSpPr>
            <p:spPr bwMode="gray">
              <a:xfrm>
                <a:off x="2299" y="1186"/>
                <a:ext cx="1152" cy="2459"/>
              </a:xfrm>
              <a:prstGeom prst="ellipse">
                <a:avLst/>
              </a:prstGeom>
              <a:gradFill rotWithShape="1">
                <a:gsLst>
                  <a:gs pos="0">
                    <a:srgbClr val="48BE67"/>
                  </a:gs>
                  <a:gs pos="100000">
                    <a:srgbClr val="235C32"/>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grpSp>
        <p:grpSp>
          <p:nvGrpSpPr>
            <p:cNvPr id="81934" name="Group 38"/>
            <p:cNvGrpSpPr>
              <a:grpSpLocks/>
            </p:cNvGrpSpPr>
            <p:nvPr/>
          </p:nvGrpSpPr>
          <p:grpSpPr bwMode="auto">
            <a:xfrm>
              <a:off x="2308499" y="3724514"/>
              <a:ext cx="607317" cy="471175"/>
              <a:chOff x="2078" y="1294"/>
              <a:chExt cx="1615" cy="2389"/>
            </a:xfrm>
          </p:grpSpPr>
          <p:sp>
            <p:nvSpPr>
              <p:cNvPr id="81949" name="Oval 3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81950" name="Oval 4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25" name="Oval 41"/>
              <p:cNvSpPr>
                <a:spLocks noChangeArrowheads="1"/>
              </p:cNvSpPr>
              <p:nvPr/>
            </p:nvSpPr>
            <p:spPr bwMode="gray">
              <a:xfrm>
                <a:off x="2253" y="1387"/>
                <a:ext cx="1101" cy="22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TW" altLang="en-US" b="1"/>
              </a:p>
            </p:txBody>
          </p:sp>
          <p:sp>
            <p:nvSpPr>
              <p:cNvPr id="81952" name="Oval 42"/>
              <p:cNvSpPr>
                <a:spLocks noChangeArrowheads="1"/>
              </p:cNvSpPr>
              <p:nvPr/>
            </p:nvSpPr>
            <p:spPr bwMode="gray">
              <a:xfrm>
                <a:off x="2334" y="1295"/>
                <a:ext cx="1101" cy="2386"/>
              </a:xfrm>
              <a:prstGeom prst="ellipse">
                <a:avLst/>
              </a:prstGeom>
              <a:gradFill rotWithShape="1">
                <a:gsLst>
                  <a:gs pos="0">
                    <a:srgbClr val="21B3E1"/>
                  </a:gs>
                  <a:gs pos="100000">
                    <a:srgbClr val="0F5368"/>
                  </a:gs>
                </a:gsLst>
                <a:lin ang="54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27" name="Oval 43"/>
              <p:cNvSpPr>
                <a:spLocks noChangeArrowheads="1"/>
              </p:cNvSpPr>
              <p:nvPr/>
            </p:nvSpPr>
            <p:spPr bwMode="gray">
              <a:xfrm>
                <a:off x="2334" y="1385"/>
                <a:ext cx="1097" cy="220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TW" altLang="en-US" b="1"/>
              </a:p>
            </p:txBody>
          </p:sp>
          <p:sp>
            <p:nvSpPr>
              <p:cNvPr id="81954" name="Oval 44"/>
              <p:cNvSpPr>
                <a:spLocks noChangeArrowheads="1"/>
              </p:cNvSpPr>
              <p:nvPr/>
            </p:nvSpPr>
            <p:spPr bwMode="gray">
              <a:xfrm>
                <a:off x="2205" y="1294"/>
                <a:ext cx="1228" cy="2389"/>
              </a:xfrm>
              <a:prstGeom prst="ellipse">
                <a:avLst/>
              </a:prstGeom>
              <a:gradFill rotWithShape="1">
                <a:gsLst>
                  <a:gs pos="0">
                    <a:srgbClr val="21B3E1"/>
                  </a:gs>
                  <a:gs pos="100000">
                    <a:srgbClr val="10576D"/>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grpSp>
        <p:grpSp>
          <p:nvGrpSpPr>
            <p:cNvPr id="81935" name="Group 45"/>
            <p:cNvGrpSpPr>
              <a:grpSpLocks/>
            </p:cNvGrpSpPr>
            <p:nvPr/>
          </p:nvGrpSpPr>
          <p:grpSpPr bwMode="auto">
            <a:xfrm>
              <a:off x="2264842" y="4539139"/>
              <a:ext cx="575990" cy="471175"/>
              <a:chOff x="2078" y="1294"/>
              <a:chExt cx="1615" cy="2389"/>
            </a:xfrm>
          </p:grpSpPr>
          <p:sp>
            <p:nvSpPr>
              <p:cNvPr id="81943" name="Oval 4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81944" name="Oval 4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32" name="Oval 48"/>
              <p:cNvSpPr>
                <a:spLocks noChangeArrowheads="1"/>
              </p:cNvSpPr>
              <p:nvPr/>
            </p:nvSpPr>
            <p:spPr bwMode="gray">
              <a:xfrm>
                <a:off x="2253" y="1387"/>
                <a:ext cx="1101" cy="22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TW" altLang="en-US" b="1"/>
              </a:p>
            </p:txBody>
          </p:sp>
          <p:sp>
            <p:nvSpPr>
              <p:cNvPr id="81946" name="Oval 49"/>
              <p:cNvSpPr>
                <a:spLocks noChangeArrowheads="1"/>
              </p:cNvSpPr>
              <p:nvPr/>
            </p:nvSpPr>
            <p:spPr bwMode="gray">
              <a:xfrm>
                <a:off x="2334" y="1295"/>
                <a:ext cx="1101" cy="2386"/>
              </a:xfrm>
              <a:prstGeom prst="ellipse">
                <a:avLst/>
              </a:prstGeom>
              <a:gradFill rotWithShape="1">
                <a:gsLst>
                  <a:gs pos="0">
                    <a:srgbClr val="000000"/>
                  </a:gs>
                  <a:gs pos="100000">
                    <a:srgbClr val="8D67E1"/>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34" name="Oval 50"/>
              <p:cNvSpPr>
                <a:spLocks noChangeArrowheads="1"/>
              </p:cNvSpPr>
              <p:nvPr/>
            </p:nvSpPr>
            <p:spPr bwMode="gray">
              <a:xfrm>
                <a:off x="2334" y="1385"/>
                <a:ext cx="1097" cy="220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TW" altLang="en-US" b="1"/>
              </a:p>
            </p:txBody>
          </p:sp>
          <p:sp>
            <p:nvSpPr>
              <p:cNvPr id="81948" name="Oval 51"/>
              <p:cNvSpPr>
                <a:spLocks noChangeArrowheads="1"/>
              </p:cNvSpPr>
              <p:nvPr/>
            </p:nvSpPr>
            <p:spPr bwMode="gray">
              <a:xfrm>
                <a:off x="2177" y="1294"/>
                <a:ext cx="1239" cy="2389"/>
              </a:xfrm>
              <a:prstGeom prst="ellipse">
                <a:avLst/>
              </a:prstGeom>
              <a:gradFill rotWithShape="1">
                <a:gsLst>
                  <a:gs pos="0">
                    <a:srgbClr val="8D67E1"/>
                  </a:gs>
                  <a:gs pos="100000">
                    <a:srgbClr val="45326D"/>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squar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grpSp>
        <p:grpSp>
          <p:nvGrpSpPr>
            <p:cNvPr id="81936" name="Group 52"/>
            <p:cNvGrpSpPr>
              <a:grpSpLocks/>
            </p:cNvGrpSpPr>
            <p:nvPr/>
          </p:nvGrpSpPr>
          <p:grpSpPr bwMode="auto">
            <a:xfrm>
              <a:off x="1736540" y="5307888"/>
              <a:ext cx="639306" cy="471175"/>
              <a:chOff x="2078" y="1294"/>
              <a:chExt cx="1615" cy="2389"/>
            </a:xfrm>
          </p:grpSpPr>
          <p:sp>
            <p:nvSpPr>
              <p:cNvPr id="81937" name="Oval 5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81938" name="Oval 5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39" name="Oval 55"/>
              <p:cNvSpPr>
                <a:spLocks noChangeArrowheads="1"/>
              </p:cNvSpPr>
              <p:nvPr/>
            </p:nvSpPr>
            <p:spPr bwMode="gray">
              <a:xfrm>
                <a:off x="2251" y="1387"/>
                <a:ext cx="1180" cy="220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pPr>
                  <a:defRPr/>
                </a:pPr>
                <a:endParaRPr lang="zh-TW" altLang="en-US" b="1"/>
              </a:p>
            </p:txBody>
          </p:sp>
          <p:sp>
            <p:nvSpPr>
              <p:cNvPr id="81940" name="Oval 56"/>
              <p:cNvSpPr>
                <a:spLocks noChangeArrowheads="1"/>
              </p:cNvSpPr>
              <p:nvPr/>
            </p:nvSpPr>
            <p:spPr bwMode="gray">
              <a:xfrm>
                <a:off x="2295" y="1295"/>
                <a:ext cx="1180" cy="2386"/>
              </a:xfrm>
              <a:prstGeom prst="ellipse">
                <a:avLst/>
              </a:prstGeom>
              <a:gradFill rotWithShape="1">
                <a:gsLst>
                  <a:gs pos="0">
                    <a:srgbClr val="000000"/>
                  </a:gs>
                  <a:gs pos="100000">
                    <a:srgbClr val="E35E23"/>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sp>
            <p:nvSpPr>
              <p:cNvPr id="707641" name="Oval 57"/>
              <p:cNvSpPr>
                <a:spLocks noChangeArrowheads="1"/>
              </p:cNvSpPr>
              <p:nvPr/>
            </p:nvSpPr>
            <p:spPr bwMode="gray">
              <a:xfrm>
                <a:off x="2338" y="1385"/>
                <a:ext cx="1096" cy="220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pPr>
                  <a:defRPr/>
                </a:pPr>
                <a:endParaRPr lang="zh-TW" altLang="en-US" b="1"/>
              </a:p>
            </p:txBody>
          </p:sp>
          <p:sp>
            <p:nvSpPr>
              <p:cNvPr id="81942" name="Oval 58"/>
              <p:cNvSpPr>
                <a:spLocks noChangeArrowheads="1"/>
              </p:cNvSpPr>
              <p:nvPr/>
            </p:nvSpPr>
            <p:spPr bwMode="gray">
              <a:xfrm>
                <a:off x="2337" y="1294"/>
                <a:ext cx="1096" cy="2389"/>
              </a:xfrm>
              <a:prstGeom prst="ellipse">
                <a:avLst/>
              </a:prstGeom>
              <a:gradFill rotWithShape="1">
                <a:gsLst>
                  <a:gs pos="0">
                    <a:srgbClr val="E35E23"/>
                  </a:gs>
                  <a:gs pos="100000">
                    <a:srgbClr val="6E2E11"/>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buFont typeface="Wingdings" pitchFamily="2" charset="2"/>
                  <a:buNone/>
                </a:pPr>
                <a:endParaRPr kumimoji="0" lang="zh-TW" altLang="en-US" sz="2000" b="1">
                  <a:solidFill>
                    <a:srgbClr val="FF0000"/>
                  </a:solidFill>
                </a:endParaRPr>
              </a:p>
            </p:txBody>
          </p:sp>
        </p:grpSp>
      </p:grpSp>
      <p:sp>
        <p:nvSpPr>
          <p:cNvPr id="49" name="標題 1"/>
          <p:cNvSpPr txBox="1">
            <a:spLocks/>
          </p:cNvSpPr>
          <p:nvPr/>
        </p:nvSpPr>
        <p:spPr bwMode="auto">
          <a:xfrm>
            <a:off x="972083" y="692696"/>
            <a:ext cx="7520726" cy="652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zh-TW" altLang="en-US" b="1" dirty="0">
                <a:latin typeface="標楷體" panose="03000509000000000000" pitchFamily="65" charset="-120"/>
                <a:ea typeface="標楷體" panose="03000509000000000000" pitchFamily="65" charset="-120"/>
              </a:rPr>
              <a:t>二、什麼時候可以</a:t>
            </a:r>
            <a:r>
              <a:rPr lang="zh-TW" altLang="zh-TW" b="1" dirty="0">
                <a:latin typeface="標楷體" panose="03000509000000000000" pitchFamily="65" charset="-120"/>
                <a:ea typeface="標楷體" panose="03000509000000000000" pitchFamily="65" charset="-120"/>
              </a:rPr>
              <a:t>領</a:t>
            </a:r>
            <a:r>
              <a:rPr lang="zh-TW" altLang="en-US" b="1" dirty="0">
                <a:latin typeface="標楷體" panose="03000509000000000000" pitchFamily="65" charset="-120"/>
                <a:ea typeface="標楷體" panose="03000509000000000000" pitchFamily="65" charset="-120"/>
              </a:rPr>
              <a:t>月退休金</a:t>
            </a:r>
            <a:r>
              <a:rPr lang="en-US" altLang="zh-TW" b="1" dirty="0" smtClean="0">
                <a:latin typeface="標楷體" panose="03000509000000000000" pitchFamily="65" charset="-120"/>
                <a:ea typeface="標楷體" panose="03000509000000000000" pitchFamily="65" charset="-120"/>
              </a:rPr>
              <a:t>?(6-6)</a:t>
            </a:r>
            <a:r>
              <a:rPr lang="en-US" altLang="zh-TW" b="1" dirty="0">
                <a:latin typeface="標楷體" panose="03000509000000000000" pitchFamily="65" charset="-120"/>
                <a:ea typeface="標楷體" panose="03000509000000000000" pitchFamily="65" charset="-120"/>
              </a:rPr>
              <a:t/>
            </a:r>
            <a:br>
              <a:rPr lang="en-US" altLang="zh-TW" b="1" dirty="0">
                <a:latin typeface="標楷體" panose="03000509000000000000" pitchFamily="65" charset="-120"/>
                <a:ea typeface="標楷體" panose="03000509000000000000" pitchFamily="65" charset="-120"/>
              </a:rPr>
            </a:br>
            <a:r>
              <a:rPr lang="zh-TW" altLang="en-US" b="1" dirty="0">
                <a:latin typeface="+mj-ea"/>
              </a:rPr>
              <a:t/>
            </a:r>
            <a:br>
              <a:rPr lang="zh-TW" altLang="en-US" b="1" dirty="0">
                <a:latin typeface="+mj-ea"/>
              </a:rPr>
            </a:br>
            <a:endParaRPr lang="zh-TW" altLang="en-US" b="1" kern="0" dirty="0">
              <a:solidFill>
                <a:srgbClr val="002060"/>
              </a:solidFill>
              <a:latin typeface="標楷體" pitchFamily="65" charset="-120"/>
              <a:ea typeface="標楷體" pitchFamily="65" charset="-120"/>
            </a:endParaRPr>
          </a:p>
        </p:txBody>
      </p:sp>
    </p:spTree>
    <p:extLst>
      <p:ext uri="{BB962C8B-B14F-4D97-AF65-F5344CB8AC3E}">
        <p14:creationId xmlns:p14="http://schemas.microsoft.com/office/powerpoint/2010/main" val="3425927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smtClean="0"/>
              <a:t>肆</a:t>
            </a:r>
            <a:endParaRPr lang="zh-TW" altLang="en-US" sz="4400" dirty="0"/>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560888" y="3391082"/>
            <a:ext cx="1868269" cy="769441"/>
          </a:xfrm>
          <a:prstGeom prst="rect">
            <a:avLst/>
          </a:prstGeom>
          <a:noFill/>
        </p:spPr>
        <p:txBody>
          <a:bodyPr wrap="square" rtlCol="0">
            <a:spAutoFit/>
          </a:bodyPr>
          <a:lstStyle/>
          <a:p>
            <a:pPr algn="ctr"/>
            <a:r>
              <a:rPr lang="zh-TW" altLang="en-US" sz="4400" dirty="0" smtClean="0"/>
              <a:t>給付</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15</a:t>
            </a:fld>
            <a:endParaRPr lang="zh-TW" altLang="en-US">
              <a:solidFill>
                <a:prstClr val="black">
                  <a:tint val="75000"/>
                </a:prstClr>
              </a:solidFill>
            </a:endParaRPr>
          </a:p>
        </p:txBody>
      </p:sp>
    </p:spTree>
    <p:extLst>
      <p:ext uri="{BB962C8B-B14F-4D97-AF65-F5344CB8AC3E}">
        <p14:creationId xmlns:p14="http://schemas.microsoft.com/office/powerpoint/2010/main" val="1892882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67544" y="476672"/>
            <a:ext cx="8229600" cy="1252728"/>
          </a:xfrm>
        </p:spPr>
        <p:txBody>
          <a:bodyPr>
            <a:normAutofit/>
          </a:bodyPr>
          <a:lstStyle/>
          <a:p>
            <a:r>
              <a:rPr lang="zh-TW" altLang="en-US" sz="3200" b="1" dirty="0" smtClean="0">
                <a:solidFill>
                  <a:schemeClr val="tx1"/>
                </a:solidFill>
                <a:latin typeface="標楷體" panose="03000509000000000000" pitchFamily="65" charset="-120"/>
                <a:ea typeface="標楷體" panose="03000509000000000000" pitchFamily="65" charset="-120"/>
              </a:rPr>
              <a:t>一、退休金計算基準</a:t>
            </a: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16</a:t>
            </a:fld>
            <a:endParaRPr lang="zh-TW" altLang="en-US">
              <a:solidFill>
                <a:prstClr val="black">
                  <a:tint val="75000"/>
                </a:prstClr>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3168252674"/>
              </p:ext>
            </p:extLst>
          </p:nvPr>
        </p:nvGraphicFramePr>
        <p:xfrm>
          <a:off x="899592" y="1412776"/>
          <a:ext cx="7647173" cy="5075739"/>
        </p:xfrm>
        <a:graphic>
          <a:graphicData uri="http://schemas.openxmlformats.org/drawingml/2006/table">
            <a:tbl>
              <a:tblPr firstRow="1" firstCol="1" bandRow="1">
                <a:tableStyleId>{5DA37D80-6434-44D0-A028-1B22A696006F}</a:tableStyleId>
              </a:tblPr>
              <a:tblGrid>
                <a:gridCol w="1604601">
                  <a:extLst>
                    <a:ext uri="{9D8B030D-6E8A-4147-A177-3AD203B41FA5}">
                      <a16:colId xmlns:a16="http://schemas.microsoft.com/office/drawing/2014/main" val="20000"/>
                    </a:ext>
                  </a:extLst>
                </a:gridCol>
                <a:gridCol w="2188189">
                  <a:extLst>
                    <a:ext uri="{9D8B030D-6E8A-4147-A177-3AD203B41FA5}">
                      <a16:colId xmlns:a16="http://schemas.microsoft.com/office/drawing/2014/main" val="20001"/>
                    </a:ext>
                  </a:extLst>
                </a:gridCol>
                <a:gridCol w="1607405">
                  <a:extLst>
                    <a:ext uri="{9D8B030D-6E8A-4147-A177-3AD203B41FA5}">
                      <a16:colId xmlns:a16="http://schemas.microsoft.com/office/drawing/2014/main" val="20002"/>
                    </a:ext>
                  </a:extLst>
                </a:gridCol>
                <a:gridCol w="2246978">
                  <a:extLst>
                    <a:ext uri="{9D8B030D-6E8A-4147-A177-3AD203B41FA5}">
                      <a16:colId xmlns:a16="http://schemas.microsoft.com/office/drawing/2014/main" val="20003"/>
                    </a:ext>
                  </a:extLst>
                </a:gridCol>
              </a:tblGrid>
              <a:tr h="412815">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a:lnSpc>
                          <a:spcPts val="2500"/>
                        </a:lnSpc>
                        <a:spcAft>
                          <a:spcPts val="0"/>
                        </a:spcAft>
                      </a:pPr>
                      <a:r>
                        <a:rPr lang="zh-TW" sz="1800" kern="100" dirty="0">
                          <a:effectLst/>
                        </a:rPr>
                        <a:t>實施年度</a:t>
                      </a:r>
                      <a:endParaRPr lang="zh-TW" sz="1800" kern="100" dirty="0">
                        <a:effectLst/>
                        <a:latin typeface="Calibri"/>
                        <a:ea typeface="新細明體"/>
                        <a:cs typeface="Times New Roman"/>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a:lnSpc>
                          <a:spcPts val="2500"/>
                        </a:lnSpc>
                        <a:spcAft>
                          <a:spcPts val="0"/>
                        </a:spcAft>
                      </a:pPr>
                      <a:r>
                        <a:rPr lang="zh-TW" sz="1800" kern="100" dirty="0" smtClean="0">
                          <a:effectLst/>
                        </a:rPr>
                        <a:t>退休金</a:t>
                      </a:r>
                      <a:r>
                        <a:rPr lang="zh-TW" altLang="en-US" sz="1800" kern="100" dirty="0" smtClean="0">
                          <a:effectLst/>
                        </a:rPr>
                        <a:t>計算基準</a:t>
                      </a:r>
                      <a:endParaRPr lang="zh-TW" sz="1800" kern="100" dirty="0">
                        <a:effectLst/>
                        <a:latin typeface="Calibri"/>
                        <a:ea typeface="新細明體"/>
                        <a:cs typeface="Times New Roman"/>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a:lnSpc>
                          <a:spcPts val="2500"/>
                        </a:lnSpc>
                        <a:spcAft>
                          <a:spcPts val="0"/>
                        </a:spcAft>
                      </a:pPr>
                      <a:r>
                        <a:rPr lang="zh-TW" sz="1800" kern="100" dirty="0">
                          <a:effectLst/>
                        </a:rPr>
                        <a:t>實施年度</a:t>
                      </a:r>
                      <a:endParaRPr lang="zh-TW" sz="1800" kern="100" dirty="0">
                        <a:effectLst/>
                        <a:latin typeface="Calibri"/>
                        <a:ea typeface="新細明體"/>
                        <a:cs typeface="Times New Roman"/>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a:lnSpc>
                          <a:spcPts val="2500"/>
                        </a:lnSpc>
                        <a:spcAft>
                          <a:spcPts val="0"/>
                        </a:spcAft>
                      </a:pPr>
                      <a:r>
                        <a:rPr lang="zh-TW" sz="1800" kern="100" dirty="0" smtClean="0">
                          <a:effectLst/>
                        </a:rPr>
                        <a:t>退休金</a:t>
                      </a:r>
                      <a:r>
                        <a:rPr lang="zh-TW" altLang="en-US" sz="1800" kern="100" dirty="0" smtClean="0">
                          <a:effectLst/>
                        </a:rPr>
                        <a:t>計算基準</a:t>
                      </a:r>
                      <a:endParaRPr lang="zh-TW" sz="1800" kern="100" dirty="0">
                        <a:effectLst/>
                        <a:latin typeface="Calibri"/>
                        <a:ea typeface="新細明體"/>
                        <a:cs typeface="Times New Roman"/>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0"/>
                  </a:ext>
                </a:extLst>
              </a:tr>
              <a:tr h="606733">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a:lnSpc>
                          <a:spcPts val="2500"/>
                        </a:lnSpc>
                        <a:spcAft>
                          <a:spcPts val="0"/>
                        </a:spcAft>
                      </a:pPr>
                      <a:r>
                        <a:rPr lang="en-US" altLang="zh-TW" sz="1800" kern="100" dirty="0" smtClean="0">
                          <a:effectLst/>
                        </a:rPr>
                        <a:t>107.7.1~</a:t>
                      </a:r>
                    </a:p>
                    <a:p>
                      <a:pPr marL="0" indent="0" algn="ctr">
                        <a:lnSpc>
                          <a:spcPts val="2500"/>
                        </a:lnSpc>
                        <a:spcAft>
                          <a:spcPts val="0"/>
                        </a:spcAft>
                      </a:pPr>
                      <a:r>
                        <a:rPr lang="en-US" altLang="zh-TW" sz="1800" kern="100" dirty="0" smtClean="0">
                          <a:effectLst/>
                        </a:rPr>
                        <a:t>108.12.31</a:t>
                      </a:r>
                      <a:endParaRPr lang="zh-TW" sz="1800" kern="100" dirty="0">
                        <a:effectLst/>
                        <a:latin typeface="Calibri"/>
                        <a:ea typeface="新細明體"/>
                        <a:cs typeface="Times New Roman"/>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sz="1800" kern="100" dirty="0" smtClean="0">
                          <a:effectLst/>
                        </a:rPr>
                        <a:t>5</a:t>
                      </a:r>
                      <a:r>
                        <a:rPr lang="zh-TW" sz="1800" kern="100" dirty="0" smtClean="0">
                          <a:effectLst/>
                        </a:rPr>
                        <a:t>年</a:t>
                      </a:r>
                      <a:r>
                        <a:rPr lang="zh-TW" altLang="en-US" sz="1800" kern="100" dirty="0" smtClean="0">
                          <a:effectLst/>
                        </a:rPr>
                        <a:t>平</a:t>
                      </a:r>
                      <a:r>
                        <a:rPr 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114</a:t>
                      </a:r>
                      <a:r>
                        <a:rPr lang="zh-TW" altLang="en-US" sz="1800" kern="100" dirty="0" smtClean="0">
                          <a:effectLst/>
                        </a:rPr>
                        <a:t>年度</a:t>
                      </a:r>
                      <a:endParaRPr lang="zh-TW" sz="1800" b="1" kern="100" dirty="0">
                        <a:solidFill>
                          <a:schemeClr val="tx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a:t>
                      </a:r>
                      <a:r>
                        <a:rPr 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1"/>
                  </a:ext>
                </a:extLst>
              </a:tr>
              <a:tr h="453738">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109</a:t>
                      </a:r>
                      <a:r>
                        <a:rPr lang="zh-TW" altLang="en-US" sz="1800" kern="100" dirty="0" smtClean="0">
                          <a:effectLst/>
                        </a:rPr>
                        <a:t>年度</a:t>
                      </a:r>
                      <a:endParaRPr lang="zh-TW" sz="1800" b="1" kern="100" dirty="0">
                        <a:solidFill>
                          <a:schemeClr val="lt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6</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115</a:t>
                      </a:r>
                      <a:r>
                        <a:rPr lang="zh-TW" altLang="en-US" sz="1800" kern="100" dirty="0" smtClean="0">
                          <a:effectLst/>
                        </a:rPr>
                        <a:t>年度</a:t>
                      </a:r>
                      <a:endParaRPr lang="zh-TW" altLang="zh-TW" sz="1800" b="1" kern="100" dirty="0">
                        <a:solidFill>
                          <a:schemeClr val="tx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12</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2"/>
                  </a:ext>
                </a:extLst>
              </a:tr>
              <a:tr h="453738">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110</a:t>
                      </a:r>
                      <a:r>
                        <a:rPr lang="zh-TW" altLang="en-US" sz="1800" kern="100" dirty="0" smtClean="0">
                          <a:effectLst/>
                        </a:rPr>
                        <a:t>年度</a:t>
                      </a:r>
                      <a:endParaRPr lang="zh-TW" sz="1800" b="1" kern="100" dirty="0">
                        <a:solidFill>
                          <a:schemeClr val="lt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marR="0" lvl="0" indent="0" algn="ctr" defTabSz="914400" rtl="0" eaLnBrk="1" fontAlgn="auto" latinLnBrk="0" hangingPunct="1">
                        <a:lnSpc>
                          <a:spcPts val="2500"/>
                        </a:lnSpc>
                        <a:spcBef>
                          <a:spcPts val="0"/>
                        </a:spcBef>
                        <a:spcAft>
                          <a:spcPts val="0"/>
                        </a:spcAft>
                        <a:buClrTx/>
                        <a:buSzTx/>
                        <a:buFontTx/>
                        <a:buNone/>
                        <a:tabLst/>
                        <a:defRPr/>
                      </a:pPr>
                      <a:r>
                        <a:rPr lang="en-US" altLang="zh-TW" sz="1800" kern="100" dirty="0" smtClean="0">
                          <a:effectLst/>
                        </a:rPr>
                        <a:t>7</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smtClean="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116</a:t>
                      </a:r>
                      <a:r>
                        <a:rPr lang="zh-TW" altLang="en-US" sz="1800" kern="100" dirty="0" smtClean="0">
                          <a:effectLst/>
                        </a:rPr>
                        <a:t>年度</a:t>
                      </a:r>
                      <a:endParaRPr lang="zh-TW" altLang="zh-TW" sz="1800" b="1" kern="100" dirty="0">
                        <a:solidFill>
                          <a:schemeClr val="tx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13</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3"/>
                  </a:ext>
                </a:extLst>
              </a:tr>
              <a:tr h="453738">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111</a:t>
                      </a:r>
                      <a:r>
                        <a:rPr lang="zh-TW" altLang="en-US" sz="1800" kern="100" dirty="0" smtClean="0">
                          <a:effectLst/>
                        </a:rPr>
                        <a:t>年度</a:t>
                      </a:r>
                      <a:endParaRPr lang="zh-TW" sz="1800" b="1" kern="100" dirty="0">
                        <a:solidFill>
                          <a:schemeClr val="lt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marR="0" lvl="0" indent="0" algn="ctr" defTabSz="914400" rtl="0" eaLnBrk="1" fontAlgn="auto" latinLnBrk="0" hangingPunct="1">
                        <a:lnSpc>
                          <a:spcPts val="2500"/>
                        </a:lnSpc>
                        <a:spcBef>
                          <a:spcPts val="0"/>
                        </a:spcBef>
                        <a:spcAft>
                          <a:spcPts val="0"/>
                        </a:spcAft>
                        <a:buClrTx/>
                        <a:buSzTx/>
                        <a:buFontTx/>
                        <a:buNone/>
                        <a:tabLst/>
                        <a:defRPr/>
                      </a:pPr>
                      <a:r>
                        <a:rPr lang="en-US" altLang="zh-TW" sz="1800" kern="100" dirty="0" smtClean="0">
                          <a:effectLst/>
                        </a:rPr>
                        <a:t>8</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smtClean="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117</a:t>
                      </a:r>
                      <a:r>
                        <a:rPr lang="zh-TW" altLang="en-US" sz="1800" kern="100" dirty="0" smtClean="0">
                          <a:effectLst/>
                        </a:rPr>
                        <a:t>年度</a:t>
                      </a:r>
                      <a:endParaRPr lang="zh-TW" altLang="zh-TW" sz="1800" b="1" kern="100" dirty="0">
                        <a:solidFill>
                          <a:schemeClr val="tx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14</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4"/>
                  </a:ext>
                </a:extLst>
              </a:tr>
              <a:tr h="380855">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112</a:t>
                      </a:r>
                      <a:r>
                        <a:rPr lang="zh-TW" altLang="en-US" sz="1800" kern="100" dirty="0" smtClean="0">
                          <a:effectLst/>
                        </a:rPr>
                        <a:t>年度</a:t>
                      </a:r>
                      <a:endParaRPr lang="zh-TW" sz="1800" b="1" kern="100" dirty="0">
                        <a:solidFill>
                          <a:schemeClr val="lt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9</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rowSpan="2">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118</a:t>
                      </a:r>
                      <a:r>
                        <a:rPr lang="zh-TW" altLang="en-US" sz="1800" kern="100" dirty="0" smtClean="0">
                          <a:effectLst/>
                        </a:rPr>
                        <a:t>年度以後</a:t>
                      </a:r>
                      <a:endParaRPr lang="zh-TW" altLang="zh-TW" sz="1800" b="1" kern="100" dirty="0">
                        <a:solidFill>
                          <a:schemeClr val="tx1"/>
                        </a:solidFill>
                        <a:effectLst/>
                        <a:latin typeface="+mn-lt"/>
                        <a:ea typeface="+mn-ea"/>
                        <a:cs typeface="+mn-cs"/>
                      </a:endParaRPr>
                    </a:p>
                  </a:txBody>
                  <a:tcPr marL="68580" marR="68580" marT="0" marB="0" anchor="ctr">
                    <a:solidFill>
                      <a:schemeClr val="accent5">
                        <a:lumMod val="20000"/>
                        <a:lumOff val="80000"/>
                      </a:schemeClr>
                    </a:solidFill>
                  </a:tcPr>
                </a:tc>
                <a:tc rowSpan="2">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15</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0005"/>
                  </a:ext>
                </a:extLst>
              </a:tr>
              <a:tr h="380855">
                <a:tc>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113</a:t>
                      </a:r>
                      <a:r>
                        <a:rPr lang="zh-TW" altLang="en-US" sz="1800" kern="100" dirty="0" smtClean="0">
                          <a:effectLst/>
                        </a:rPr>
                        <a:t>年度</a:t>
                      </a:r>
                      <a:endParaRPr lang="zh-TW" sz="1800" b="1" kern="100" dirty="0">
                        <a:solidFill>
                          <a:schemeClr val="lt1"/>
                        </a:solidFill>
                        <a:effectLst/>
                        <a:latin typeface="+mn-lt"/>
                        <a:ea typeface="+mn-ea"/>
                        <a:cs typeface="+mn-cs"/>
                      </a:endParaRPr>
                    </a:p>
                  </a:txBody>
                  <a:tcPr marL="68580" marR="68580" marT="0" marB="0" anchor="ctr">
                    <a:solidFill>
                      <a:schemeClr val="accent5">
                        <a:lumMod val="20000"/>
                        <a:lumOff val="80000"/>
                      </a:schemeClr>
                    </a:solidFill>
                  </a:tcPr>
                </a:tc>
                <a:tc>
                  <a:txBody>
                    <a:bodyPr/>
                    <a:lstStyle>
                      <a:lvl1pPr marL="0" algn="l" defTabSz="914400" rtl="0" eaLnBrk="1" latinLnBrk="0" hangingPunct="1">
                        <a:defRPr sz="1800" kern="1200">
                          <a:solidFill>
                            <a:schemeClr val="tx1"/>
                          </a:solidFill>
                          <a:latin typeface="Calibri"/>
                          <a:ea typeface="標楷體"/>
                        </a:defRPr>
                      </a:lvl1pPr>
                      <a:lvl2pPr marL="457200" algn="l" defTabSz="914400" rtl="0" eaLnBrk="1" latinLnBrk="0" hangingPunct="1">
                        <a:defRPr sz="1800" kern="1200">
                          <a:solidFill>
                            <a:schemeClr val="tx1"/>
                          </a:solidFill>
                          <a:latin typeface="Calibri"/>
                          <a:ea typeface="標楷體"/>
                        </a:defRPr>
                      </a:lvl2pPr>
                      <a:lvl3pPr marL="914400" algn="l" defTabSz="914400" rtl="0" eaLnBrk="1" latinLnBrk="0" hangingPunct="1">
                        <a:defRPr sz="1800" kern="1200">
                          <a:solidFill>
                            <a:schemeClr val="tx1"/>
                          </a:solidFill>
                          <a:latin typeface="Calibri"/>
                          <a:ea typeface="標楷體"/>
                        </a:defRPr>
                      </a:lvl3pPr>
                      <a:lvl4pPr marL="1371600" algn="l" defTabSz="914400" rtl="0" eaLnBrk="1" latinLnBrk="0" hangingPunct="1">
                        <a:defRPr sz="1800" kern="1200">
                          <a:solidFill>
                            <a:schemeClr val="tx1"/>
                          </a:solidFill>
                          <a:latin typeface="Calibri"/>
                          <a:ea typeface="標楷體"/>
                        </a:defRPr>
                      </a:lvl4pPr>
                      <a:lvl5pPr marL="1828800" algn="l" defTabSz="914400" rtl="0" eaLnBrk="1" latinLnBrk="0" hangingPunct="1">
                        <a:defRPr sz="1800" kern="1200">
                          <a:solidFill>
                            <a:schemeClr val="tx1"/>
                          </a:solidFill>
                          <a:latin typeface="Calibri"/>
                          <a:ea typeface="標楷體"/>
                        </a:defRPr>
                      </a:lvl5pPr>
                      <a:lvl6pPr marL="2286000" algn="l" defTabSz="914400" rtl="0" eaLnBrk="1" latinLnBrk="0" hangingPunct="1">
                        <a:defRPr sz="1800" kern="1200">
                          <a:solidFill>
                            <a:schemeClr val="tx1"/>
                          </a:solidFill>
                          <a:latin typeface="Calibri"/>
                          <a:ea typeface="標楷體"/>
                        </a:defRPr>
                      </a:lvl6pPr>
                      <a:lvl7pPr marL="2743200" algn="l" defTabSz="914400" rtl="0" eaLnBrk="1" latinLnBrk="0" hangingPunct="1">
                        <a:defRPr sz="1800" kern="1200">
                          <a:solidFill>
                            <a:schemeClr val="tx1"/>
                          </a:solidFill>
                          <a:latin typeface="Calibri"/>
                          <a:ea typeface="標楷體"/>
                        </a:defRPr>
                      </a:lvl7pPr>
                      <a:lvl8pPr marL="3200400" algn="l" defTabSz="914400" rtl="0" eaLnBrk="1" latinLnBrk="0" hangingPunct="1">
                        <a:defRPr sz="1800" kern="1200">
                          <a:solidFill>
                            <a:schemeClr val="tx1"/>
                          </a:solidFill>
                          <a:latin typeface="Calibri"/>
                          <a:ea typeface="標楷體"/>
                        </a:defRPr>
                      </a:lvl8pPr>
                      <a:lvl9pPr marL="3657600" algn="l" defTabSz="914400" rtl="0" eaLnBrk="1" latinLnBrk="0" hangingPunct="1">
                        <a:defRPr sz="1800" kern="1200">
                          <a:solidFill>
                            <a:schemeClr val="tx1"/>
                          </a:solidFill>
                          <a:latin typeface="Calibri"/>
                          <a:ea typeface="標楷體"/>
                        </a:defRPr>
                      </a:lvl9pPr>
                    </a:lstStyle>
                    <a:p>
                      <a:pPr marL="0" indent="0" algn="ctr" defTabSz="914400" rtl="0" eaLnBrk="1" latinLnBrk="0" hangingPunct="1">
                        <a:lnSpc>
                          <a:spcPts val="2500"/>
                        </a:lnSpc>
                        <a:spcAft>
                          <a:spcPts val="0"/>
                        </a:spcAft>
                      </a:pPr>
                      <a:r>
                        <a:rPr lang="en-US" altLang="zh-TW" sz="1800" kern="100" dirty="0" smtClean="0">
                          <a:effectLst/>
                        </a:rPr>
                        <a:t>10</a:t>
                      </a:r>
                      <a:r>
                        <a:rPr lang="zh-TW" altLang="zh-TW" sz="1800" kern="100" dirty="0" smtClean="0">
                          <a:effectLst/>
                        </a:rPr>
                        <a:t>年</a:t>
                      </a:r>
                      <a:r>
                        <a:rPr lang="zh-TW" altLang="en-US" sz="1800" kern="100" dirty="0" smtClean="0">
                          <a:effectLst/>
                        </a:rPr>
                        <a:t>平</a:t>
                      </a:r>
                      <a:r>
                        <a:rPr lang="zh-TW" altLang="zh-TW" sz="1800" kern="100" dirty="0" smtClean="0">
                          <a:effectLst/>
                        </a:rPr>
                        <a:t>均</a:t>
                      </a:r>
                      <a:r>
                        <a:rPr lang="zh-TW" altLang="en-US" sz="1800" kern="100" dirty="0" smtClean="0">
                          <a:effectLst/>
                        </a:rPr>
                        <a:t>俸</a:t>
                      </a:r>
                      <a:r>
                        <a:rPr lang="en-US" altLang="zh-TW" sz="1800" kern="100" dirty="0" smtClean="0">
                          <a:effectLst/>
                        </a:rPr>
                        <a:t>(</a:t>
                      </a:r>
                      <a:r>
                        <a:rPr lang="zh-TW" altLang="en-US" sz="1800" kern="100" dirty="0" smtClean="0">
                          <a:effectLst/>
                        </a:rPr>
                        <a:t>薪</a:t>
                      </a:r>
                      <a:r>
                        <a:rPr lang="en-US" altLang="zh-TW" sz="1800" kern="100" dirty="0" smtClean="0">
                          <a:effectLst/>
                        </a:rPr>
                        <a:t>)</a:t>
                      </a:r>
                      <a:r>
                        <a:rPr lang="zh-TW" altLang="en-US" sz="1800" kern="100" dirty="0" smtClean="0">
                          <a:effectLst/>
                        </a:rPr>
                        <a:t>額</a:t>
                      </a:r>
                      <a:endParaRPr lang="zh-TW" altLang="zh-TW" sz="1800" b="1" kern="100" dirty="0">
                        <a:solidFill>
                          <a:schemeClr val="tx1"/>
                        </a:solidFill>
                        <a:effectLst/>
                        <a:latin typeface="+mn-ea"/>
                        <a:ea typeface="+mn-ea"/>
                        <a:cs typeface="+mn-cs"/>
                      </a:endParaRPr>
                    </a:p>
                  </a:txBody>
                  <a:tcPr marL="68580" marR="68580" marT="0" marB="0" anchor="ctr">
                    <a:solidFill>
                      <a:schemeClr val="accent5">
                        <a:lumMod val="20000"/>
                        <a:lumOff val="80000"/>
                      </a:schemeClr>
                    </a:solidFill>
                  </a:tcPr>
                </a:tc>
                <a:tc vMerge="1">
                  <a:txBody>
                    <a:bodyPr/>
                    <a:lstStyle/>
                    <a:p>
                      <a:pPr marL="0" indent="0" algn="ctr" defTabSz="914400" rtl="0" eaLnBrk="1" latinLnBrk="0" hangingPunct="1">
                        <a:lnSpc>
                          <a:spcPts val="2500"/>
                        </a:lnSpc>
                        <a:spcAft>
                          <a:spcPts val="0"/>
                        </a:spcAft>
                      </a:pPr>
                      <a:endParaRPr lang="zh-TW" altLang="zh-TW" sz="2000" b="1" kern="100" dirty="0">
                        <a:solidFill>
                          <a:schemeClr val="tx1"/>
                        </a:solidFill>
                        <a:effectLst/>
                        <a:latin typeface="+mn-lt"/>
                        <a:ea typeface="+mn-ea"/>
                        <a:cs typeface="+mn-cs"/>
                      </a:endParaRPr>
                    </a:p>
                  </a:txBody>
                  <a:tcPr marL="68580" marR="68580" marT="0" marB="0" anchor="ctr"/>
                </a:tc>
                <a:tc vMerge="1">
                  <a:txBody>
                    <a:bodyPr/>
                    <a:lstStyle/>
                    <a:p>
                      <a:pPr marL="0" indent="0" algn="ctr" defTabSz="914400" rtl="0" eaLnBrk="1" latinLnBrk="0" hangingPunct="1">
                        <a:lnSpc>
                          <a:spcPts val="2500"/>
                        </a:lnSpc>
                        <a:spcAft>
                          <a:spcPts val="0"/>
                        </a:spcAft>
                      </a:pPr>
                      <a:endParaRPr lang="zh-TW" altLang="zh-TW" sz="2000" b="1" kern="1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0006"/>
                  </a:ext>
                </a:extLst>
              </a:tr>
              <a:tr h="1494323">
                <a:tc gridSpan="4">
                  <a:txBody>
                    <a:bodyPr/>
                    <a:lstStyle>
                      <a:lvl1pPr marL="0" algn="l" defTabSz="914400" rtl="0" eaLnBrk="1" latinLnBrk="0" hangingPunct="1">
                        <a:defRPr sz="1800" b="1" kern="1200">
                          <a:solidFill>
                            <a:schemeClr val="tx1"/>
                          </a:solidFill>
                          <a:latin typeface="Calibri"/>
                          <a:ea typeface="標楷體"/>
                        </a:defRPr>
                      </a:lvl1pPr>
                      <a:lvl2pPr marL="457200" algn="l" defTabSz="914400" rtl="0" eaLnBrk="1" latinLnBrk="0" hangingPunct="1">
                        <a:defRPr sz="1800" b="1" kern="1200">
                          <a:solidFill>
                            <a:schemeClr val="tx1"/>
                          </a:solidFill>
                          <a:latin typeface="Calibri"/>
                          <a:ea typeface="標楷體"/>
                        </a:defRPr>
                      </a:lvl2pPr>
                      <a:lvl3pPr marL="914400" algn="l" defTabSz="914400" rtl="0" eaLnBrk="1" latinLnBrk="0" hangingPunct="1">
                        <a:defRPr sz="1800" b="1" kern="1200">
                          <a:solidFill>
                            <a:schemeClr val="tx1"/>
                          </a:solidFill>
                          <a:latin typeface="Calibri"/>
                          <a:ea typeface="標楷體"/>
                        </a:defRPr>
                      </a:lvl3pPr>
                      <a:lvl4pPr marL="1371600" algn="l" defTabSz="914400" rtl="0" eaLnBrk="1" latinLnBrk="0" hangingPunct="1">
                        <a:defRPr sz="1800" b="1" kern="1200">
                          <a:solidFill>
                            <a:schemeClr val="tx1"/>
                          </a:solidFill>
                          <a:latin typeface="Calibri"/>
                          <a:ea typeface="標楷體"/>
                        </a:defRPr>
                      </a:lvl4pPr>
                      <a:lvl5pPr marL="1828800" algn="l" defTabSz="914400" rtl="0" eaLnBrk="1" latinLnBrk="0" hangingPunct="1">
                        <a:defRPr sz="1800" b="1" kern="1200">
                          <a:solidFill>
                            <a:schemeClr val="tx1"/>
                          </a:solidFill>
                          <a:latin typeface="Calibri"/>
                          <a:ea typeface="標楷體"/>
                        </a:defRPr>
                      </a:lvl5pPr>
                      <a:lvl6pPr marL="2286000" algn="l" defTabSz="914400" rtl="0" eaLnBrk="1" latinLnBrk="0" hangingPunct="1">
                        <a:defRPr sz="1800" b="1" kern="1200">
                          <a:solidFill>
                            <a:schemeClr val="tx1"/>
                          </a:solidFill>
                          <a:latin typeface="Calibri"/>
                          <a:ea typeface="標楷體"/>
                        </a:defRPr>
                      </a:lvl6pPr>
                      <a:lvl7pPr marL="2743200" algn="l" defTabSz="914400" rtl="0" eaLnBrk="1" latinLnBrk="0" hangingPunct="1">
                        <a:defRPr sz="1800" b="1" kern="1200">
                          <a:solidFill>
                            <a:schemeClr val="tx1"/>
                          </a:solidFill>
                          <a:latin typeface="Calibri"/>
                          <a:ea typeface="標楷體"/>
                        </a:defRPr>
                      </a:lvl7pPr>
                      <a:lvl8pPr marL="3200400" algn="l" defTabSz="914400" rtl="0" eaLnBrk="1" latinLnBrk="0" hangingPunct="1">
                        <a:defRPr sz="1800" b="1" kern="1200">
                          <a:solidFill>
                            <a:schemeClr val="tx1"/>
                          </a:solidFill>
                          <a:latin typeface="Calibri"/>
                          <a:ea typeface="標楷體"/>
                        </a:defRPr>
                      </a:lvl8pPr>
                      <a:lvl9pPr marL="3657600" algn="l" defTabSz="914400" rtl="0" eaLnBrk="1" latinLnBrk="0" hangingPunct="1">
                        <a:defRPr sz="1800" b="1" kern="1200">
                          <a:solidFill>
                            <a:schemeClr val="tx1"/>
                          </a:solidFill>
                          <a:latin typeface="Calibri"/>
                          <a:ea typeface="標楷體"/>
                        </a:defRPr>
                      </a:lvl9pPr>
                    </a:lstStyle>
                    <a:p>
                      <a:pPr marL="0" indent="0" algn="l" defTabSz="914400" rtl="0" eaLnBrk="1" latinLnBrk="0" hangingPunct="1">
                        <a:lnSpc>
                          <a:spcPts val="2500"/>
                        </a:lnSpc>
                        <a:spcAft>
                          <a:spcPts val="0"/>
                        </a:spcAft>
                      </a:pPr>
                      <a:r>
                        <a:rPr lang="en-US" altLang="zh-TW" sz="1700" kern="100" dirty="0" smtClean="0">
                          <a:effectLst/>
                        </a:rPr>
                        <a:t>1.</a:t>
                      </a:r>
                      <a:r>
                        <a:rPr lang="zh-TW" altLang="en-US" sz="1700" kern="100" dirty="0" smtClean="0">
                          <a:effectLst/>
                        </a:rPr>
                        <a:t>本表之適用對象以本法公布施行後新退休者為限，不適用於已退休人員。</a:t>
                      </a:r>
                    </a:p>
                    <a:p>
                      <a:pPr marL="177800" indent="-177800" algn="l" defTabSz="914400" rtl="0" eaLnBrk="1" latinLnBrk="0" hangingPunct="1">
                        <a:lnSpc>
                          <a:spcPts val="2500"/>
                        </a:lnSpc>
                        <a:spcAft>
                          <a:spcPts val="0"/>
                        </a:spcAft>
                      </a:pPr>
                      <a:r>
                        <a:rPr lang="en-US" altLang="zh-TW" sz="1700" kern="100" dirty="0" smtClean="0">
                          <a:effectLst/>
                        </a:rPr>
                        <a:t>2.</a:t>
                      </a:r>
                      <a:r>
                        <a:rPr lang="zh-TW" altLang="en-US" sz="1700" kern="100" dirty="0" smtClean="0">
                          <a:effectLst/>
                        </a:rPr>
                        <a:t>本法公布施行後新退休者，其退休金應按其退休年度，依本表所列各年度退休金計算基準計算，之後不再調整。</a:t>
                      </a:r>
                      <a:r>
                        <a:rPr lang="zh-TW" altLang="en-US" sz="1700" u="sng" kern="100" dirty="0" smtClean="0">
                          <a:solidFill>
                            <a:srgbClr val="FF0000"/>
                          </a:solidFill>
                          <a:effectLst/>
                        </a:rPr>
                        <a:t>但本法公布施行前已符合法定支領月退休金條件而於本法公布施行後退休生效者，仍按最後在職本年功俸</a:t>
                      </a:r>
                      <a:r>
                        <a:rPr lang="en-US" altLang="zh-TW" sz="1700" u="sng" kern="100" dirty="0" smtClean="0">
                          <a:solidFill>
                            <a:srgbClr val="FF0000"/>
                          </a:solidFill>
                          <a:effectLst/>
                        </a:rPr>
                        <a:t>(</a:t>
                      </a:r>
                      <a:r>
                        <a:rPr lang="zh-TW" altLang="en-US" sz="1700" u="sng" kern="100" dirty="0" smtClean="0">
                          <a:solidFill>
                            <a:srgbClr val="FF0000"/>
                          </a:solidFill>
                          <a:effectLst/>
                        </a:rPr>
                        <a:t>薪</a:t>
                      </a:r>
                      <a:r>
                        <a:rPr lang="en-US" altLang="zh-TW" sz="1700" u="sng" kern="100" dirty="0" smtClean="0">
                          <a:solidFill>
                            <a:srgbClr val="FF0000"/>
                          </a:solidFill>
                          <a:effectLst/>
                        </a:rPr>
                        <a:t>)</a:t>
                      </a:r>
                      <a:r>
                        <a:rPr lang="zh-TW" altLang="en-US" sz="1700" u="sng" kern="100" dirty="0" smtClean="0">
                          <a:solidFill>
                            <a:srgbClr val="FF0000"/>
                          </a:solidFill>
                          <a:effectLst/>
                        </a:rPr>
                        <a:t>計算退休給與。</a:t>
                      </a:r>
                      <a:endParaRPr lang="en-US" altLang="zh-TW" sz="1700" u="sng" kern="100" dirty="0" smtClean="0">
                        <a:solidFill>
                          <a:srgbClr val="FF0000"/>
                        </a:solidFill>
                        <a:effectLst/>
                      </a:endParaRPr>
                    </a:p>
                    <a:p>
                      <a:pPr marL="177800" indent="-177800" algn="l" defTabSz="914400" rtl="0" eaLnBrk="1" latinLnBrk="0" hangingPunct="1">
                        <a:lnSpc>
                          <a:spcPts val="2500"/>
                        </a:lnSpc>
                        <a:spcAft>
                          <a:spcPts val="0"/>
                        </a:spcAft>
                      </a:pPr>
                      <a:r>
                        <a:rPr lang="en-US" altLang="zh-TW" sz="1700" kern="100" dirty="0" smtClean="0">
                          <a:effectLst/>
                        </a:rPr>
                        <a:t>3.</a:t>
                      </a:r>
                      <a:r>
                        <a:rPr lang="zh-TW" altLang="en-US" sz="1700" kern="100" dirty="0" smtClean="0">
                          <a:effectLst/>
                        </a:rPr>
                        <a:t>本表所列平均俸</a:t>
                      </a:r>
                      <a:r>
                        <a:rPr lang="en-US" altLang="zh-TW" sz="1700" kern="100" dirty="0" smtClean="0">
                          <a:effectLst/>
                        </a:rPr>
                        <a:t>(</a:t>
                      </a:r>
                      <a:r>
                        <a:rPr lang="zh-TW" altLang="en-US" sz="1700" kern="100" dirty="0" smtClean="0">
                          <a:effectLst/>
                        </a:rPr>
                        <a:t>薪</a:t>
                      </a:r>
                      <a:r>
                        <a:rPr lang="en-US" altLang="zh-TW" sz="1700" kern="100" dirty="0" smtClean="0">
                          <a:effectLst/>
                        </a:rPr>
                        <a:t>)</a:t>
                      </a:r>
                      <a:r>
                        <a:rPr lang="zh-TW" altLang="en-US" sz="1700" kern="100" dirty="0" smtClean="0">
                          <a:effectLst/>
                        </a:rPr>
                        <a:t>額計算區間，均從最後在職往前推算。</a:t>
                      </a:r>
                      <a:endParaRPr lang="zh-TW" altLang="en-US" sz="1700" b="1" kern="100" dirty="0" smtClean="0">
                        <a:solidFill>
                          <a:srgbClr val="0000FF"/>
                        </a:solidFill>
                        <a:effectLst/>
                        <a:latin typeface="+mn-lt"/>
                        <a:ea typeface="+mn-ea"/>
                        <a:cs typeface="+mn-cs"/>
                      </a:endParaRPr>
                    </a:p>
                  </a:txBody>
                  <a:tcPr marL="68580" marR="68580" marT="0" marB="0" anchor="ctr">
                    <a:solidFill>
                      <a:schemeClr val="accent5">
                        <a:lumMod val="20000"/>
                        <a:lumOff val="80000"/>
                      </a:schemeClr>
                    </a:solidFill>
                  </a:tcPr>
                </a:tc>
                <a:tc hMerge="1">
                  <a:txBody>
                    <a:bodyPr/>
                    <a:lstStyle/>
                    <a:p>
                      <a:pPr marL="0" indent="0" algn="ctr" defTabSz="914400" rtl="0" eaLnBrk="1" latinLnBrk="0" hangingPunct="1">
                        <a:lnSpc>
                          <a:spcPts val="2500"/>
                        </a:lnSpc>
                        <a:spcAft>
                          <a:spcPts val="0"/>
                        </a:spcAft>
                      </a:pPr>
                      <a:endParaRPr lang="zh-TW" altLang="zh-TW" sz="2200" b="1" kern="100" dirty="0">
                        <a:solidFill>
                          <a:schemeClr val="tx1"/>
                        </a:solidFill>
                        <a:effectLst/>
                        <a:latin typeface="+mn-lt"/>
                        <a:ea typeface="+mn-ea"/>
                        <a:cs typeface="+mn-cs"/>
                      </a:endParaRPr>
                    </a:p>
                  </a:txBody>
                  <a:tcPr marL="68580" marR="68580" marT="0" marB="0" anchor="ctr"/>
                </a:tc>
                <a:tc hMerge="1">
                  <a:txBody>
                    <a:bodyPr/>
                    <a:lstStyle/>
                    <a:p>
                      <a:pPr marL="177800" indent="-177800" algn="l" defTabSz="914400" rtl="0" eaLnBrk="1" latinLnBrk="0" hangingPunct="1">
                        <a:lnSpc>
                          <a:spcPts val="2500"/>
                        </a:lnSpc>
                        <a:spcAft>
                          <a:spcPts val="0"/>
                        </a:spcAft>
                      </a:pPr>
                      <a:endParaRPr lang="zh-TW" altLang="en-US" sz="1800" b="1" kern="100" dirty="0" smtClean="0">
                        <a:solidFill>
                          <a:srgbClr val="0000FF"/>
                        </a:solidFill>
                        <a:effectLst/>
                        <a:latin typeface="+mn-lt"/>
                        <a:ea typeface="+mn-ea"/>
                        <a:cs typeface="+mn-cs"/>
                      </a:endParaRPr>
                    </a:p>
                  </a:txBody>
                  <a:tcPr marL="68580" marR="68580" marT="0" marB="0" anchor="ctr">
                    <a:noFill/>
                  </a:tcPr>
                </a:tc>
                <a:tc hMerge="1">
                  <a:txBody>
                    <a:bodyPr/>
                    <a:lstStyle/>
                    <a:p>
                      <a:pPr marL="177800" indent="-177800" algn="l" defTabSz="914400" rtl="0" eaLnBrk="1" latinLnBrk="0" hangingPunct="1">
                        <a:lnSpc>
                          <a:spcPts val="2500"/>
                        </a:lnSpc>
                        <a:spcAft>
                          <a:spcPts val="0"/>
                        </a:spcAft>
                      </a:pPr>
                      <a:endParaRPr lang="zh-TW" altLang="en-US" sz="1800" b="1" kern="100" dirty="0" smtClean="0">
                        <a:solidFill>
                          <a:srgbClr val="0000FF"/>
                        </a:solidFill>
                        <a:effectLst/>
                        <a:latin typeface="+mn-lt"/>
                        <a:ea typeface="+mn-ea"/>
                        <a:cs typeface="+mn-cs"/>
                      </a:endParaRPr>
                    </a:p>
                  </a:txBody>
                  <a:tcPr marL="68580" marR="68580" marT="0" marB="0" anchor="ctr">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12284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內容版面配置區 5"/>
          <p:cNvGraphicFramePr>
            <a:graphicFrameLocks noGrp="1"/>
          </p:cNvGraphicFramePr>
          <p:nvPr>
            <p:ph idx="1"/>
            <p:extLst>
              <p:ext uri="{D42A27DB-BD31-4B8C-83A1-F6EECF244321}">
                <p14:modId xmlns:p14="http://schemas.microsoft.com/office/powerpoint/2010/main" val="473313887"/>
              </p:ext>
            </p:extLst>
          </p:nvPr>
        </p:nvGraphicFramePr>
        <p:xfrm>
          <a:off x="988621" y="1788618"/>
          <a:ext cx="7522786" cy="3659096"/>
        </p:xfrm>
        <a:graphic>
          <a:graphicData uri="http://schemas.openxmlformats.org/drawingml/2006/table">
            <a:tbl>
              <a:tblPr firstRow="1" bandRow="1">
                <a:tableStyleId>{93296810-A885-4BE3-A3E7-6D5BEEA58F35}</a:tableStyleId>
              </a:tblPr>
              <a:tblGrid>
                <a:gridCol w="3761393">
                  <a:extLst>
                    <a:ext uri="{9D8B030D-6E8A-4147-A177-3AD203B41FA5}">
                      <a16:colId xmlns:a16="http://schemas.microsoft.com/office/drawing/2014/main" val="20000"/>
                    </a:ext>
                  </a:extLst>
                </a:gridCol>
                <a:gridCol w="3761393">
                  <a:extLst>
                    <a:ext uri="{9D8B030D-6E8A-4147-A177-3AD203B41FA5}">
                      <a16:colId xmlns:a16="http://schemas.microsoft.com/office/drawing/2014/main" val="20001"/>
                    </a:ext>
                  </a:extLst>
                </a:gridCol>
              </a:tblGrid>
              <a:tr h="241522">
                <a:tc>
                  <a:txBody>
                    <a:bodyPr/>
                    <a:lstStyle/>
                    <a:p>
                      <a:pPr algn="ctr"/>
                      <a:r>
                        <a:rPr lang="zh-TW" altLang="en-US" sz="2000" dirty="0" smtClean="0">
                          <a:latin typeface="標楷體" panose="03000509000000000000" pitchFamily="65" charset="-120"/>
                          <a:ea typeface="標楷體" panose="03000509000000000000" pitchFamily="65" charset="-120"/>
                        </a:rPr>
                        <a:t>舊制</a:t>
                      </a:r>
                      <a:r>
                        <a:rPr lang="en-US" altLang="zh-TW" sz="2000" dirty="0" smtClean="0">
                          <a:latin typeface="標楷體" panose="03000509000000000000" pitchFamily="65" charset="-120"/>
                          <a:ea typeface="標楷體" panose="03000509000000000000" pitchFamily="65" charset="-120"/>
                        </a:rPr>
                        <a:t>84.6.30</a:t>
                      </a:r>
                      <a:r>
                        <a:rPr lang="zh-TW" altLang="en-US" sz="2000" dirty="0" smtClean="0">
                          <a:latin typeface="標楷體" panose="03000509000000000000" pitchFamily="65" charset="-120"/>
                          <a:ea typeface="標楷體" panose="03000509000000000000" pitchFamily="65" charset="-120"/>
                        </a:rPr>
                        <a:t>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公</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pPr algn="ct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85.1.31</a:t>
                      </a:r>
                      <a:r>
                        <a:rPr lang="zh-TW" altLang="en-US" sz="2000" dirty="0" smtClean="0">
                          <a:latin typeface="標楷體" panose="03000509000000000000" pitchFamily="65" charset="-120"/>
                          <a:ea typeface="標楷體" panose="03000509000000000000" pitchFamily="65" charset="-120"/>
                        </a:rPr>
                        <a:t>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教</a:t>
                      </a:r>
                      <a:r>
                        <a:rPr lang="en-US" altLang="zh-TW" sz="2000" dirty="0" smtClean="0">
                          <a:latin typeface="標楷體" panose="03000509000000000000" pitchFamily="65" charset="-120"/>
                          <a:ea typeface="標楷體" panose="03000509000000000000" pitchFamily="65" charset="-120"/>
                        </a:rPr>
                        <a:t>)</a:t>
                      </a:r>
                      <a:endParaRPr lang="zh-TW" altLang="en-US" sz="2000" dirty="0" smtClean="0">
                        <a:latin typeface="標楷體" panose="03000509000000000000" pitchFamily="65" charset="-120"/>
                        <a:ea typeface="標楷體" panose="03000509000000000000" pitchFamily="65" charset="-120"/>
                      </a:endParaRPr>
                    </a:p>
                  </a:txBody>
                  <a:tcPr/>
                </a:tc>
                <a:tc>
                  <a:txBody>
                    <a:bodyPr/>
                    <a:lstStyle/>
                    <a:p>
                      <a:pPr algn="ctr"/>
                      <a:r>
                        <a:rPr lang="zh-TW" altLang="en-US" sz="2000" dirty="0" smtClean="0">
                          <a:latin typeface="標楷體" panose="03000509000000000000" pitchFamily="65" charset="-120"/>
                          <a:ea typeface="標楷體" panose="03000509000000000000" pitchFamily="65" charset="-120"/>
                        </a:rPr>
                        <a:t>新制</a:t>
                      </a:r>
                      <a:r>
                        <a:rPr lang="en-US" altLang="zh-TW" sz="2000" dirty="0" smtClean="0">
                          <a:latin typeface="標楷體" panose="03000509000000000000" pitchFamily="65" charset="-120"/>
                          <a:ea typeface="標楷體" panose="03000509000000000000" pitchFamily="65" charset="-120"/>
                        </a:rPr>
                        <a:t>84.7.1</a:t>
                      </a:r>
                      <a:r>
                        <a:rPr lang="zh-TW" altLang="en-US" sz="2000" dirty="0" smtClean="0">
                          <a:latin typeface="標楷體" panose="03000509000000000000" pitchFamily="65" charset="-120"/>
                          <a:ea typeface="標楷體" panose="03000509000000000000" pitchFamily="65" charset="-120"/>
                        </a:rPr>
                        <a:t>後</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公</a:t>
                      </a:r>
                      <a:r>
                        <a:rPr lang="en-US" altLang="zh-TW" sz="2000" dirty="0" smtClean="0">
                          <a:latin typeface="標楷體" panose="03000509000000000000" pitchFamily="65" charset="-120"/>
                          <a:ea typeface="標楷體" panose="03000509000000000000" pitchFamily="65" charset="-120"/>
                        </a:rPr>
                        <a:t>)</a:t>
                      </a:r>
                    </a:p>
                    <a:p>
                      <a:pPr algn="ct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85.2.1</a:t>
                      </a:r>
                      <a:r>
                        <a:rPr lang="zh-TW" altLang="en-US" sz="2000" dirty="0" smtClean="0">
                          <a:latin typeface="標楷體" panose="03000509000000000000" pitchFamily="65" charset="-120"/>
                          <a:ea typeface="標楷體" panose="03000509000000000000" pitchFamily="65" charset="-120"/>
                        </a:rPr>
                        <a:t>後</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教</a:t>
                      </a:r>
                      <a:r>
                        <a:rPr lang="en-US" altLang="zh-TW" sz="2000" dirty="0" smtClean="0">
                          <a:latin typeface="標楷體" panose="03000509000000000000" pitchFamily="65" charset="-120"/>
                          <a:ea typeface="標楷體" panose="03000509000000000000" pitchFamily="65" charset="-120"/>
                        </a:rPr>
                        <a:t>)</a:t>
                      </a:r>
                      <a:endParaRPr lang="zh-TW" altLang="en-US" sz="200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0"/>
                  </a:ext>
                </a:extLst>
              </a:tr>
              <a:tr h="428216">
                <a:tc>
                  <a:txBody>
                    <a:bodyPr/>
                    <a:lstStyle/>
                    <a:p>
                      <a:r>
                        <a:rPr lang="zh-TW" altLang="en-US" sz="2000" dirty="0" smtClean="0">
                          <a:latin typeface="標楷體" panose="03000509000000000000" pitchFamily="65" charset="-120"/>
                          <a:ea typeface="標楷體" panose="03000509000000000000" pitchFamily="65" charset="-120"/>
                        </a:rPr>
                        <a:t>◎基數內涵：均俸</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薪</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a:t>
                      </a:r>
                      <a:r>
                        <a:rPr lang="en-US" altLang="zh-TW" sz="2000" dirty="0" smtClean="0">
                          <a:latin typeface="標楷體" panose="03000509000000000000" pitchFamily="65" charset="-120"/>
                          <a:ea typeface="標楷體" panose="03000509000000000000" pitchFamily="65" charset="-120"/>
                        </a:rPr>
                        <a:t>930</a:t>
                      </a:r>
                      <a:r>
                        <a:rPr lang="zh-TW" altLang="en-US" sz="2000" dirty="0" smtClean="0">
                          <a:latin typeface="標楷體" panose="03000509000000000000" pitchFamily="65" charset="-120"/>
                          <a:ea typeface="標楷體" panose="03000509000000000000" pitchFamily="65" charset="-120"/>
                        </a:rPr>
                        <a:t>元</a:t>
                      </a:r>
                    </a:p>
                  </a:txBody>
                  <a:tcPr/>
                </a:tc>
                <a:tc>
                  <a:txBody>
                    <a:bodyPr/>
                    <a:lstStyle/>
                    <a:p>
                      <a:r>
                        <a:rPr lang="zh-TW" altLang="en-US" sz="2000" dirty="0" smtClean="0">
                          <a:latin typeface="標楷體" panose="03000509000000000000" pitchFamily="65" charset="-120"/>
                          <a:ea typeface="標楷體" panose="03000509000000000000" pitchFamily="65" charset="-120"/>
                        </a:rPr>
                        <a:t>◎基數內涵：均俸</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薪</a:t>
                      </a:r>
                      <a:r>
                        <a:rPr lang="en-US" altLang="zh-TW" sz="2000" dirty="0" smtClean="0">
                          <a:latin typeface="標楷體" panose="03000509000000000000" pitchFamily="65" charset="-120"/>
                          <a:ea typeface="標楷體" panose="03000509000000000000" pitchFamily="65" charset="-120"/>
                        </a:rPr>
                        <a:t>)×2</a:t>
                      </a:r>
                    </a:p>
                  </a:txBody>
                  <a:tcPr/>
                </a:tc>
                <a:extLst>
                  <a:ext uri="{0D108BD9-81ED-4DB2-BD59-A6C34878D82A}">
                    <a16:rowId xmlns:a16="http://schemas.microsoft.com/office/drawing/2014/main" val="10001"/>
                  </a:ext>
                </a:extLst>
              </a:tr>
              <a:tr h="2041828">
                <a:tc>
                  <a:txBody>
                    <a:bodyPr/>
                    <a:lstStyle/>
                    <a:p>
                      <a:r>
                        <a:rPr lang="zh-TW" altLang="en-US" sz="2000" dirty="0" smtClean="0">
                          <a:latin typeface="標楷體" panose="03000509000000000000" pitchFamily="65" charset="-120"/>
                          <a:ea typeface="標楷體" panose="03000509000000000000" pitchFamily="65" charset="-120"/>
                        </a:rPr>
                        <a:t>◎基數計算說明：</a:t>
                      </a:r>
                    </a:p>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滿</a:t>
                      </a:r>
                      <a:r>
                        <a:rPr lang="en-US" altLang="zh-TW" sz="2000" dirty="0" smtClean="0">
                          <a:latin typeface="標楷體" panose="03000509000000000000" pitchFamily="65" charset="-120"/>
                          <a:ea typeface="標楷體" panose="03000509000000000000" pitchFamily="65" charset="-120"/>
                        </a:rPr>
                        <a:t>5</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9</a:t>
                      </a:r>
                      <a:r>
                        <a:rPr lang="zh-TW" altLang="en-US" sz="2000" dirty="0" smtClean="0">
                          <a:latin typeface="標楷體" panose="03000509000000000000" pitchFamily="65" charset="-120"/>
                          <a:ea typeface="標楷體" panose="03000509000000000000" pitchFamily="65" charset="-120"/>
                        </a:rPr>
                        <a:t>個；每增</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年→加</a:t>
                      </a:r>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個； </a:t>
                      </a:r>
                      <a:endParaRPr lang="en-US" altLang="zh-TW"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  </a:t>
                      </a:r>
                      <a:r>
                        <a:rPr lang="zh-TW" altLang="en-US" sz="2000" dirty="0" smtClean="0">
                          <a:latin typeface="標楷體" panose="03000509000000000000" pitchFamily="65" charset="-120"/>
                          <a:ea typeface="標楷體" panose="03000509000000000000" pitchFamily="65" charset="-120"/>
                        </a:rPr>
                        <a:t>滿</a:t>
                      </a:r>
                      <a:r>
                        <a:rPr lang="en-US" altLang="zh-TW" sz="2000" dirty="0" smtClean="0">
                          <a:latin typeface="標楷體" panose="03000509000000000000" pitchFamily="65" charset="-120"/>
                          <a:ea typeface="標楷體" panose="03000509000000000000" pitchFamily="65" charset="-120"/>
                        </a:rPr>
                        <a:t>15</a:t>
                      </a:r>
                      <a:r>
                        <a:rPr lang="zh-TW" altLang="en-US" sz="2000" dirty="0" smtClean="0">
                          <a:latin typeface="標楷體" panose="03000509000000000000" pitchFamily="65" charset="-120"/>
                          <a:ea typeface="標楷體" panose="03000509000000000000" pitchFamily="65" charset="-120"/>
                        </a:rPr>
                        <a:t>年後→另加</a:t>
                      </a:r>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個 </a:t>
                      </a:r>
                    </a:p>
                    <a:p>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最高</a:t>
                      </a:r>
                      <a:r>
                        <a:rPr lang="en-US" altLang="zh-TW" sz="2000" dirty="0" smtClean="0">
                          <a:latin typeface="標楷體" panose="03000509000000000000" pitchFamily="65" charset="-120"/>
                          <a:ea typeface="標楷體" panose="03000509000000000000" pitchFamily="65" charset="-120"/>
                        </a:rPr>
                        <a:t>30</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61</a:t>
                      </a:r>
                      <a:r>
                        <a:rPr lang="zh-TW" altLang="en-US" sz="2000" dirty="0" smtClean="0">
                          <a:latin typeface="標楷體" panose="03000509000000000000" pitchFamily="65" charset="-120"/>
                          <a:ea typeface="標楷體" panose="03000509000000000000" pitchFamily="65" charset="-120"/>
                        </a:rPr>
                        <a:t>個</a:t>
                      </a: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畸零月數按比率計給</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未滿</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  月以</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個月計</a:t>
                      </a:r>
                      <a:r>
                        <a:rPr lang="en-US" altLang="zh-TW" sz="2000" dirty="0" smtClean="0">
                          <a:latin typeface="標楷體" panose="03000509000000000000" pitchFamily="65" charset="-120"/>
                          <a:ea typeface="標楷體" panose="03000509000000000000" pitchFamily="65" charset="-12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教</a:t>
                      </a: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符合增核給與者，增至</a:t>
                      </a: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81</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個基數。</a:t>
                      </a:r>
                      <a:endParaRPr lang="en-US" altLang="zh-TW" sz="2000" dirty="0" smtClean="0">
                        <a:solidFill>
                          <a:srgbClr val="FF0000"/>
                        </a:solidFill>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◎基數計算說明：</a:t>
                      </a:r>
                    </a:p>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每</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1.5</a:t>
                      </a:r>
                      <a:r>
                        <a:rPr lang="zh-TW" altLang="en-US" sz="2000" dirty="0" smtClean="0">
                          <a:latin typeface="標楷體" panose="03000509000000000000" pitchFamily="65" charset="-120"/>
                          <a:ea typeface="標楷體" panose="03000509000000000000" pitchFamily="65" charset="-120"/>
                        </a:rPr>
                        <a:t>個</a:t>
                      </a:r>
                      <a:r>
                        <a:rPr lang="en-US" altLang="zh-TW" sz="2000" dirty="0" smtClean="0">
                          <a:latin typeface="標楷體" panose="03000509000000000000" pitchFamily="65" charset="-120"/>
                          <a:ea typeface="標楷體" panose="03000509000000000000" pitchFamily="65" charset="-120"/>
                        </a:rPr>
                        <a:t>(35</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53</a:t>
                      </a:r>
                      <a:r>
                        <a:rPr lang="zh-TW" altLang="en-US" sz="2000" dirty="0" smtClean="0">
                          <a:latin typeface="標楷體" panose="03000509000000000000" pitchFamily="65" charset="-120"/>
                          <a:ea typeface="標楷體" panose="03000509000000000000" pitchFamily="65" charset="-120"/>
                        </a:rPr>
                        <a:t>個</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 </a:t>
                      </a:r>
                      <a:endParaRPr lang="en-US" altLang="zh-TW" sz="2000" dirty="0" smtClean="0">
                        <a:latin typeface="標楷體" panose="03000509000000000000" pitchFamily="65" charset="-120"/>
                        <a:ea typeface="標楷體" panose="03000509000000000000" pitchFamily="65" charset="-120"/>
                      </a:endParaRPr>
                    </a:p>
                    <a:p>
                      <a:pPr marL="265113" indent="-265113"/>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第</a:t>
                      </a:r>
                      <a:r>
                        <a:rPr lang="en-US" altLang="zh-TW" sz="2000" dirty="0" smtClean="0">
                          <a:latin typeface="標楷體" panose="03000509000000000000" pitchFamily="65" charset="-120"/>
                          <a:ea typeface="標楷體" panose="03000509000000000000" pitchFamily="65" charset="-120"/>
                        </a:rPr>
                        <a:t>36</a:t>
                      </a:r>
                      <a:r>
                        <a:rPr lang="zh-TW" altLang="en-US" sz="2000" dirty="0" smtClean="0">
                          <a:latin typeface="標楷體" panose="03000509000000000000" pitchFamily="65" charset="-120"/>
                          <a:ea typeface="標楷體" panose="03000509000000000000" pitchFamily="65" charset="-120"/>
                        </a:rPr>
                        <a:t>年→每年增</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最高</a:t>
                      </a:r>
                      <a:r>
                        <a:rPr lang="en-US" altLang="zh-TW" sz="2000" dirty="0" smtClean="0">
                          <a:latin typeface="標楷體" panose="03000509000000000000" pitchFamily="65" charset="-120"/>
                          <a:ea typeface="標楷體" panose="03000509000000000000" pitchFamily="65" charset="-120"/>
                        </a:rPr>
                        <a:t>40</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60</a:t>
                      </a:r>
                      <a:r>
                        <a:rPr lang="zh-TW" altLang="en-US" sz="2000" dirty="0" smtClean="0">
                          <a:latin typeface="標楷體" panose="03000509000000000000" pitchFamily="65" charset="-120"/>
                          <a:ea typeface="標楷體" panose="03000509000000000000" pitchFamily="65" charset="-120"/>
                        </a:rPr>
                        <a:t>個</a:t>
                      </a:r>
                      <a:r>
                        <a:rPr lang="en-US" altLang="zh-TW" sz="2000" dirty="0" smtClean="0">
                          <a:latin typeface="標楷體" panose="03000509000000000000" pitchFamily="65" charset="-120"/>
                          <a:ea typeface="標楷體" panose="03000509000000000000" pitchFamily="65" charset="-120"/>
                        </a:rPr>
                        <a:t>)</a:t>
                      </a:r>
                      <a:endParaRPr lang="zh-TW" altLang="en-US" sz="2000" dirty="0" smtClean="0">
                        <a:latin typeface="標楷體" panose="03000509000000000000" pitchFamily="65" charset="-120"/>
                        <a:ea typeface="標楷體" panose="03000509000000000000" pitchFamily="65" charset="-120"/>
                      </a:endParaRP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畸零月數按比率計給</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未滿</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  月以</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個月計</a:t>
                      </a:r>
                      <a:r>
                        <a:rPr lang="en-US" altLang="zh-TW" sz="2000" dirty="0" smtClean="0">
                          <a:latin typeface="標楷體" panose="03000509000000000000" pitchFamily="65" charset="-120"/>
                          <a:ea typeface="標楷體" panose="03000509000000000000" pitchFamily="65" charset="-120"/>
                        </a:rPr>
                        <a:t>)</a:t>
                      </a:r>
                    </a:p>
                    <a:p>
                      <a:endParaRPr lang="en-US" altLang="zh-TW" sz="200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2"/>
                  </a:ext>
                </a:extLst>
              </a:tr>
            </a:tbl>
          </a:graphicData>
        </a:graphic>
      </p:graphicFrame>
      <p:sp>
        <p:nvSpPr>
          <p:cNvPr id="8" name="Rectangle 29"/>
          <p:cNvSpPr>
            <a:spLocks noGrp="1" noChangeArrowheads="1"/>
          </p:cNvSpPr>
          <p:nvPr>
            <p:ph type="title"/>
          </p:nvPr>
        </p:nvSpPr>
        <p:spPr bwMode="auto">
          <a:xfrm>
            <a:off x="899592" y="620688"/>
            <a:ext cx="7618040" cy="570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p>
            <a:pPr algn="l"/>
            <a:r>
              <a:rPr lang="zh-TW" altLang="en-US" sz="3200" b="1" dirty="0" smtClean="0">
                <a:solidFill>
                  <a:schemeClr val="tx1"/>
                </a:solidFill>
                <a:latin typeface="標楷體" panose="03000509000000000000" pitchFamily="65" charset="-120"/>
                <a:ea typeface="標楷體" panose="03000509000000000000" pitchFamily="65" charset="-120"/>
              </a:rPr>
              <a:t>二、退休金計算公式</a:t>
            </a:r>
            <a:r>
              <a:rPr lang="en-US" altLang="zh-TW" sz="3200" b="1" dirty="0" smtClean="0">
                <a:solidFill>
                  <a:schemeClr val="tx1"/>
                </a:solidFill>
                <a:latin typeface="標楷體" panose="03000509000000000000" pitchFamily="65" charset="-120"/>
                <a:ea typeface="標楷體" panose="03000509000000000000" pitchFamily="65" charset="-120"/>
              </a:rPr>
              <a:t>(2-1)</a:t>
            </a: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9" name="矩形 8"/>
          <p:cNvSpPr/>
          <p:nvPr/>
        </p:nvSpPr>
        <p:spPr>
          <a:xfrm>
            <a:off x="899592" y="1269340"/>
            <a:ext cx="1874231" cy="430887"/>
          </a:xfrm>
          <a:prstGeom prst="rect">
            <a:avLst/>
          </a:prstGeom>
        </p:spPr>
        <p:txBody>
          <a:bodyPr wrap="none">
            <a:spAutoFit/>
          </a:bodyPr>
          <a:lstStyle/>
          <a:p>
            <a:pPr eaLnBrk="1" hangingPunct="1">
              <a:buFont typeface="Wingdings" pitchFamily="2" charset="2"/>
              <a:buChar char="u"/>
            </a:pPr>
            <a:r>
              <a:rPr lang="zh-TW" altLang="en-US" sz="2200" b="1" dirty="0" smtClean="0">
                <a:solidFill>
                  <a:schemeClr val="tx1"/>
                </a:solidFill>
                <a:latin typeface="標楷體" panose="03000509000000000000" pitchFamily="65" charset="-120"/>
              </a:rPr>
              <a:t>一次退休金</a:t>
            </a:r>
            <a:endParaRPr lang="zh-TW" altLang="en-US" sz="2200" b="1" dirty="0">
              <a:solidFill>
                <a:schemeClr val="tx1"/>
              </a:solidFill>
              <a:latin typeface="標楷體" panose="03000509000000000000" pitchFamily="65" charset="-120"/>
            </a:endParaRPr>
          </a:p>
        </p:txBody>
      </p:sp>
      <p:sp>
        <p:nvSpPr>
          <p:cNvPr id="10" name="投影片編號版面配置區 2"/>
          <p:cNvSpPr txBox="1">
            <a:spLocks/>
          </p:cNvSpPr>
          <p:nvPr/>
        </p:nvSpPr>
        <p:spPr>
          <a:xfrm>
            <a:off x="8511407" y="6237312"/>
            <a:ext cx="609600" cy="517524"/>
          </a:xfrm>
          <a:prstGeom prst="rect">
            <a:avLst/>
          </a:prstGeom>
        </p:spPr>
        <p:txBody>
          <a:bodyPr vert="horz" rtlCol="0" anchor="ctr"/>
          <a:lstStyle>
            <a:defPPr>
              <a:defRPr lang="zh-TW"/>
            </a:defPPr>
            <a:lvl1pPr algn="ctr" rtl="0" eaLnBrk="1" fontAlgn="base" latinLnBrk="0" hangingPunct="1">
              <a:spcBef>
                <a:spcPct val="20000"/>
              </a:spcBef>
              <a:spcAft>
                <a:spcPct val="0"/>
              </a:spcAft>
              <a:buClr>
                <a:schemeClr val="folHlink"/>
              </a:buClr>
              <a:buSzPct val="60000"/>
              <a:buFont typeface="Wingdings" pitchFamily="2" charset="2"/>
              <a:defRPr kumimoji="0" sz="1400" b="1" kern="1200">
                <a:solidFill>
                  <a:srgbClr val="FFFFFF"/>
                </a:solidFill>
                <a:latin typeface="Tahoma" pitchFamily="34" charset="0"/>
                <a:ea typeface="標楷體" pitchFamily="65" charset="-120"/>
                <a:cs typeface="+mn-cs"/>
              </a:defRPr>
            </a:lvl1pPr>
            <a:lvl2pPr marL="4572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2pPr>
            <a:lvl3pPr marL="9144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3pPr>
            <a:lvl4pPr marL="13716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4pPr>
            <a:lvl5pPr marL="18288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5pPr>
            <a:lvl6pPr marL="2286000" algn="l" defTabSz="914400" rtl="0" eaLnBrk="1" latinLnBrk="0" hangingPunct="1">
              <a:defRPr kumimoji="1" sz="2000" b="1" kern="1200">
                <a:solidFill>
                  <a:srgbClr val="0000FF"/>
                </a:solidFill>
                <a:latin typeface="Tahoma" pitchFamily="34" charset="0"/>
                <a:ea typeface="標楷體" pitchFamily="65" charset="-120"/>
                <a:cs typeface="+mn-cs"/>
              </a:defRPr>
            </a:lvl6pPr>
            <a:lvl7pPr marL="2743200" algn="l" defTabSz="914400" rtl="0" eaLnBrk="1" latinLnBrk="0" hangingPunct="1">
              <a:defRPr kumimoji="1" sz="2000" b="1" kern="1200">
                <a:solidFill>
                  <a:srgbClr val="0000FF"/>
                </a:solidFill>
                <a:latin typeface="Tahoma" pitchFamily="34" charset="0"/>
                <a:ea typeface="標楷體" pitchFamily="65" charset="-120"/>
                <a:cs typeface="+mn-cs"/>
              </a:defRPr>
            </a:lvl7pPr>
            <a:lvl8pPr marL="3200400" algn="l" defTabSz="914400" rtl="0" eaLnBrk="1" latinLnBrk="0" hangingPunct="1">
              <a:defRPr kumimoji="1" sz="2000" b="1" kern="1200">
                <a:solidFill>
                  <a:srgbClr val="0000FF"/>
                </a:solidFill>
                <a:latin typeface="Tahoma" pitchFamily="34" charset="0"/>
                <a:ea typeface="標楷體" pitchFamily="65" charset="-120"/>
                <a:cs typeface="+mn-cs"/>
              </a:defRPr>
            </a:lvl8pPr>
            <a:lvl9pPr marL="3657600" algn="l" defTabSz="914400" rtl="0" eaLnBrk="1" latinLnBrk="0" hangingPunct="1">
              <a:defRPr kumimoji="1" sz="2000" b="1" kern="1200">
                <a:solidFill>
                  <a:srgbClr val="0000FF"/>
                </a:solidFill>
                <a:latin typeface="Tahoma" pitchFamily="34" charset="0"/>
                <a:ea typeface="標楷體" pitchFamily="65" charset="-120"/>
                <a:cs typeface="+mn-cs"/>
              </a:defRPr>
            </a:lvl9pPr>
          </a:lstStyle>
          <a:p>
            <a:pPr>
              <a:defRPr/>
            </a:pPr>
            <a:fld id="{FF0CAA89-AFBB-4070-9842-1E9C9463C20A}" type="slidenum">
              <a:rPr lang="en-US" altLang="zh-TW" smtClean="0">
                <a:solidFill>
                  <a:schemeClr val="tx1"/>
                </a:solidFill>
              </a:rPr>
              <a:pPr>
                <a:defRPr/>
              </a:pPr>
              <a:t>17</a:t>
            </a:fld>
            <a:endParaRPr lang="en-US" altLang="zh-TW" dirty="0">
              <a:solidFill>
                <a:schemeClr val="tx1"/>
              </a:solidFill>
            </a:endParaRPr>
          </a:p>
        </p:txBody>
      </p:sp>
    </p:spTree>
    <p:extLst>
      <p:ext uri="{BB962C8B-B14F-4D97-AF65-F5344CB8AC3E}">
        <p14:creationId xmlns:p14="http://schemas.microsoft.com/office/powerpoint/2010/main" val="571093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內容版面配置區 5"/>
          <p:cNvGraphicFramePr>
            <a:graphicFrameLocks noGrp="1"/>
          </p:cNvGraphicFramePr>
          <p:nvPr>
            <p:ph idx="1"/>
            <p:extLst>
              <p:ext uri="{D42A27DB-BD31-4B8C-83A1-F6EECF244321}">
                <p14:modId xmlns:p14="http://schemas.microsoft.com/office/powerpoint/2010/main" val="536232035"/>
              </p:ext>
            </p:extLst>
          </p:nvPr>
        </p:nvGraphicFramePr>
        <p:xfrm>
          <a:off x="827584" y="1772816"/>
          <a:ext cx="7522786" cy="3973340"/>
        </p:xfrm>
        <a:graphic>
          <a:graphicData uri="http://schemas.openxmlformats.org/drawingml/2006/table">
            <a:tbl>
              <a:tblPr firstRow="1" bandRow="1">
                <a:tableStyleId>{93296810-A885-4BE3-A3E7-6D5BEEA58F35}</a:tableStyleId>
              </a:tblPr>
              <a:tblGrid>
                <a:gridCol w="3761393">
                  <a:extLst>
                    <a:ext uri="{9D8B030D-6E8A-4147-A177-3AD203B41FA5}">
                      <a16:colId xmlns:a16="http://schemas.microsoft.com/office/drawing/2014/main" val="20000"/>
                    </a:ext>
                  </a:extLst>
                </a:gridCol>
                <a:gridCol w="3761393">
                  <a:extLst>
                    <a:ext uri="{9D8B030D-6E8A-4147-A177-3AD203B41FA5}">
                      <a16:colId xmlns:a16="http://schemas.microsoft.com/office/drawing/2014/main" val="20001"/>
                    </a:ext>
                  </a:extLst>
                </a:gridCol>
              </a:tblGrid>
              <a:tr h="422465">
                <a:tc>
                  <a:txBody>
                    <a:bodyPr/>
                    <a:lstStyle/>
                    <a:p>
                      <a:pPr algn="ctr"/>
                      <a:r>
                        <a:rPr lang="zh-TW" altLang="en-US" sz="2000" dirty="0" smtClean="0">
                          <a:latin typeface="標楷體" panose="03000509000000000000" pitchFamily="65" charset="-120"/>
                          <a:ea typeface="標楷體" panose="03000509000000000000" pitchFamily="65" charset="-120"/>
                        </a:rPr>
                        <a:t>舊制</a:t>
                      </a:r>
                      <a:r>
                        <a:rPr lang="en-US" altLang="zh-TW" sz="2000" dirty="0" smtClean="0">
                          <a:latin typeface="標楷體" panose="03000509000000000000" pitchFamily="65" charset="-120"/>
                          <a:ea typeface="標楷體" panose="03000509000000000000" pitchFamily="65" charset="-120"/>
                        </a:rPr>
                        <a:t>84.6.30</a:t>
                      </a:r>
                      <a:r>
                        <a:rPr lang="zh-TW" altLang="en-US" sz="2000" dirty="0" smtClean="0">
                          <a:latin typeface="標楷體" panose="03000509000000000000" pitchFamily="65" charset="-120"/>
                          <a:ea typeface="標楷體" panose="03000509000000000000" pitchFamily="65" charset="-120"/>
                        </a:rPr>
                        <a:t>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公</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a:t>
                      </a:r>
                      <a:endParaRPr lang="en-US" altLang="zh-TW" sz="2000" dirty="0" smtClean="0">
                        <a:latin typeface="標楷體" panose="03000509000000000000" pitchFamily="65" charset="-120"/>
                        <a:ea typeface="標楷體" panose="03000509000000000000" pitchFamily="65" charset="-120"/>
                      </a:endParaRPr>
                    </a:p>
                    <a:p>
                      <a:pPr algn="ct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85.1.31</a:t>
                      </a:r>
                      <a:r>
                        <a:rPr lang="zh-TW" altLang="en-US" sz="2000" dirty="0" smtClean="0">
                          <a:latin typeface="標楷體" panose="03000509000000000000" pitchFamily="65" charset="-120"/>
                          <a:ea typeface="標楷體" panose="03000509000000000000" pitchFamily="65" charset="-120"/>
                        </a:rPr>
                        <a:t>前</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教</a:t>
                      </a:r>
                      <a:r>
                        <a:rPr lang="en-US" altLang="zh-TW" sz="2000" dirty="0" smtClean="0">
                          <a:latin typeface="標楷體" panose="03000509000000000000" pitchFamily="65" charset="-120"/>
                          <a:ea typeface="標楷體" panose="03000509000000000000" pitchFamily="65" charset="-120"/>
                        </a:rPr>
                        <a:t>)</a:t>
                      </a:r>
                      <a:endParaRPr lang="zh-TW" altLang="en-US" sz="2000" dirty="0" smtClean="0">
                        <a:latin typeface="標楷體" panose="03000509000000000000" pitchFamily="65" charset="-120"/>
                        <a:ea typeface="標楷體" panose="03000509000000000000" pitchFamily="65" charset="-120"/>
                      </a:endParaRPr>
                    </a:p>
                  </a:txBody>
                  <a:tcPr/>
                </a:tc>
                <a:tc>
                  <a:txBody>
                    <a:bodyPr/>
                    <a:lstStyle/>
                    <a:p>
                      <a:pPr algn="ctr"/>
                      <a:r>
                        <a:rPr lang="zh-TW" altLang="en-US" sz="2000" dirty="0" smtClean="0">
                          <a:latin typeface="標楷體" panose="03000509000000000000" pitchFamily="65" charset="-120"/>
                          <a:ea typeface="標楷體" panose="03000509000000000000" pitchFamily="65" charset="-120"/>
                        </a:rPr>
                        <a:t>新制</a:t>
                      </a:r>
                      <a:r>
                        <a:rPr lang="en-US" altLang="zh-TW" sz="2000" dirty="0" smtClean="0">
                          <a:latin typeface="標楷體" panose="03000509000000000000" pitchFamily="65" charset="-120"/>
                          <a:ea typeface="標楷體" panose="03000509000000000000" pitchFamily="65" charset="-120"/>
                        </a:rPr>
                        <a:t>84.7.1</a:t>
                      </a:r>
                      <a:r>
                        <a:rPr lang="zh-TW" altLang="en-US" sz="2000" dirty="0" smtClean="0">
                          <a:latin typeface="標楷體" panose="03000509000000000000" pitchFamily="65" charset="-120"/>
                          <a:ea typeface="標楷體" panose="03000509000000000000" pitchFamily="65" charset="-120"/>
                        </a:rPr>
                        <a:t>後</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公</a:t>
                      </a:r>
                      <a:r>
                        <a:rPr lang="en-US" altLang="zh-TW" sz="2000" dirty="0" smtClean="0">
                          <a:latin typeface="標楷體" panose="03000509000000000000" pitchFamily="65" charset="-120"/>
                          <a:ea typeface="標楷體" panose="03000509000000000000" pitchFamily="65" charset="-120"/>
                        </a:rPr>
                        <a:t>)</a:t>
                      </a:r>
                    </a:p>
                    <a:p>
                      <a:pPr algn="ctr"/>
                      <a:r>
                        <a:rPr lang="zh-TW" altLang="en-US" sz="2000" dirty="0" smtClean="0">
                          <a:latin typeface="標楷體" panose="03000509000000000000" pitchFamily="65" charset="-120"/>
                          <a:ea typeface="標楷體" panose="03000509000000000000" pitchFamily="65" charset="-120"/>
                        </a:rPr>
                        <a:t>    </a:t>
                      </a:r>
                      <a:r>
                        <a:rPr lang="en-US" altLang="zh-TW" sz="2000" dirty="0" smtClean="0">
                          <a:latin typeface="標楷體" panose="03000509000000000000" pitchFamily="65" charset="-120"/>
                          <a:ea typeface="標楷體" panose="03000509000000000000" pitchFamily="65" charset="-120"/>
                        </a:rPr>
                        <a:t>85.2.1</a:t>
                      </a:r>
                      <a:r>
                        <a:rPr lang="zh-TW" altLang="en-US" sz="2000" dirty="0" smtClean="0">
                          <a:latin typeface="標楷體" panose="03000509000000000000" pitchFamily="65" charset="-120"/>
                          <a:ea typeface="標楷體" panose="03000509000000000000" pitchFamily="65" charset="-120"/>
                        </a:rPr>
                        <a:t>後</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教</a:t>
                      </a:r>
                      <a:r>
                        <a:rPr lang="en-US" altLang="zh-TW" sz="2000" dirty="0" smtClean="0">
                          <a:latin typeface="標楷體" panose="03000509000000000000" pitchFamily="65" charset="-120"/>
                          <a:ea typeface="標楷體" panose="03000509000000000000" pitchFamily="65" charset="-120"/>
                        </a:rPr>
                        <a:t>)</a:t>
                      </a:r>
                      <a:endParaRPr lang="zh-TW" altLang="en-US" sz="200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0"/>
                  </a:ext>
                </a:extLst>
              </a:tr>
              <a:tr h="687199">
                <a:tc>
                  <a:txBody>
                    <a:bodyPr/>
                    <a:lstStyle/>
                    <a:p>
                      <a:r>
                        <a:rPr lang="zh-TW" altLang="en-US" sz="2000" dirty="0" smtClean="0">
                          <a:latin typeface="標楷體" panose="03000509000000000000" pitchFamily="65" charset="-120"/>
                          <a:ea typeface="標楷體" panose="03000509000000000000" pitchFamily="65" charset="-120"/>
                        </a:rPr>
                        <a:t>◎基數內涵：均俸</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薪</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a:t>
                      </a:r>
                      <a:r>
                        <a:rPr lang="en-US" altLang="zh-TW" sz="2000" dirty="0" smtClean="0">
                          <a:latin typeface="標楷體" panose="03000509000000000000" pitchFamily="65" charset="-120"/>
                          <a:ea typeface="標楷體" panose="03000509000000000000" pitchFamily="65" charset="-120"/>
                        </a:rPr>
                        <a:t>930</a:t>
                      </a:r>
                      <a:r>
                        <a:rPr lang="zh-TW" altLang="en-US" sz="2000" dirty="0" smtClean="0">
                          <a:latin typeface="標楷體" panose="03000509000000000000" pitchFamily="65" charset="-120"/>
                          <a:ea typeface="標楷體" panose="03000509000000000000" pitchFamily="65" charset="-120"/>
                        </a:rPr>
                        <a:t>元</a:t>
                      </a:r>
                    </a:p>
                  </a:txBody>
                  <a:tcPr/>
                </a:tc>
                <a:tc>
                  <a:txBody>
                    <a:bodyPr/>
                    <a:lstStyle/>
                    <a:p>
                      <a:r>
                        <a:rPr lang="zh-TW" altLang="en-US" sz="2000" dirty="0" smtClean="0">
                          <a:latin typeface="標楷體" panose="03000509000000000000" pitchFamily="65" charset="-120"/>
                          <a:ea typeface="標楷體" panose="03000509000000000000" pitchFamily="65" charset="-120"/>
                        </a:rPr>
                        <a:t>◎基數內涵：均俸</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薪</a:t>
                      </a:r>
                      <a:r>
                        <a:rPr lang="en-US" altLang="zh-TW" sz="2000" dirty="0" smtClean="0">
                          <a:latin typeface="標楷體" panose="03000509000000000000" pitchFamily="65" charset="-120"/>
                          <a:ea typeface="標楷體" panose="03000509000000000000" pitchFamily="65" charset="-120"/>
                        </a:rPr>
                        <a:t>)×2</a:t>
                      </a:r>
                    </a:p>
                  </a:txBody>
                  <a:tcPr/>
                </a:tc>
                <a:extLst>
                  <a:ext uri="{0D108BD9-81ED-4DB2-BD59-A6C34878D82A}">
                    <a16:rowId xmlns:a16="http://schemas.microsoft.com/office/drawing/2014/main" val="10001"/>
                  </a:ext>
                </a:extLst>
              </a:tr>
              <a:tr h="2585101">
                <a:tc>
                  <a:txBody>
                    <a:bodyPr/>
                    <a:lstStyle/>
                    <a:p>
                      <a:r>
                        <a:rPr lang="zh-TW" altLang="en-US" sz="2000" dirty="0" smtClean="0">
                          <a:latin typeface="標楷體" panose="03000509000000000000" pitchFamily="65" charset="-120"/>
                          <a:ea typeface="標楷體" panose="03000509000000000000" pitchFamily="65" charset="-120"/>
                        </a:rPr>
                        <a:t>◎基數計算說明：</a:t>
                      </a:r>
                    </a:p>
                    <a:p>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前</a:t>
                      </a:r>
                      <a:r>
                        <a:rPr lang="en-US" altLang="zh-TW" sz="2000" dirty="0" smtClean="0">
                          <a:latin typeface="標楷體" panose="03000509000000000000" pitchFamily="65" charset="-120"/>
                          <a:ea typeface="標楷體" panose="03000509000000000000" pitchFamily="65" charset="-120"/>
                        </a:rPr>
                        <a:t>15</a:t>
                      </a:r>
                      <a:r>
                        <a:rPr lang="zh-TW" altLang="en-US" sz="2000" dirty="0" smtClean="0">
                          <a:latin typeface="標楷體" panose="03000509000000000000" pitchFamily="65" charset="-120"/>
                          <a:ea typeface="標楷體" panose="03000509000000000000" pitchFamily="65" charset="-120"/>
                        </a:rPr>
                        <a:t>年每年→</a:t>
                      </a:r>
                      <a:r>
                        <a:rPr lang="en-US" altLang="zh-TW" sz="2000" dirty="0" smtClean="0">
                          <a:latin typeface="標楷體" panose="03000509000000000000" pitchFamily="65" charset="-120"/>
                          <a:ea typeface="標楷體" panose="03000509000000000000" pitchFamily="65" charset="-120"/>
                        </a:rPr>
                        <a:t>5%</a:t>
                      </a:r>
                    </a:p>
                    <a:p>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第</a:t>
                      </a:r>
                      <a:r>
                        <a:rPr lang="en-US" altLang="zh-TW" sz="2000" dirty="0" smtClean="0">
                          <a:latin typeface="標楷體" panose="03000509000000000000" pitchFamily="65" charset="-120"/>
                          <a:ea typeface="標楷體" panose="03000509000000000000" pitchFamily="65" charset="-120"/>
                        </a:rPr>
                        <a:t>16</a:t>
                      </a:r>
                      <a:r>
                        <a:rPr lang="zh-TW" altLang="en-US" sz="2000" dirty="0" smtClean="0">
                          <a:latin typeface="標楷體" panose="03000509000000000000" pitchFamily="65" charset="-120"/>
                          <a:ea typeface="標楷體" panose="03000509000000000000" pitchFamily="65" charset="-120"/>
                        </a:rPr>
                        <a:t>年起每增</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年→加</a:t>
                      </a:r>
                      <a:r>
                        <a:rPr lang="en-US" altLang="zh-TW" sz="2000" dirty="0" smtClean="0">
                          <a:latin typeface="標楷體" panose="03000509000000000000" pitchFamily="65" charset="-120"/>
                          <a:ea typeface="標楷體" panose="03000509000000000000" pitchFamily="65" charset="-120"/>
                        </a:rPr>
                        <a:t>1%</a:t>
                      </a: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最高</a:t>
                      </a:r>
                      <a:r>
                        <a:rPr lang="en-US" altLang="zh-TW" sz="2000" dirty="0" smtClean="0">
                          <a:latin typeface="標楷體" panose="03000509000000000000" pitchFamily="65" charset="-120"/>
                          <a:ea typeface="標楷體" panose="03000509000000000000" pitchFamily="65" charset="-120"/>
                        </a:rPr>
                        <a:t>30</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90%</a:t>
                      </a:r>
                    </a:p>
                    <a:p>
                      <a:r>
                        <a:rPr lang="en-US" altLang="zh-TW" sz="2000" dirty="0" smtClean="0">
                          <a:latin typeface="標楷體" panose="03000509000000000000" pitchFamily="65" charset="-120"/>
                          <a:ea typeface="標楷體" panose="03000509000000000000" pitchFamily="65" charset="-120"/>
                        </a:rPr>
                        <a:t>4.</a:t>
                      </a:r>
                      <a:r>
                        <a:rPr lang="zh-TW" altLang="en-US" sz="2000" dirty="0" smtClean="0">
                          <a:latin typeface="標楷體" panose="03000509000000000000" pitchFamily="65" charset="-120"/>
                          <a:ea typeface="標楷體" panose="03000509000000000000" pitchFamily="65" charset="-120"/>
                        </a:rPr>
                        <a:t>畸零月數按比率計給</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未滿</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  月以</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個月計</a:t>
                      </a:r>
                      <a:r>
                        <a:rPr lang="en-US" altLang="zh-TW" sz="2000" dirty="0" smtClean="0">
                          <a:latin typeface="標楷體" panose="03000509000000000000" pitchFamily="65" charset="-120"/>
                          <a:ea typeface="標楷體" panose="03000509000000000000" pitchFamily="65" charset="-120"/>
                        </a:rPr>
                        <a:t>)</a:t>
                      </a:r>
                    </a:p>
                    <a:p>
                      <a:r>
                        <a:rPr lang="en-US" altLang="zh-TW" sz="2000" kern="1200" dirty="0" smtClean="0">
                          <a:solidFill>
                            <a:srgbClr val="FF0000"/>
                          </a:solidFill>
                          <a:latin typeface="標楷體" panose="03000509000000000000" pitchFamily="65" charset="-120"/>
                          <a:ea typeface="標楷體" panose="03000509000000000000" pitchFamily="65" charset="-120"/>
                          <a:cs typeface="+mn-cs"/>
                        </a:rPr>
                        <a:t>【</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教</a:t>
                      </a: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符合增核給與者，增至</a:t>
                      </a: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95%(35</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年</a:t>
                      </a:r>
                      <a:r>
                        <a:rPr lang="en-US" altLang="zh-TW" sz="2000" kern="1200" dirty="0" smtClean="0">
                          <a:solidFill>
                            <a:srgbClr val="FF0000"/>
                          </a:solidFill>
                          <a:latin typeface="標楷體" panose="03000509000000000000" pitchFamily="65" charset="-120"/>
                          <a:ea typeface="標楷體" panose="03000509000000000000" pitchFamily="65" charset="-120"/>
                          <a:cs typeface="+mn-cs"/>
                        </a:rPr>
                        <a:t>)</a:t>
                      </a:r>
                      <a:r>
                        <a:rPr lang="zh-TW" altLang="en-US" sz="2000" kern="1200" dirty="0" smtClean="0">
                          <a:solidFill>
                            <a:srgbClr val="FF0000"/>
                          </a:solidFill>
                          <a:latin typeface="標楷體" panose="03000509000000000000" pitchFamily="65" charset="-120"/>
                          <a:ea typeface="標楷體" panose="03000509000000000000" pitchFamily="65" charset="-120"/>
                          <a:cs typeface="+mn-cs"/>
                        </a:rPr>
                        <a:t>。</a:t>
                      </a:r>
                      <a:endParaRPr lang="en-US" altLang="zh-TW" sz="2000" dirty="0" smtClean="0">
                        <a:solidFill>
                          <a:srgbClr val="FF0000"/>
                        </a:solidFill>
                        <a:latin typeface="標楷體" panose="03000509000000000000" pitchFamily="65" charset="-120"/>
                        <a:ea typeface="標楷體" panose="03000509000000000000" pitchFamily="65" charset="-120"/>
                      </a:endParaRPr>
                    </a:p>
                  </a:txBody>
                  <a:tcPr/>
                </a:tc>
                <a:tc>
                  <a:txBody>
                    <a:bodyPr/>
                    <a:lstStyle/>
                    <a:p>
                      <a:r>
                        <a:rPr lang="zh-TW" altLang="en-US" sz="2000" dirty="0" smtClean="0">
                          <a:latin typeface="標楷體" panose="03000509000000000000" pitchFamily="65" charset="-120"/>
                          <a:ea typeface="標楷體" panose="03000509000000000000" pitchFamily="65" charset="-120"/>
                        </a:rPr>
                        <a:t>◎基數計算說明：</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每</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a:t>
                      </a:r>
                      <a:r>
                        <a:rPr lang="en-US" altLang="zh-TW" sz="2000" dirty="0" smtClean="0">
                          <a:latin typeface="標楷體" panose="03000509000000000000" pitchFamily="65" charset="-120"/>
                          <a:ea typeface="標楷體" panose="03000509000000000000" pitchFamily="65" charset="-120"/>
                        </a:rPr>
                        <a:t>(35</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70</a:t>
                      </a:r>
                      <a:r>
                        <a:rPr lang="zh-TW" altLang="en-US" sz="2000" dirty="0" smtClean="0">
                          <a:latin typeface="標楷體" panose="03000509000000000000" pitchFamily="65" charset="-120"/>
                          <a:ea typeface="標楷體" panose="03000509000000000000" pitchFamily="65" charset="-120"/>
                        </a:rPr>
                        <a:t>％</a:t>
                      </a:r>
                      <a:r>
                        <a:rPr lang="en-US" altLang="zh-TW" sz="2000" dirty="0" smtClean="0">
                          <a:latin typeface="標楷體" panose="03000509000000000000" pitchFamily="65" charset="-120"/>
                          <a:ea typeface="標楷體" panose="03000509000000000000" pitchFamily="65" charset="-120"/>
                        </a:rPr>
                        <a:t>)</a:t>
                      </a:r>
                    </a:p>
                    <a:p>
                      <a:pPr marL="265113" marR="0" indent="-265113" algn="l" defTabSz="914400" rtl="0" eaLnBrk="1" fontAlgn="auto" latinLnBrk="0" hangingPunct="1">
                        <a:lnSpc>
                          <a:spcPct val="100000"/>
                        </a:lnSpc>
                        <a:spcBef>
                          <a:spcPts val="0"/>
                        </a:spcBef>
                        <a:spcAft>
                          <a:spcPts val="0"/>
                        </a:spcAft>
                        <a:buClrTx/>
                        <a:buSzTx/>
                        <a:buFontTx/>
                        <a:buNone/>
                        <a:tabLst/>
                        <a:defRPr/>
                      </a:pPr>
                      <a:r>
                        <a:rPr lang="en-US" altLang="zh-TW" sz="2000" dirty="0" smtClean="0">
                          <a:latin typeface="標楷體" panose="03000509000000000000" pitchFamily="65" charset="-120"/>
                          <a:ea typeface="標楷體" panose="03000509000000000000" pitchFamily="65" charset="-120"/>
                        </a:rPr>
                        <a:t>2.</a:t>
                      </a:r>
                      <a:r>
                        <a:rPr lang="zh-TW" altLang="en-US" sz="2000" dirty="0" smtClean="0">
                          <a:latin typeface="標楷體" panose="03000509000000000000" pitchFamily="65" charset="-120"/>
                          <a:ea typeface="標楷體" panose="03000509000000000000" pitchFamily="65" charset="-120"/>
                        </a:rPr>
                        <a:t>第</a:t>
                      </a:r>
                      <a:r>
                        <a:rPr lang="en-US" altLang="zh-TW" sz="2000" dirty="0" smtClean="0">
                          <a:latin typeface="標楷體" panose="03000509000000000000" pitchFamily="65" charset="-120"/>
                          <a:ea typeface="標楷體" panose="03000509000000000000" pitchFamily="65" charset="-120"/>
                        </a:rPr>
                        <a:t>36</a:t>
                      </a:r>
                      <a:r>
                        <a:rPr lang="zh-TW" altLang="en-US" sz="2000" dirty="0" smtClean="0">
                          <a:latin typeface="標楷體" panose="03000509000000000000" pitchFamily="65" charset="-120"/>
                          <a:ea typeface="標楷體" panose="03000509000000000000" pitchFamily="65" charset="-120"/>
                        </a:rPr>
                        <a:t>年→每年增</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最高</a:t>
                      </a:r>
                      <a:r>
                        <a:rPr lang="en-US" altLang="zh-TW" sz="2000" dirty="0" smtClean="0">
                          <a:latin typeface="標楷體" panose="03000509000000000000" pitchFamily="65" charset="-120"/>
                          <a:ea typeface="標楷體" panose="03000509000000000000" pitchFamily="65" charset="-120"/>
                        </a:rPr>
                        <a:t>40</a:t>
                      </a:r>
                      <a:r>
                        <a:rPr lang="zh-TW" altLang="en-US" sz="2000" dirty="0" smtClean="0">
                          <a:latin typeface="標楷體" panose="03000509000000000000" pitchFamily="65" charset="-120"/>
                          <a:ea typeface="標楷體" panose="03000509000000000000" pitchFamily="65" charset="-120"/>
                        </a:rPr>
                        <a:t>年→</a:t>
                      </a:r>
                      <a:r>
                        <a:rPr lang="en-US" altLang="zh-TW" sz="2000" dirty="0" smtClean="0">
                          <a:latin typeface="標楷體" panose="03000509000000000000" pitchFamily="65" charset="-120"/>
                          <a:ea typeface="標楷體" panose="03000509000000000000" pitchFamily="65" charset="-120"/>
                        </a:rPr>
                        <a:t>75%)</a:t>
                      </a:r>
                    </a:p>
                    <a:p>
                      <a:r>
                        <a:rPr lang="en-US" altLang="zh-TW" sz="2000" dirty="0" smtClean="0">
                          <a:latin typeface="標楷體" panose="03000509000000000000" pitchFamily="65" charset="-120"/>
                          <a:ea typeface="標楷體" panose="03000509000000000000" pitchFamily="65" charset="-120"/>
                        </a:rPr>
                        <a:t>3.</a:t>
                      </a:r>
                      <a:r>
                        <a:rPr lang="zh-TW" altLang="en-US" sz="2000" dirty="0" smtClean="0">
                          <a:latin typeface="標楷體" panose="03000509000000000000" pitchFamily="65" charset="-120"/>
                          <a:ea typeface="標楷體" panose="03000509000000000000" pitchFamily="65" charset="-120"/>
                        </a:rPr>
                        <a:t>畸零月數按比率計給</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未滿</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a:t>
                      </a:r>
                      <a:endParaRPr lang="en-US" altLang="zh-TW" sz="2000" dirty="0" smtClean="0">
                        <a:latin typeface="標楷體" panose="03000509000000000000" pitchFamily="65" charset="-120"/>
                        <a:ea typeface="標楷體" panose="03000509000000000000" pitchFamily="65" charset="-120"/>
                      </a:endParaRPr>
                    </a:p>
                    <a:p>
                      <a:r>
                        <a:rPr lang="zh-TW" altLang="en-US" sz="2000" dirty="0" smtClean="0">
                          <a:latin typeface="標楷體" panose="03000509000000000000" pitchFamily="65" charset="-120"/>
                          <a:ea typeface="標楷體" panose="03000509000000000000" pitchFamily="65" charset="-120"/>
                        </a:rPr>
                        <a:t>  月以</a:t>
                      </a:r>
                      <a:r>
                        <a:rPr lang="en-US" altLang="zh-TW" sz="2000" dirty="0" smtClean="0">
                          <a:latin typeface="標楷體" panose="03000509000000000000" pitchFamily="65" charset="-120"/>
                          <a:ea typeface="標楷體" panose="03000509000000000000" pitchFamily="65" charset="-120"/>
                        </a:rPr>
                        <a:t>1</a:t>
                      </a:r>
                      <a:r>
                        <a:rPr lang="zh-TW" altLang="en-US" sz="2000" dirty="0" smtClean="0">
                          <a:latin typeface="標楷體" panose="03000509000000000000" pitchFamily="65" charset="-120"/>
                          <a:ea typeface="標楷體" panose="03000509000000000000" pitchFamily="65" charset="-120"/>
                        </a:rPr>
                        <a:t>個月計</a:t>
                      </a:r>
                      <a:r>
                        <a:rPr lang="en-US" altLang="zh-TW" sz="2000" dirty="0" smtClean="0">
                          <a:latin typeface="標楷體" panose="03000509000000000000" pitchFamily="65" charset="-120"/>
                          <a:ea typeface="標楷體" panose="03000509000000000000" pitchFamily="65" charset="-120"/>
                        </a:rPr>
                        <a:t>)</a:t>
                      </a:r>
                    </a:p>
                    <a:p>
                      <a:pPr marL="265113" marR="0" indent="-265113" algn="l" defTabSz="914400" rtl="0" eaLnBrk="1" fontAlgn="auto" latinLnBrk="0" hangingPunct="1">
                        <a:lnSpc>
                          <a:spcPct val="100000"/>
                        </a:lnSpc>
                        <a:spcBef>
                          <a:spcPts val="0"/>
                        </a:spcBef>
                        <a:spcAft>
                          <a:spcPts val="0"/>
                        </a:spcAft>
                        <a:buClrTx/>
                        <a:buSzTx/>
                        <a:buFontTx/>
                        <a:buNone/>
                        <a:tabLst/>
                        <a:defRPr/>
                      </a:pPr>
                      <a:endParaRPr lang="zh-TW" altLang="en-US" sz="2000" dirty="0" smtClean="0">
                        <a:latin typeface="標楷體" panose="03000509000000000000" pitchFamily="65" charset="-120"/>
                        <a:ea typeface="標楷體" panose="03000509000000000000" pitchFamily="65" charset="-120"/>
                      </a:endParaRPr>
                    </a:p>
                    <a:p>
                      <a:endParaRPr lang="zh-TW" altLang="en-US" sz="2000" dirty="0" smtClean="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2"/>
                  </a:ext>
                </a:extLst>
              </a:tr>
            </a:tbl>
          </a:graphicData>
        </a:graphic>
      </p:graphicFrame>
      <p:sp>
        <p:nvSpPr>
          <p:cNvPr id="8" name="Rectangle 29"/>
          <p:cNvSpPr>
            <a:spLocks noGrp="1" noChangeArrowheads="1"/>
          </p:cNvSpPr>
          <p:nvPr>
            <p:ph type="title"/>
          </p:nvPr>
        </p:nvSpPr>
        <p:spPr bwMode="auto">
          <a:xfrm>
            <a:off x="916360" y="620688"/>
            <a:ext cx="7618040" cy="570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p>
            <a:r>
              <a:rPr lang="zh-TW" altLang="en-US" sz="3200" b="1" dirty="0">
                <a:latin typeface="標楷體" panose="03000509000000000000" pitchFamily="65" charset="-120"/>
                <a:ea typeface="標楷體" panose="03000509000000000000" pitchFamily="65" charset="-120"/>
              </a:rPr>
              <a:t>二、退休金計算</a:t>
            </a:r>
            <a:r>
              <a:rPr lang="zh-TW" altLang="en-US" sz="3200" b="1" dirty="0" smtClean="0">
                <a:latin typeface="標楷體" panose="03000509000000000000" pitchFamily="65" charset="-120"/>
                <a:ea typeface="標楷體" panose="03000509000000000000" pitchFamily="65" charset="-120"/>
              </a:rPr>
              <a:t>公式</a:t>
            </a:r>
            <a:r>
              <a:rPr lang="en-US" altLang="zh-TW" sz="3200" b="1" dirty="0" smtClean="0">
                <a:latin typeface="標楷體" panose="03000509000000000000" pitchFamily="65" charset="-120"/>
                <a:ea typeface="標楷體" panose="03000509000000000000" pitchFamily="65" charset="-120"/>
              </a:rPr>
              <a:t>(2-2)</a:t>
            </a:r>
            <a:endParaRPr lang="zh-TW" altLang="en-US" sz="3200" b="1" dirty="0">
              <a:solidFill>
                <a:schemeClr val="tx1"/>
              </a:solidFill>
            </a:endParaRPr>
          </a:p>
        </p:txBody>
      </p:sp>
      <p:sp>
        <p:nvSpPr>
          <p:cNvPr id="9" name="矩形 8"/>
          <p:cNvSpPr/>
          <p:nvPr/>
        </p:nvSpPr>
        <p:spPr>
          <a:xfrm>
            <a:off x="1043608" y="1340768"/>
            <a:ext cx="1592103" cy="430887"/>
          </a:xfrm>
          <a:prstGeom prst="rect">
            <a:avLst/>
          </a:prstGeom>
        </p:spPr>
        <p:txBody>
          <a:bodyPr wrap="none">
            <a:spAutoFit/>
          </a:bodyPr>
          <a:lstStyle/>
          <a:p>
            <a:pPr eaLnBrk="1" hangingPunct="1">
              <a:buFont typeface="Wingdings" pitchFamily="2" charset="2"/>
              <a:buChar char="u"/>
            </a:pPr>
            <a:r>
              <a:rPr lang="zh-TW" altLang="en-US" sz="2200" b="1" dirty="0" smtClean="0">
                <a:solidFill>
                  <a:schemeClr val="tx1"/>
                </a:solidFill>
                <a:latin typeface="標楷體" panose="03000509000000000000" pitchFamily="65" charset="-120"/>
              </a:rPr>
              <a:t>月退休金</a:t>
            </a:r>
            <a:endParaRPr lang="zh-TW" altLang="en-US" sz="2200" b="1" dirty="0">
              <a:solidFill>
                <a:schemeClr val="tx1"/>
              </a:solidFill>
              <a:latin typeface="標楷體" panose="03000509000000000000" pitchFamily="65" charset="-120"/>
            </a:endParaRPr>
          </a:p>
        </p:txBody>
      </p:sp>
      <p:sp>
        <p:nvSpPr>
          <p:cNvPr id="10" name="投影片編號版面配置區 2"/>
          <p:cNvSpPr txBox="1">
            <a:spLocks/>
          </p:cNvSpPr>
          <p:nvPr/>
        </p:nvSpPr>
        <p:spPr>
          <a:xfrm>
            <a:off x="8534400" y="6340476"/>
            <a:ext cx="609600" cy="517524"/>
          </a:xfrm>
          <a:prstGeom prst="rect">
            <a:avLst/>
          </a:prstGeom>
        </p:spPr>
        <p:txBody>
          <a:bodyPr vert="horz" rtlCol="0" anchor="ctr"/>
          <a:lstStyle>
            <a:defPPr>
              <a:defRPr lang="zh-TW"/>
            </a:defPPr>
            <a:lvl1pPr algn="ctr" rtl="0" eaLnBrk="1" fontAlgn="base" latinLnBrk="0" hangingPunct="1">
              <a:spcBef>
                <a:spcPct val="20000"/>
              </a:spcBef>
              <a:spcAft>
                <a:spcPct val="0"/>
              </a:spcAft>
              <a:buClr>
                <a:schemeClr val="folHlink"/>
              </a:buClr>
              <a:buSzPct val="60000"/>
              <a:buFont typeface="Wingdings" pitchFamily="2" charset="2"/>
              <a:defRPr kumimoji="0" sz="1400" b="1" kern="1200">
                <a:solidFill>
                  <a:srgbClr val="FFFFFF"/>
                </a:solidFill>
                <a:latin typeface="Tahoma" pitchFamily="34" charset="0"/>
                <a:ea typeface="標楷體" pitchFamily="65" charset="-120"/>
                <a:cs typeface="+mn-cs"/>
              </a:defRPr>
            </a:lvl1pPr>
            <a:lvl2pPr marL="4572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2pPr>
            <a:lvl3pPr marL="9144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3pPr>
            <a:lvl4pPr marL="13716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4pPr>
            <a:lvl5pPr marL="1828800" algn="l" rtl="0" eaLnBrk="0" fontAlgn="base" hangingPunct="0">
              <a:spcBef>
                <a:spcPct val="20000"/>
              </a:spcBef>
              <a:spcAft>
                <a:spcPct val="0"/>
              </a:spcAft>
              <a:buClr>
                <a:schemeClr val="folHlink"/>
              </a:buClr>
              <a:buSzPct val="60000"/>
              <a:buFont typeface="Wingdings" pitchFamily="2" charset="2"/>
              <a:defRPr kumimoji="1" sz="2000" b="1" kern="1200">
                <a:solidFill>
                  <a:srgbClr val="0000FF"/>
                </a:solidFill>
                <a:latin typeface="Tahoma" pitchFamily="34" charset="0"/>
                <a:ea typeface="標楷體" pitchFamily="65" charset="-120"/>
                <a:cs typeface="+mn-cs"/>
              </a:defRPr>
            </a:lvl5pPr>
            <a:lvl6pPr marL="2286000" algn="l" defTabSz="914400" rtl="0" eaLnBrk="1" latinLnBrk="0" hangingPunct="1">
              <a:defRPr kumimoji="1" sz="2000" b="1" kern="1200">
                <a:solidFill>
                  <a:srgbClr val="0000FF"/>
                </a:solidFill>
                <a:latin typeface="Tahoma" pitchFamily="34" charset="0"/>
                <a:ea typeface="標楷體" pitchFamily="65" charset="-120"/>
                <a:cs typeface="+mn-cs"/>
              </a:defRPr>
            </a:lvl6pPr>
            <a:lvl7pPr marL="2743200" algn="l" defTabSz="914400" rtl="0" eaLnBrk="1" latinLnBrk="0" hangingPunct="1">
              <a:defRPr kumimoji="1" sz="2000" b="1" kern="1200">
                <a:solidFill>
                  <a:srgbClr val="0000FF"/>
                </a:solidFill>
                <a:latin typeface="Tahoma" pitchFamily="34" charset="0"/>
                <a:ea typeface="標楷體" pitchFamily="65" charset="-120"/>
                <a:cs typeface="+mn-cs"/>
              </a:defRPr>
            </a:lvl7pPr>
            <a:lvl8pPr marL="3200400" algn="l" defTabSz="914400" rtl="0" eaLnBrk="1" latinLnBrk="0" hangingPunct="1">
              <a:defRPr kumimoji="1" sz="2000" b="1" kern="1200">
                <a:solidFill>
                  <a:srgbClr val="0000FF"/>
                </a:solidFill>
                <a:latin typeface="Tahoma" pitchFamily="34" charset="0"/>
                <a:ea typeface="標楷體" pitchFamily="65" charset="-120"/>
                <a:cs typeface="+mn-cs"/>
              </a:defRPr>
            </a:lvl8pPr>
            <a:lvl9pPr marL="3657600" algn="l" defTabSz="914400" rtl="0" eaLnBrk="1" latinLnBrk="0" hangingPunct="1">
              <a:defRPr kumimoji="1" sz="2000" b="1" kern="1200">
                <a:solidFill>
                  <a:srgbClr val="0000FF"/>
                </a:solidFill>
                <a:latin typeface="Tahoma" pitchFamily="34" charset="0"/>
                <a:ea typeface="標楷體" pitchFamily="65" charset="-120"/>
                <a:cs typeface="+mn-cs"/>
              </a:defRPr>
            </a:lvl9pPr>
          </a:lstStyle>
          <a:p>
            <a:pPr>
              <a:defRPr/>
            </a:pPr>
            <a:fld id="{FF0CAA89-AFBB-4070-9842-1E9C9463C20A}" type="slidenum">
              <a:rPr lang="en-US" altLang="zh-TW" smtClean="0">
                <a:solidFill>
                  <a:schemeClr val="tx1"/>
                </a:solidFill>
              </a:rPr>
              <a:pPr>
                <a:defRPr/>
              </a:pPr>
              <a:t>18</a:t>
            </a:fld>
            <a:endParaRPr lang="en-US" altLang="zh-TW" dirty="0">
              <a:solidFill>
                <a:schemeClr val="tx1"/>
              </a:solidFill>
            </a:endParaRPr>
          </a:p>
        </p:txBody>
      </p:sp>
    </p:spTree>
    <p:extLst>
      <p:ext uri="{BB962C8B-B14F-4D97-AF65-F5344CB8AC3E}">
        <p14:creationId xmlns:p14="http://schemas.microsoft.com/office/powerpoint/2010/main" val="2358639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oe\AppData\Local\Microsoft\Windows\Temporary Internet Files\Content.IE5\DTX8EKPJ\Blank_Board_3D_Character_man[1].jpg"/>
          <p:cNvPicPr>
            <a:picLocks noChangeAspect="1" noChangeArrowheads="1"/>
          </p:cNvPicPr>
          <p:nvPr/>
        </p:nvPicPr>
        <p:blipFill>
          <a:blip r:embed="rId2" cstate="print"/>
          <a:srcRect/>
          <a:stretch>
            <a:fillRect/>
          </a:stretch>
        </p:blipFill>
        <p:spPr bwMode="auto">
          <a:xfrm>
            <a:off x="4283968" y="1983033"/>
            <a:ext cx="4017066" cy="3933056"/>
          </a:xfrm>
          <a:prstGeom prst="rect">
            <a:avLst/>
          </a:prstGeom>
          <a:noFill/>
        </p:spPr>
      </p:pic>
      <p:sp>
        <p:nvSpPr>
          <p:cNvPr id="5" name="文字方塊 4"/>
          <p:cNvSpPr txBox="1"/>
          <p:nvPr/>
        </p:nvSpPr>
        <p:spPr>
          <a:xfrm>
            <a:off x="1979712" y="3861048"/>
            <a:ext cx="554918" cy="276999"/>
          </a:xfrm>
          <a:prstGeom prst="rect">
            <a:avLst/>
          </a:prstGeom>
          <a:noFill/>
        </p:spPr>
        <p:txBody>
          <a:bodyPr wrap="square" rtlCol="0">
            <a:spAutoFit/>
          </a:bodyPr>
          <a:lstStyle/>
          <a:p>
            <a:r>
              <a:rPr lang="zh-TW" altLang="en-US" sz="1200" dirty="0" smtClean="0"/>
              <a:t>壹</a:t>
            </a:r>
            <a:endParaRPr lang="zh-TW" altLang="en-US" sz="1200" dirty="0"/>
          </a:p>
        </p:txBody>
      </p:sp>
      <p:pic>
        <p:nvPicPr>
          <p:cNvPr id="2051"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755576" y="1440160"/>
            <a:ext cx="3381840" cy="4509120"/>
          </a:xfrm>
          <a:prstGeom prst="rect">
            <a:avLst/>
          </a:prstGeom>
          <a:noFill/>
        </p:spPr>
      </p:pic>
      <p:sp>
        <p:nvSpPr>
          <p:cNvPr id="8" name="流程圖: 接點 7"/>
          <p:cNvSpPr/>
          <p:nvPr/>
        </p:nvSpPr>
        <p:spPr>
          <a:xfrm>
            <a:off x="1979712" y="3068960"/>
            <a:ext cx="1080120" cy="1080120"/>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文字方塊 8"/>
          <p:cNvSpPr txBox="1"/>
          <p:nvPr/>
        </p:nvSpPr>
        <p:spPr>
          <a:xfrm rot="20782988">
            <a:off x="5441358" y="3328795"/>
            <a:ext cx="1462210" cy="830997"/>
          </a:xfrm>
          <a:prstGeom prst="rect">
            <a:avLst/>
          </a:prstGeom>
          <a:noFill/>
        </p:spPr>
        <p:txBody>
          <a:bodyPr wrap="square" rtlCol="0">
            <a:spAutoFit/>
          </a:bodyPr>
          <a:lstStyle/>
          <a:p>
            <a:r>
              <a:rPr lang="zh-TW" altLang="en-US" sz="4800" dirty="0" smtClean="0"/>
              <a:t>前言</a:t>
            </a:r>
            <a:endParaRPr lang="zh-TW" altLang="en-US" sz="4800" dirty="0"/>
          </a:p>
        </p:txBody>
      </p:sp>
      <p:sp>
        <p:nvSpPr>
          <p:cNvPr id="10" name="文字方塊 9"/>
          <p:cNvSpPr txBox="1"/>
          <p:nvPr/>
        </p:nvSpPr>
        <p:spPr>
          <a:xfrm rot="21304758">
            <a:off x="2155402" y="3168352"/>
            <a:ext cx="720080" cy="769441"/>
          </a:xfrm>
          <a:prstGeom prst="rect">
            <a:avLst/>
          </a:prstGeom>
          <a:noFill/>
        </p:spPr>
        <p:txBody>
          <a:bodyPr wrap="square" rtlCol="0">
            <a:spAutoFit/>
          </a:bodyPr>
          <a:lstStyle/>
          <a:p>
            <a:r>
              <a:rPr lang="zh-TW" altLang="en-US" sz="4400" dirty="0" smtClean="0"/>
              <a:t>壹</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a:t>
            </a:fld>
            <a:endParaRPr lang="zh-TW" altLang="en-US">
              <a:solidFill>
                <a:prstClr val="black">
                  <a:tint val="75000"/>
                </a:prst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897895" y="692696"/>
            <a:ext cx="6559365" cy="1008112"/>
          </a:xfrm>
        </p:spPr>
        <p:txBody>
          <a:bodyPr>
            <a:normAutofit/>
          </a:bodyPr>
          <a:lstStyle/>
          <a:p>
            <a:r>
              <a:rPr lang="zh-TW" altLang="en-US" sz="3200" b="1" dirty="0" smtClean="0">
                <a:latin typeface="標楷體" panose="03000509000000000000" pitchFamily="65" charset="-120"/>
                <a:ea typeface="標楷體" panose="03000509000000000000" pitchFamily="65" charset="-120"/>
              </a:rPr>
              <a:t>三、</a:t>
            </a:r>
            <a:r>
              <a:rPr lang="zh-TW" altLang="en-US" sz="3200" b="1" dirty="0" smtClean="0">
                <a:solidFill>
                  <a:schemeClr val="tx1"/>
                </a:solidFill>
                <a:latin typeface="標楷體" panose="03000509000000000000" pitchFamily="65" charset="-120"/>
                <a:ea typeface="標楷體" panose="03000509000000000000" pitchFamily="65" charset="-120"/>
              </a:rPr>
              <a:t>調降</a:t>
            </a:r>
            <a:r>
              <a:rPr lang="zh-TW" altLang="en-US" sz="3200" b="1" dirty="0">
                <a:solidFill>
                  <a:schemeClr val="tx1"/>
                </a:solidFill>
                <a:latin typeface="標楷體" panose="03000509000000000000" pitchFamily="65" charset="-120"/>
                <a:ea typeface="標楷體" panose="03000509000000000000" pitchFamily="65" charset="-120"/>
              </a:rPr>
              <a:t>優惠</a:t>
            </a:r>
            <a:r>
              <a:rPr lang="zh-TW" altLang="en-US" sz="3200" b="1" dirty="0" smtClean="0">
                <a:solidFill>
                  <a:schemeClr val="tx1"/>
                </a:solidFill>
                <a:latin typeface="標楷體" panose="03000509000000000000" pitchFamily="65" charset="-120"/>
                <a:ea typeface="標楷體" panose="03000509000000000000" pitchFamily="65" charset="-120"/>
              </a:rPr>
              <a:t>存款利率</a:t>
            </a: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19</a:t>
            </a:fld>
            <a:endParaRPr lang="zh-TW" altLang="en-US">
              <a:solidFill>
                <a:prstClr val="black">
                  <a:tint val="75000"/>
                </a:prst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700808"/>
            <a:ext cx="7920880" cy="4454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群組 7"/>
          <p:cNvGrpSpPr/>
          <p:nvPr/>
        </p:nvGrpSpPr>
        <p:grpSpPr>
          <a:xfrm>
            <a:off x="755576" y="1700808"/>
            <a:ext cx="2096740" cy="1655550"/>
            <a:chOff x="1247933" y="2237030"/>
            <a:chExt cx="2709632" cy="724957"/>
          </a:xfrm>
        </p:grpSpPr>
        <p:cxnSp>
          <p:nvCxnSpPr>
            <p:cNvPr id="9" name="直線接點 8"/>
            <p:cNvCxnSpPr/>
            <p:nvPr/>
          </p:nvCxnSpPr>
          <p:spPr>
            <a:xfrm>
              <a:off x="1899328" y="2237030"/>
              <a:ext cx="2058237" cy="724957"/>
            </a:xfrm>
            <a:prstGeom prst="line">
              <a:avLst/>
            </a:prstGeom>
            <a:ln/>
          </p:spPr>
          <p:style>
            <a:lnRef idx="1">
              <a:schemeClr val="dk1"/>
            </a:lnRef>
            <a:fillRef idx="0">
              <a:schemeClr val="dk1"/>
            </a:fillRef>
            <a:effectRef idx="0">
              <a:schemeClr val="dk1"/>
            </a:effectRef>
            <a:fontRef idx="minor">
              <a:schemeClr val="tx1"/>
            </a:fontRef>
          </p:style>
        </p:cxnSp>
        <p:sp>
          <p:nvSpPr>
            <p:cNvPr id="10" name="文字方塊 9"/>
            <p:cNvSpPr txBox="1"/>
            <p:nvPr/>
          </p:nvSpPr>
          <p:spPr>
            <a:xfrm>
              <a:off x="1250564" y="2773073"/>
              <a:ext cx="1590324" cy="148251"/>
            </a:xfrm>
            <a:prstGeom prst="rect">
              <a:avLst/>
            </a:prstGeom>
            <a:noFill/>
          </p:spPr>
          <p:txBody>
            <a:bodyPr wrap="square" rtlCol="0">
              <a:spAutoFit/>
            </a:bodyPr>
            <a:lstStyle/>
            <a:p>
              <a:r>
                <a:rPr lang="zh-TW" altLang="en-US" sz="1600" b="1" dirty="0" smtClean="0">
                  <a:solidFill>
                    <a:schemeClr val="tx1"/>
                  </a:solidFill>
                  <a:latin typeface="標楷體" panose="03000509000000000000" pitchFamily="65" charset="-120"/>
                </a:rPr>
                <a:t>實施期間</a:t>
              </a:r>
              <a:endParaRPr lang="zh-TW" altLang="en-US" sz="1600" b="1" dirty="0">
                <a:solidFill>
                  <a:schemeClr val="tx1"/>
                </a:solidFill>
                <a:latin typeface="標楷體" panose="03000509000000000000" pitchFamily="65" charset="-120"/>
              </a:endParaRPr>
            </a:p>
          </p:txBody>
        </p:sp>
        <p:cxnSp>
          <p:nvCxnSpPr>
            <p:cNvPr id="11" name="直線接點 10"/>
            <p:cNvCxnSpPr/>
            <p:nvPr/>
          </p:nvCxnSpPr>
          <p:spPr>
            <a:xfrm>
              <a:off x="1247933" y="2583881"/>
              <a:ext cx="2709632" cy="378106"/>
            </a:xfrm>
            <a:prstGeom prst="line">
              <a:avLst/>
            </a:prstGeom>
            <a:ln/>
          </p:spPr>
          <p:style>
            <a:lnRef idx="1">
              <a:schemeClr val="dk1"/>
            </a:lnRef>
            <a:fillRef idx="0">
              <a:schemeClr val="dk1"/>
            </a:fillRef>
            <a:effectRef idx="0">
              <a:schemeClr val="dk1"/>
            </a:effectRef>
            <a:fontRef idx="minor">
              <a:schemeClr val="tx1"/>
            </a:fontRef>
          </p:style>
        </p:cxnSp>
        <p:sp>
          <p:nvSpPr>
            <p:cNvPr id="12" name="文字方塊 11"/>
            <p:cNvSpPr txBox="1"/>
            <p:nvPr/>
          </p:nvSpPr>
          <p:spPr>
            <a:xfrm>
              <a:off x="1445759" y="2402145"/>
              <a:ext cx="825736" cy="148251"/>
            </a:xfrm>
            <a:prstGeom prst="rect">
              <a:avLst/>
            </a:prstGeom>
            <a:noFill/>
          </p:spPr>
          <p:txBody>
            <a:bodyPr wrap="square" rtlCol="0">
              <a:spAutoFit/>
            </a:bodyPr>
            <a:lstStyle/>
            <a:p>
              <a:r>
                <a:rPr lang="zh-TW" altLang="en-US" sz="1600" b="1" dirty="0">
                  <a:solidFill>
                    <a:schemeClr val="tx1"/>
                  </a:solidFill>
                  <a:latin typeface="標楷體" panose="03000509000000000000" pitchFamily="65" charset="-120"/>
                </a:rPr>
                <a:t>利率</a:t>
              </a:r>
            </a:p>
          </p:txBody>
        </p:sp>
        <p:sp>
          <p:nvSpPr>
            <p:cNvPr id="13" name="文字方塊 12"/>
            <p:cNvSpPr txBox="1"/>
            <p:nvPr/>
          </p:nvSpPr>
          <p:spPr>
            <a:xfrm>
              <a:off x="2369229" y="2283049"/>
              <a:ext cx="1588336" cy="148251"/>
            </a:xfrm>
            <a:prstGeom prst="rect">
              <a:avLst/>
            </a:prstGeom>
            <a:noFill/>
          </p:spPr>
          <p:txBody>
            <a:bodyPr wrap="square" rtlCol="0">
              <a:spAutoFit/>
            </a:bodyPr>
            <a:lstStyle/>
            <a:p>
              <a:pPr algn="ctr"/>
              <a:r>
                <a:rPr lang="zh-TW" altLang="en-US" sz="1600" b="1" dirty="0" smtClean="0">
                  <a:solidFill>
                    <a:schemeClr val="tx1"/>
                  </a:solidFill>
                  <a:latin typeface="標楷體" panose="03000509000000000000" pitchFamily="65" charset="-120"/>
                </a:rPr>
                <a:t>退休金種類</a:t>
              </a:r>
              <a:endParaRPr lang="zh-TW" altLang="en-US" sz="1600" b="1" dirty="0">
                <a:solidFill>
                  <a:schemeClr val="tx1"/>
                </a:solidFill>
                <a:latin typeface="標楷體" panose="03000509000000000000" pitchFamily="65" charset="-120"/>
              </a:endParaRPr>
            </a:p>
          </p:txBody>
        </p:sp>
      </p:grpSp>
    </p:spTree>
    <p:extLst>
      <p:ext uri="{BB962C8B-B14F-4D97-AF65-F5344CB8AC3E}">
        <p14:creationId xmlns:p14="http://schemas.microsoft.com/office/powerpoint/2010/main" val="12580903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054135" y="548680"/>
            <a:ext cx="5688632" cy="1252728"/>
          </a:xfrm>
        </p:spPr>
        <p:txBody>
          <a:bodyPr>
            <a:normAutofit/>
          </a:bodyPr>
          <a:lstStyle/>
          <a:p>
            <a:r>
              <a:rPr lang="zh-TW" altLang="en-US" sz="3200" b="1" dirty="0" smtClean="0">
                <a:solidFill>
                  <a:schemeClr val="tx1"/>
                </a:solidFill>
                <a:latin typeface="標楷體" panose="03000509000000000000" pitchFamily="65" charset="-120"/>
                <a:ea typeface="標楷體" panose="03000509000000000000" pitchFamily="65" charset="-120"/>
              </a:rPr>
              <a:t>四、調降</a:t>
            </a:r>
            <a:r>
              <a:rPr lang="zh-TW" altLang="en-US" sz="3200" b="1" dirty="0">
                <a:solidFill>
                  <a:schemeClr val="tx1"/>
                </a:solidFill>
                <a:latin typeface="標楷體" panose="03000509000000000000" pitchFamily="65" charset="-120"/>
                <a:ea typeface="標楷體" panose="03000509000000000000" pitchFamily="65" charset="-120"/>
              </a:rPr>
              <a:t>退休</a:t>
            </a:r>
            <a:r>
              <a:rPr lang="zh-TW" altLang="en-US" sz="3200" b="1" dirty="0" smtClean="0">
                <a:solidFill>
                  <a:schemeClr val="tx1"/>
                </a:solidFill>
                <a:latin typeface="標楷體" panose="03000509000000000000" pitchFamily="65" charset="-120"/>
                <a:ea typeface="標楷體" panose="03000509000000000000" pitchFamily="65" charset="-120"/>
              </a:rPr>
              <a:t>所得替代率</a:t>
            </a:r>
            <a:r>
              <a:rPr lang="en-US" altLang="zh-TW" sz="3200" b="1" dirty="0" smtClean="0">
                <a:solidFill>
                  <a:schemeClr val="tx1"/>
                </a:solidFill>
                <a:latin typeface="標楷體" panose="03000509000000000000" pitchFamily="65" charset="-120"/>
                <a:ea typeface="標楷體" panose="03000509000000000000" pitchFamily="65" charset="-120"/>
              </a:rPr>
              <a:t>(5-1)</a:t>
            </a: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20</a:t>
            </a:fld>
            <a:endParaRPr lang="zh-TW" altLang="en-US">
              <a:solidFill>
                <a:prstClr val="black">
                  <a:tint val="75000"/>
                </a:prstClr>
              </a:solidFill>
            </a:endParaRPr>
          </a:p>
        </p:txBody>
      </p:sp>
      <p:sp>
        <p:nvSpPr>
          <p:cNvPr id="5" name="文字方塊 4"/>
          <p:cNvSpPr txBox="1"/>
          <p:nvPr/>
        </p:nvSpPr>
        <p:spPr>
          <a:xfrm>
            <a:off x="567134" y="1777451"/>
            <a:ext cx="4536504" cy="492443"/>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2600" b="1" i="0" u="none" strike="noStrike" kern="0" cap="none" spc="0" normalizeH="0" baseline="0" noProof="0" dirty="0" smtClean="0">
                <a:ln>
                  <a:noFill/>
                </a:ln>
                <a:solidFill>
                  <a:srgbClr val="C00000"/>
                </a:solidFill>
                <a:effectLst/>
                <a:uLnTx/>
                <a:uFillTx/>
                <a:latin typeface="標楷體"/>
                <a:ea typeface="標楷體"/>
                <a:cs typeface="+mn-cs"/>
              </a:rPr>
              <a:t>1.</a:t>
            </a:r>
            <a:r>
              <a:rPr kumimoji="0" lang="zh-TW" altLang="en-US" sz="2600" b="1" i="0" u="none" strike="noStrike" kern="0" cap="none" spc="0" normalizeH="0" baseline="0" noProof="0" dirty="0" smtClean="0">
                <a:ln>
                  <a:noFill/>
                </a:ln>
                <a:solidFill>
                  <a:srgbClr val="C00000"/>
                </a:solidFill>
                <a:effectLst/>
                <a:uLnTx/>
                <a:uFillTx/>
                <a:latin typeface="標楷體"/>
                <a:ea typeface="標楷體"/>
                <a:cs typeface="+mn-cs"/>
              </a:rPr>
              <a:t>退休所得替代率計算公式：</a:t>
            </a:r>
          </a:p>
        </p:txBody>
      </p:sp>
      <p:grpSp>
        <p:nvGrpSpPr>
          <p:cNvPr id="6" name="群組 5"/>
          <p:cNvGrpSpPr/>
          <p:nvPr/>
        </p:nvGrpSpPr>
        <p:grpSpPr>
          <a:xfrm>
            <a:off x="546686" y="2409223"/>
            <a:ext cx="8201778" cy="3756081"/>
            <a:chOff x="539552" y="2553239"/>
            <a:chExt cx="8201778" cy="3756081"/>
          </a:xfrm>
        </p:grpSpPr>
        <p:grpSp>
          <p:nvGrpSpPr>
            <p:cNvPr id="7" name="群組 6"/>
            <p:cNvGrpSpPr/>
            <p:nvPr/>
          </p:nvGrpSpPr>
          <p:grpSpPr>
            <a:xfrm>
              <a:off x="539552" y="2553239"/>
              <a:ext cx="8201778" cy="1994977"/>
              <a:chOff x="-54921" y="2125595"/>
              <a:chExt cx="9129880" cy="1419642"/>
            </a:xfrm>
          </p:grpSpPr>
          <p:grpSp>
            <p:nvGrpSpPr>
              <p:cNvPr id="9" name="群組 8"/>
              <p:cNvGrpSpPr/>
              <p:nvPr/>
            </p:nvGrpSpPr>
            <p:grpSpPr>
              <a:xfrm>
                <a:off x="861279" y="2125595"/>
                <a:ext cx="8213680" cy="1419642"/>
                <a:chOff x="434854" y="2142373"/>
                <a:chExt cx="8213680" cy="1419642"/>
              </a:xfrm>
            </p:grpSpPr>
            <p:grpSp>
              <p:nvGrpSpPr>
                <p:cNvPr id="12" name="群組 11"/>
                <p:cNvGrpSpPr/>
                <p:nvPr/>
              </p:nvGrpSpPr>
              <p:grpSpPr>
                <a:xfrm>
                  <a:off x="434854" y="2142373"/>
                  <a:ext cx="8213680" cy="1419642"/>
                  <a:chOff x="10612" y="1780007"/>
                  <a:chExt cx="8556131" cy="2665464"/>
                </a:xfrm>
              </p:grpSpPr>
              <p:sp>
                <p:nvSpPr>
                  <p:cNvPr id="14" name="Text Box 21"/>
                  <p:cNvSpPr txBox="1">
                    <a:spLocks noChangeArrowheads="1"/>
                  </p:cNvSpPr>
                  <p:nvPr/>
                </p:nvSpPr>
                <p:spPr bwMode="auto">
                  <a:xfrm>
                    <a:off x="7090989" y="2307732"/>
                    <a:ext cx="1475754" cy="1908272"/>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a:extLst/>
                </p:spPr>
                <p:txBody>
                  <a:bodyPr anchor="ctr"/>
                  <a:lstStyle/>
                  <a:p>
                    <a:pPr marL="0" marR="0" lvl="0" indent="0" algn="ctr" defTabSz="914400" eaLnBrk="1" fontAlgn="auto" latinLnBrk="0" hangingPunct="1">
                      <a:lnSpc>
                        <a:spcPct val="100000"/>
                      </a:lnSpc>
                      <a:spcBef>
                        <a:spcPts val="1800"/>
                      </a:spcBef>
                      <a:spcAft>
                        <a:spcPts val="0"/>
                      </a:spcAft>
                      <a:buClrTx/>
                      <a:buSzTx/>
                      <a:buFontTx/>
                      <a:buNone/>
                      <a:tabLst/>
                      <a:defRPr/>
                    </a:pPr>
                    <a:r>
                      <a:rPr kumimoji="0" lang="zh-TW" altLang="en-US" sz="1800" b="1" i="0" u="none" strike="noStrike" kern="0" cap="none" spc="0" normalizeH="0" baseline="0" noProof="0" dirty="0" smtClean="0">
                        <a:ln w="1905"/>
                        <a:solidFill>
                          <a:srgbClr val="C00000"/>
                        </a:solidFill>
                        <a:effectLst>
                          <a:innerShdw blurRad="69850" dist="43180" dir="5400000">
                            <a:srgbClr val="000000">
                              <a:alpha val="65000"/>
                            </a:srgbClr>
                          </a:innerShdw>
                        </a:effectLst>
                        <a:uLnTx/>
                        <a:uFillTx/>
                        <a:latin typeface="標楷體" pitchFamily="65" charset="-120"/>
                        <a:ea typeface="標楷體"/>
                        <a:cs typeface="+mn-cs"/>
                      </a:rPr>
                      <a:t>退休所得替代率</a:t>
                    </a:r>
                    <a:r>
                      <a:rPr kumimoji="0" lang="en-US" altLang="zh-TW" sz="1800" b="1" i="0" u="none" strike="noStrike" kern="0" cap="none" spc="0" normalizeH="0" baseline="0" noProof="0" dirty="0" smtClean="0">
                        <a:ln w="1905"/>
                        <a:solidFill>
                          <a:srgbClr val="C00000"/>
                        </a:solidFill>
                        <a:effectLst>
                          <a:innerShdw blurRad="69850" dist="43180" dir="5400000">
                            <a:srgbClr val="000000">
                              <a:alpha val="65000"/>
                            </a:srgbClr>
                          </a:innerShdw>
                        </a:effectLst>
                        <a:uLnTx/>
                        <a:uFillTx/>
                        <a:latin typeface="標楷體" pitchFamily="65" charset="-120"/>
                        <a:ea typeface="標楷體"/>
                        <a:cs typeface="+mn-cs"/>
                      </a:rPr>
                      <a:t>(%)</a:t>
                    </a:r>
                    <a:endParaRPr kumimoji="0" lang="en-US" altLang="zh-TW" sz="1800" b="1" i="0" u="none" strike="noStrike" kern="0" cap="none" spc="0" normalizeH="0" baseline="0" noProof="0" dirty="0" smtClean="0">
                      <a:ln w="1905"/>
                      <a:solidFill>
                        <a:srgbClr val="C00000"/>
                      </a:solidFill>
                      <a:effectLst>
                        <a:innerShdw blurRad="69850" dist="43180" dir="5400000">
                          <a:srgbClr val="000000">
                            <a:alpha val="65000"/>
                          </a:srgbClr>
                        </a:innerShdw>
                      </a:effectLst>
                      <a:uLnTx/>
                      <a:uFillTx/>
                      <a:latin typeface="Calibri"/>
                      <a:ea typeface="標楷體"/>
                      <a:cs typeface="+mn-cs"/>
                    </a:endParaRPr>
                  </a:p>
                </p:txBody>
              </p:sp>
              <p:sp>
                <p:nvSpPr>
                  <p:cNvPr id="15" name="Line 22"/>
                  <p:cNvSpPr>
                    <a:spLocks noChangeShapeType="1"/>
                  </p:cNvSpPr>
                  <p:nvPr/>
                </p:nvSpPr>
                <p:spPr bwMode="auto">
                  <a:xfrm flipV="1">
                    <a:off x="86287" y="3102910"/>
                    <a:ext cx="6335191" cy="70139"/>
                  </a:xfrm>
                  <a:prstGeom prst="line">
                    <a:avLst/>
                  </a:prstGeom>
                  <a:noFill/>
                  <a:ln w="76200" cap="flat" cmpd="sng" algn="ctr">
                    <a:solidFill>
                      <a:srgbClr val="C0504D"/>
                    </a:solidFill>
                    <a:prstDash val="solid"/>
                    <a:headEnd/>
                    <a:tailEnd/>
                  </a:ln>
                  <a:effectLst>
                    <a:outerShdw blurRad="40000" dist="23000" dir="5400000" rotWithShape="0">
                      <a:srgbClr val="000000">
                        <a:alpha val="35000"/>
                      </a:srgbClr>
                    </a:outerShdw>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TW" altLang="en-US" sz="1800" b="0" i="0" u="none" strike="noStrike" kern="0" cap="none" spc="0" normalizeH="0" baseline="0" noProof="0" smtClean="0">
                      <a:ln>
                        <a:noFill/>
                      </a:ln>
                      <a:solidFill>
                        <a:prstClr val="black"/>
                      </a:solidFill>
                      <a:effectLst/>
                      <a:uLnTx/>
                      <a:uFillTx/>
                      <a:latin typeface="Calibri"/>
                      <a:ea typeface="標楷體"/>
                      <a:cs typeface="+mn-cs"/>
                    </a:endParaRPr>
                  </a:p>
                </p:txBody>
              </p:sp>
              <p:sp>
                <p:nvSpPr>
                  <p:cNvPr id="16" name="Text Box 23"/>
                  <p:cNvSpPr txBox="1">
                    <a:spLocks noChangeArrowheads="1"/>
                  </p:cNvSpPr>
                  <p:nvPr/>
                </p:nvSpPr>
                <p:spPr bwMode="auto">
                  <a:xfrm>
                    <a:off x="10612" y="1780007"/>
                    <a:ext cx="6327339" cy="1243033"/>
                  </a:xfrm>
                  <a:prstGeom prst="rect">
                    <a:avLst/>
                  </a:prstGeom>
                  <a:gradFill rotWithShape="1">
                    <a:gsLst>
                      <a:gs pos="0">
                        <a:srgbClr val="FFFFFF"/>
                      </a:gs>
                      <a:gs pos="100000">
                        <a:srgbClr val="CC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000" b="1">
                        <a:solidFill>
                          <a:srgbClr val="0000FF"/>
                        </a:solidFill>
                        <a:latin typeface="Tahoma" pitchFamily="34" charset="0"/>
                        <a:ea typeface="標楷體" pitchFamily="65" charset="-120"/>
                      </a:defRPr>
                    </a:lvl1pPr>
                    <a:lvl2pPr marL="179388">
                      <a:defRPr kumimoji="1" sz="2000" b="1">
                        <a:solidFill>
                          <a:srgbClr val="0000FF"/>
                        </a:solidFill>
                        <a:latin typeface="Tahoma" pitchFamily="34" charset="0"/>
                        <a:ea typeface="標楷體" pitchFamily="65" charset="-120"/>
                      </a:defRPr>
                    </a:lvl2pPr>
                    <a:lvl3pPr>
                      <a:defRPr kumimoji="1" sz="2000" b="1">
                        <a:solidFill>
                          <a:srgbClr val="0000FF"/>
                        </a:solidFill>
                        <a:latin typeface="Tahoma" pitchFamily="34" charset="0"/>
                        <a:ea typeface="標楷體" pitchFamily="65" charset="-120"/>
                      </a:defRPr>
                    </a:lvl3pPr>
                    <a:lvl4pPr>
                      <a:defRPr kumimoji="1" sz="2000" b="1">
                        <a:solidFill>
                          <a:srgbClr val="0000FF"/>
                        </a:solidFill>
                        <a:latin typeface="Tahoma" pitchFamily="34" charset="0"/>
                        <a:ea typeface="標楷體" pitchFamily="65" charset="-120"/>
                      </a:defRPr>
                    </a:lvl4pPr>
                    <a:lvl5pPr>
                      <a:defRPr kumimoji="1" sz="2000" b="1">
                        <a:solidFill>
                          <a:srgbClr val="0000FF"/>
                        </a:solidFill>
                        <a:latin typeface="Tahoma" pitchFamily="34" charset="0"/>
                        <a:ea typeface="標楷體" pitchFamily="65" charset="-120"/>
                      </a:defRPr>
                    </a:lvl5pPr>
                    <a:lvl6pPr eaLnBrk="0" fontAlgn="base" hangingPunct="0">
                      <a:spcBef>
                        <a:spcPct val="20000"/>
                      </a:spcBef>
                      <a:spcAft>
                        <a:spcPct val="0"/>
                      </a:spcAft>
                      <a:buClr>
                        <a:schemeClr val="folHlink"/>
                      </a:buClr>
                      <a:buSzPct val="60000"/>
                      <a:buFont typeface="Wingdings" pitchFamily="2" charset="2"/>
                      <a:defRPr kumimoji="1" sz="2000" b="1">
                        <a:solidFill>
                          <a:srgbClr val="0000FF"/>
                        </a:solidFill>
                        <a:latin typeface="Tahoma" pitchFamily="34" charset="0"/>
                        <a:ea typeface="標楷體" pitchFamily="65" charset="-120"/>
                      </a:defRPr>
                    </a:lvl6pPr>
                    <a:lvl7pPr eaLnBrk="0" fontAlgn="base" hangingPunct="0">
                      <a:spcBef>
                        <a:spcPct val="20000"/>
                      </a:spcBef>
                      <a:spcAft>
                        <a:spcPct val="0"/>
                      </a:spcAft>
                      <a:buClr>
                        <a:schemeClr val="folHlink"/>
                      </a:buClr>
                      <a:buSzPct val="60000"/>
                      <a:buFont typeface="Wingdings" pitchFamily="2" charset="2"/>
                      <a:defRPr kumimoji="1" sz="2000" b="1">
                        <a:solidFill>
                          <a:srgbClr val="0000FF"/>
                        </a:solidFill>
                        <a:latin typeface="Tahoma" pitchFamily="34" charset="0"/>
                        <a:ea typeface="標楷體" pitchFamily="65" charset="-120"/>
                      </a:defRPr>
                    </a:lvl7pPr>
                    <a:lvl8pPr eaLnBrk="0" fontAlgn="base" hangingPunct="0">
                      <a:spcBef>
                        <a:spcPct val="20000"/>
                      </a:spcBef>
                      <a:spcAft>
                        <a:spcPct val="0"/>
                      </a:spcAft>
                      <a:buClr>
                        <a:schemeClr val="folHlink"/>
                      </a:buClr>
                      <a:buSzPct val="60000"/>
                      <a:buFont typeface="Wingdings" pitchFamily="2" charset="2"/>
                      <a:defRPr kumimoji="1" sz="2000" b="1">
                        <a:solidFill>
                          <a:srgbClr val="0000FF"/>
                        </a:solidFill>
                        <a:latin typeface="Tahoma" pitchFamily="34" charset="0"/>
                        <a:ea typeface="標楷體" pitchFamily="65" charset="-120"/>
                      </a:defRPr>
                    </a:lvl8pPr>
                    <a:lvl9pPr eaLnBrk="0" fontAlgn="base" hangingPunct="0">
                      <a:spcBef>
                        <a:spcPct val="20000"/>
                      </a:spcBef>
                      <a:spcAft>
                        <a:spcPct val="0"/>
                      </a:spcAft>
                      <a:buClr>
                        <a:schemeClr val="folHlink"/>
                      </a:buClr>
                      <a:buSzPct val="60000"/>
                      <a:buFont typeface="Wingdings" pitchFamily="2" charset="2"/>
                      <a:defRPr kumimoji="1" sz="2000" b="1">
                        <a:solidFill>
                          <a:srgbClr val="0000FF"/>
                        </a:solidFill>
                        <a:latin typeface="Tahoma" pitchFamily="34" charset="0"/>
                        <a:ea typeface="標楷體" pitchFamily="65" charset="-120"/>
                      </a:defRPr>
                    </a:lvl9pPr>
                  </a:lstStyle>
                  <a:p>
                    <a:pPr marL="0" marR="0" lvl="0" indent="0" algn="ctr" defTabSz="914400" eaLnBrk="1" fontAlgn="auto" latinLnBrk="0" hangingPunct="1">
                      <a:lnSpc>
                        <a:spcPts val="4000"/>
                      </a:lnSpc>
                      <a:spcBef>
                        <a:spcPts val="0"/>
                      </a:spcBef>
                      <a:spcAft>
                        <a:spcPts val="0"/>
                      </a:spcAft>
                      <a:buClrTx/>
                      <a:buSzTx/>
                      <a:buFontTx/>
                      <a:buNone/>
                      <a:tabLst/>
                      <a:defRPr/>
                    </a:pPr>
                    <a:r>
                      <a:rPr kumimoji="1" lang="zh-TW" altLang="en-US"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月退休</a:t>
                    </a:r>
                    <a:r>
                      <a:rPr kumimoji="1" lang="en-US" altLang="zh-TW"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a:t>
                    </a:r>
                    <a:r>
                      <a:rPr kumimoji="1" lang="zh-TW" altLang="en-US"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月補償</a:t>
                    </a:r>
                    <a:r>
                      <a:rPr kumimoji="1" lang="en-US" altLang="zh-TW"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a:t>
                    </a:r>
                    <a:r>
                      <a:rPr kumimoji="1" lang="zh-TW" altLang="en-US"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金</a:t>
                    </a:r>
                    <a:r>
                      <a:rPr kumimoji="1" lang="en-US" altLang="zh-TW"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a:t>
                    </a:r>
                    <a:r>
                      <a:rPr kumimoji="1" lang="zh-TW" altLang="en-US" sz="2000" b="1" i="0" u="none" strike="noStrike" kern="0" cap="none" spc="0" normalizeH="0" baseline="0" noProof="0" dirty="0" smtClean="0">
                        <a:ln>
                          <a:noFill/>
                        </a:ln>
                        <a:solidFill>
                          <a:srgbClr val="0000CC"/>
                        </a:solidFill>
                        <a:effectLst/>
                        <a:uLnTx/>
                        <a:uFillTx/>
                        <a:latin typeface="Tahoma" pitchFamily="34" charset="0"/>
                        <a:ea typeface="標楷體" pitchFamily="65" charset="-120"/>
                      </a:rPr>
                      <a:t>優存利息</a:t>
                    </a:r>
                    <a:r>
                      <a:rPr kumimoji="1" lang="en-US" altLang="zh-TW" sz="2000" b="1" i="0" u="none" strike="noStrike" kern="0" cap="none" spc="0" normalizeH="0" baseline="0" noProof="0" dirty="0" smtClean="0">
                        <a:ln>
                          <a:noFill/>
                        </a:ln>
                        <a:solidFill>
                          <a:srgbClr val="0000CC"/>
                        </a:solidFill>
                        <a:effectLst/>
                        <a:uLnTx/>
                        <a:uFillTx/>
                        <a:latin typeface="標楷體" panose="03000509000000000000" pitchFamily="65" charset="-120"/>
                        <a:ea typeface="標楷體" pitchFamily="65" charset="-120"/>
                      </a:rPr>
                      <a:t>(</a:t>
                    </a:r>
                    <a:r>
                      <a:rPr kumimoji="1" lang="zh-TW" altLang="en-US" sz="2000" b="1" i="0" u="none" strike="noStrike" kern="0" cap="none" spc="0" normalizeH="0" baseline="0" noProof="0" dirty="0" smtClean="0">
                        <a:ln>
                          <a:noFill/>
                        </a:ln>
                        <a:solidFill>
                          <a:srgbClr val="0000CC"/>
                        </a:solidFill>
                        <a:effectLst/>
                        <a:uLnTx/>
                        <a:uFillTx/>
                        <a:latin typeface="標楷體" panose="03000509000000000000" pitchFamily="65" charset="-120"/>
                        <a:ea typeface="標楷體" pitchFamily="65" charset="-120"/>
                      </a:rPr>
                      <a:t>或社會保險年金</a:t>
                    </a:r>
                    <a:r>
                      <a:rPr kumimoji="1" lang="en-US" altLang="zh-TW" sz="2000" b="1" i="0" u="none" strike="noStrike" kern="0" cap="none" spc="0" normalizeH="0" baseline="0" noProof="0" dirty="0" smtClean="0">
                        <a:ln>
                          <a:noFill/>
                        </a:ln>
                        <a:solidFill>
                          <a:srgbClr val="0000CC"/>
                        </a:solidFill>
                        <a:effectLst/>
                        <a:uLnTx/>
                        <a:uFillTx/>
                        <a:latin typeface="標楷體" panose="03000509000000000000" pitchFamily="65" charset="-120"/>
                        <a:ea typeface="標楷體" pitchFamily="65" charset="-120"/>
                      </a:rPr>
                      <a:t>)</a:t>
                    </a:r>
                    <a:endParaRPr kumimoji="1" lang="en-US" altLang="zh-TW" sz="2000" b="1" i="0" u="none" strike="noStrike" kern="0" cap="none" spc="0" normalizeH="0" baseline="0" noProof="0" dirty="0">
                      <a:ln>
                        <a:noFill/>
                      </a:ln>
                      <a:solidFill>
                        <a:srgbClr val="0000CC"/>
                      </a:solidFill>
                      <a:effectLst/>
                      <a:uLnTx/>
                      <a:uFillTx/>
                      <a:latin typeface="標楷體" panose="03000509000000000000" pitchFamily="65" charset="-120"/>
                      <a:ea typeface="標楷體" pitchFamily="65" charset="-120"/>
                    </a:endParaRPr>
                  </a:p>
                </p:txBody>
              </p:sp>
              <p:sp>
                <p:nvSpPr>
                  <p:cNvPr id="17" name="Text Box 24"/>
                  <p:cNvSpPr txBox="1">
                    <a:spLocks noChangeArrowheads="1"/>
                  </p:cNvSpPr>
                  <p:nvPr/>
                </p:nvSpPr>
                <p:spPr bwMode="auto">
                  <a:xfrm>
                    <a:off x="51038" y="3330408"/>
                    <a:ext cx="6286912" cy="1115063"/>
                  </a:xfrm>
                  <a:prstGeom prst="rect">
                    <a:avLst/>
                  </a:prstGeom>
                  <a:gradFill rotWithShape="1">
                    <a:gsLst>
                      <a:gs pos="0">
                        <a:srgbClr val="FFFFFF"/>
                      </a:gs>
                      <a:gs pos="100000">
                        <a:srgbClr val="CC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zh-TW" altLang="en-US" sz="2600" b="1" i="0" u="none" strike="noStrike" kern="0" cap="none" spc="0" normalizeH="0" baseline="0" noProof="0" dirty="0" smtClean="0">
                        <a:ln>
                          <a:noFill/>
                        </a:ln>
                        <a:solidFill>
                          <a:srgbClr val="C00000"/>
                        </a:solidFill>
                        <a:effectLst/>
                        <a:uLnTx/>
                        <a:uFillTx/>
                        <a:latin typeface="標楷體" pitchFamily="65" charset="-120"/>
                      </a:rPr>
                      <a:t>最後在職</a:t>
                    </a:r>
                    <a:r>
                      <a:rPr kumimoji="0" lang="zh-TW" altLang="en-US" sz="2600" b="1" i="0" u="none" strike="noStrike" kern="0" cap="none" spc="0" normalizeH="0" baseline="0" noProof="0" dirty="0" smtClean="0">
                        <a:ln>
                          <a:noFill/>
                        </a:ln>
                        <a:solidFill>
                          <a:prstClr val="black"/>
                        </a:solidFill>
                        <a:effectLst/>
                        <a:uLnTx/>
                        <a:uFillTx/>
                        <a:latin typeface="標楷體" pitchFamily="65" charset="-120"/>
                      </a:rPr>
                      <a:t>本</a:t>
                    </a:r>
                    <a:r>
                      <a:rPr kumimoji="0" lang="en-US" altLang="zh-TW" sz="2600" b="1" i="0" u="none" strike="noStrike" kern="0" cap="none" spc="0" normalizeH="0" baseline="0" noProof="0" dirty="0" smtClean="0">
                        <a:ln>
                          <a:noFill/>
                        </a:ln>
                        <a:solidFill>
                          <a:prstClr val="black"/>
                        </a:solidFill>
                        <a:effectLst/>
                        <a:uLnTx/>
                        <a:uFillTx/>
                        <a:latin typeface="標楷體" pitchFamily="65" charset="-120"/>
                      </a:rPr>
                      <a:t>(</a:t>
                    </a:r>
                    <a:r>
                      <a:rPr kumimoji="0" lang="zh-TW" altLang="en-US" sz="2600" b="1" i="0" u="none" strike="noStrike" kern="0" cap="none" spc="0" normalizeH="0" baseline="0" noProof="0" dirty="0" smtClean="0">
                        <a:ln>
                          <a:noFill/>
                        </a:ln>
                        <a:solidFill>
                          <a:prstClr val="black"/>
                        </a:solidFill>
                        <a:effectLst/>
                        <a:uLnTx/>
                        <a:uFillTx/>
                        <a:latin typeface="標楷體" pitchFamily="65" charset="-120"/>
                      </a:rPr>
                      <a:t>年功</a:t>
                    </a:r>
                    <a:r>
                      <a:rPr kumimoji="0" lang="en-US" altLang="zh-TW" sz="2600" b="1" i="0" u="none" strike="noStrike" kern="0" cap="none" spc="0" normalizeH="0" baseline="0" noProof="0" dirty="0" smtClean="0">
                        <a:ln>
                          <a:noFill/>
                        </a:ln>
                        <a:solidFill>
                          <a:prstClr val="black"/>
                        </a:solidFill>
                        <a:effectLst/>
                        <a:uLnTx/>
                        <a:uFillTx/>
                        <a:latin typeface="標楷體" pitchFamily="65" charset="-120"/>
                      </a:rPr>
                      <a:t>)</a:t>
                    </a:r>
                    <a:r>
                      <a:rPr kumimoji="0" lang="zh-TW" altLang="en-US" sz="2600" b="1" i="0" u="none" strike="noStrike" kern="0" cap="none" spc="0" normalizeH="0" baseline="0" noProof="0" dirty="0" smtClean="0">
                        <a:ln>
                          <a:noFill/>
                        </a:ln>
                        <a:solidFill>
                          <a:prstClr val="black"/>
                        </a:solidFill>
                        <a:effectLst/>
                        <a:uLnTx/>
                        <a:uFillTx/>
                        <a:latin typeface="標楷體" pitchFamily="65" charset="-120"/>
                      </a:rPr>
                      <a:t>俸</a:t>
                    </a:r>
                    <a:r>
                      <a:rPr kumimoji="0" lang="en-US" altLang="zh-TW" sz="2600" b="1" i="0" u="none" strike="noStrike" kern="0" cap="none" spc="0" normalizeH="0" baseline="0" noProof="0" dirty="0" smtClean="0">
                        <a:ln>
                          <a:noFill/>
                        </a:ln>
                        <a:solidFill>
                          <a:prstClr val="black"/>
                        </a:solidFill>
                        <a:effectLst/>
                        <a:uLnTx/>
                        <a:uFillTx/>
                        <a:latin typeface="標楷體" pitchFamily="65" charset="-120"/>
                      </a:rPr>
                      <a:t>(</a:t>
                    </a:r>
                    <a:r>
                      <a:rPr kumimoji="0" lang="zh-TW" altLang="zh-TW" sz="2600" b="1" kern="0" dirty="0" smtClean="0">
                        <a:solidFill>
                          <a:prstClr val="black"/>
                        </a:solidFill>
                        <a:latin typeface="標楷體" pitchFamily="65" charset="-120"/>
                      </a:rPr>
                      <a:t>薪</a:t>
                    </a:r>
                    <a:r>
                      <a:rPr kumimoji="0" lang="en-US" altLang="zh-TW" sz="2600" b="1" kern="0" dirty="0" smtClean="0">
                        <a:solidFill>
                          <a:prstClr val="black"/>
                        </a:solidFill>
                        <a:latin typeface="標楷體" pitchFamily="65" charset="-120"/>
                      </a:rPr>
                      <a:t>)</a:t>
                    </a:r>
                    <a:r>
                      <a:rPr kumimoji="0" lang="en-US" altLang="zh-TW" sz="2600" b="1" i="0" u="none" strike="noStrike" kern="0" cap="none" spc="0" normalizeH="0" baseline="0" noProof="0" dirty="0" smtClean="0">
                        <a:ln>
                          <a:noFill/>
                        </a:ln>
                        <a:solidFill>
                          <a:prstClr val="black"/>
                        </a:solidFill>
                        <a:effectLst/>
                        <a:uLnTx/>
                        <a:uFillTx/>
                        <a:latin typeface="標楷體" pitchFamily="65" charset="-120"/>
                      </a:rPr>
                      <a:t>2</a:t>
                    </a:r>
                    <a:r>
                      <a:rPr kumimoji="0" lang="zh-TW" altLang="en-US" sz="2600" b="1" i="0" u="none" strike="noStrike" kern="0" cap="none" spc="0" normalizeH="0" baseline="0" noProof="0" dirty="0" smtClean="0">
                        <a:ln>
                          <a:noFill/>
                        </a:ln>
                        <a:solidFill>
                          <a:prstClr val="black"/>
                        </a:solidFill>
                        <a:effectLst/>
                        <a:uLnTx/>
                        <a:uFillTx/>
                        <a:latin typeface="標楷體" pitchFamily="65" charset="-120"/>
                      </a:rPr>
                      <a:t>倍</a:t>
                    </a:r>
                    <a:endParaRPr kumimoji="0" lang="en-US" altLang="zh-TW" sz="2600" b="1" i="0" u="none" strike="noStrike" kern="0" cap="none" spc="0" normalizeH="0" baseline="0" noProof="0" dirty="0" smtClean="0">
                      <a:ln>
                        <a:noFill/>
                      </a:ln>
                      <a:solidFill>
                        <a:prstClr val="black"/>
                      </a:solidFill>
                      <a:effectLst/>
                      <a:uLnTx/>
                      <a:uFillTx/>
                      <a:latin typeface="標楷體" pitchFamily="65" charset="-120"/>
                    </a:endParaRPr>
                  </a:p>
                </p:txBody>
              </p:sp>
            </p:grpSp>
            <p:sp>
              <p:nvSpPr>
                <p:cNvPr id="13" name="矩形 12"/>
                <p:cNvSpPr/>
                <p:nvPr/>
              </p:nvSpPr>
              <p:spPr>
                <a:xfrm>
                  <a:off x="6589132" y="2640932"/>
                  <a:ext cx="642714" cy="798868"/>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3000" b="1" i="0" u="none" strike="noStrike" kern="0" cap="none" spc="0" normalizeH="0" baseline="0" noProof="0" dirty="0" smtClean="0">
                      <a:ln w="1905"/>
                      <a:solidFill>
                        <a:srgbClr val="FF0066"/>
                      </a:solidFill>
                      <a:effectLst>
                        <a:innerShdw blurRad="69850" dist="43180" dir="5400000">
                          <a:srgbClr val="000000">
                            <a:alpha val="65000"/>
                          </a:srgbClr>
                        </a:innerShdw>
                      </a:effectLst>
                      <a:uLnTx/>
                      <a:uFillTx/>
                      <a:latin typeface="標楷體" pitchFamily="65" charset="-120"/>
                      <a:ea typeface="標楷體"/>
                    </a:rPr>
                    <a:t>≦</a:t>
                  </a:r>
                  <a:endParaRPr kumimoji="0" lang="zh-TW" altLang="en-US" sz="3000" b="1" i="0" u="none" strike="noStrike" kern="0" cap="none" spc="0" normalizeH="0" baseline="0" noProof="0" dirty="0" smtClean="0">
                    <a:ln w="1905"/>
                    <a:solidFill>
                      <a:srgbClr val="FF0066"/>
                    </a:solidFill>
                    <a:effectLst>
                      <a:innerShdw blurRad="69850" dist="43180" dir="5400000">
                        <a:srgbClr val="000000">
                          <a:alpha val="65000"/>
                        </a:srgbClr>
                      </a:innerShdw>
                    </a:effectLst>
                    <a:uLnTx/>
                    <a:uFillTx/>
                    <a:latin typeface="Calibri"/>
                    <a:ea typeface="標楷體"/>
                  </a:endParaRPr>
                </a:p>
              </p:txBody>
            </p:sp>
          </p:grpSp>
          <p:sp>
            <p:nvSpPr>
              <p:cNvPr id="10" name="文字方塊 9"/>
              <p:cNvSpPr txBox="1"/>
              <p:nvPr/>
            </p:nvSpPr>
            <p:spPr>
              <a:xfrm>
                <a:off x="-54921" y="2424297"/>
                <a:ext cx="1029953" cy="306623"/>
              </a:xfrm>
              <a:prstGeom prst="rect">
                <a:avLst/>
              </a:prstGeom>
              <a:noFill/>
            </p:spPr>
            <p:txBody>
              <a:bodyPr wrap="none" rtlCol="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a:t>
                </a:r>
                <a:r>
                  <a:rPr kumimoji="0" lang="zh-TW" altLang="en-US"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分子</a:t>
                </a:r>
                <a:r>
                  <a:rPr kumimoji="0" lang="en-US" altLang="zh-TW"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a:t>
                </a:r>
                <a:endParaRPr kumimoji="0" lang="zh-TW" altLang="en-US"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endParaRPr>
              </a:p>
            </p:txBody>
          </p:sp>
          <p:sp>
            <p:nvSpPr>
              <p:cNvPr id="11" name="文字方塊 10">
                <a:hlinkClick r:id="" action="ppaction://noaction"/>
              </p:cNvPr>
              <p:cNvSpPr txBox="1"/>
              <p:nvPr/>
            </p:nvSpPr>
            <p:spPr>
              <a:xfrm>
                <a:off x="-54921" y="3138300"/>
                <a:ext cx="1029953" cy="30662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a:t>
                </a:r>
                <a:r>
                  <a:rPr kumimoji="0" lang="zh-TW" altLang="en-US"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分母</a:t>
                </a:r>
                <a:r>
                  <a:rPr kumimoji="0" lang="en-US" altLang="zh-TW" sz="2200" b="1" i="0" u="none" strike="noStrike" kern="0" cap="none" spc="0" normalizeH="0" baseline="0" noProof="0"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標楷體"/>
                  </a:rPr>
                  <a:t>)</a:t>
                </a:r>
                <a:endParaRPr kumimoji="0" lang="zh-TW" altLang="en-US" sz="2200" b="1" i="0" u="none" strike="noStrike" kern="0" cap="none" spc="0" normalizeH="0" baseline="0" noProof="0" dirty="0" smtClean="0">
                  <a:ln w="1905"/>
                  <a:solidFill>
                    <a:srgbClr val="0000CC"/>
                  </a:solidFill>
                  <a:effectLst>
                    <a:innerShdw blurRad="69850" dist="43180" dir="5400000">
                      <a:srgbClr val="000000">
                        <a:alpha val="65000"/>
                      </a:srgbClr>
                    </a:innerShdw>
                  </a:effectLst>
                  <a:uLnTx/>
                  <a:uFillTx/>
                  <a:latin typeface="Calibri"/>
                  <a:ea typeface="標楷體"/>
                </a:endParaRPr>
              </a:p>
            </p:txBody>
          </p:sp>
        </p:grpSp>
        <p:sp>
          <p:nvSpPr>
            <p:cNvPr id="8" name="直線圖說文字 1 (加上框線和強調線) 7"/>
            <p:cNvSpPr/>
            <p:nvPr/>
          </p:nvSpPr>
          <p:spPr>
            <a:xfrm flipH="1">
              <a:off x="683567" y="5229200"/>
              <a:ext cx="7421425" cy="1080120"/>
            </a:xfrm>
            <a:prstGeom prst="accentBorderCallout1">
              <a:avLst>
                <a:gd name="adj1" fmla="val 22627"/>
                <a:gd name="adj2" fmla="val -1346"/>
                <a:gd name="adj3" fmla="val -191062"/>
                <a:gd name="adj4" fmla="val 23145"/>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zh-TW" altLang="en-US" sz="2200" b="1" i="0" u="none" strike="noStrike" kern="0" cap="none" spc="0" normalizeH="0" baseline="0" noProof="0" dirty="0" smtClean="0">
                  <a:ln>
                    <a:noFill/>
                  </a:ln>
                  <a:solidFill>
                    <a:prstClr val="black"/>
                  </a:solidFill>
                  <a:effectLst/>
                  <a:uLnTx/>
                  <a:uFillTx/>
                  <a:latin typeface="Calibri"/>
                  <a:ea typeface="標楷體"/>
                  <a:cs typeface="+mn-cs"/>
                </a:rPr>
                <a:t>社會保險年金：</a:t>
              </a:r>
            </a:p>
            <a:p>
              <a:pPr marL="0" marR="0" lvl="0" indent="0" defTabSz="914400" eaLnBrk="1" fontAlgn="auto" latinLnBrk="0" hangingPunct="1">
                <a:lnSpc>
                  <a:spcPct val="100000"/>
                </a:lnSpc>
                <a:spcBef>
                  <a:spcPts val="0"/>
                </a:spcBef>
                <a:spcAft>
                  <a:spcPts val="0"/>
                </a:spcAft>
                <a:buClrTx/>
                <a:buSzTx/>
                <a:buFontTx/>
                <a:buNone/>
                <a:tabLst/>
                <a:defRPr/>
              </a:pPr>
              <a:r>
                <a:rPr kumimoji="0" lang="zh-TW" altLang="en-US" sz="2200" b="1" i="0" u="none" strike="noStrike" kern="0" cap="none" spc="0" normalizeH="0" baseline="0" noProof="0" dirty="0" smtClean="0">
                  <a:ln>
                    <a:noFill/>
                  </a:ln>
                  <a:solidFill>
                    <a:prstClr val="black"/>
                  </a:solidFill>
                  <a:effectLst/>
                  <a:uLnTx/>
                  <a:uFillTx/>
                  <a:latin typeface="Calibri"/>
                  <a:ea typeface="標楷體"/>
                  <a:cs typeface="+mn-cs"/>
                </a:rPr>
                <a:t>指於政府機關、公立學校或公營事業退休所領取之公保年金或勞保年金，不包括純私人機構退休所領勞保年金。</a:t>
              </a:r>
            </a:p>
          </p:txBody>
        </p:sp>
      </p:grpSp>
    </p:spTree>
    <p:extLst>
      <p:ext uri="{BB962C8B-B14F-4D97-AF65-F5344CB8AC3E}">
        <p14:creationId xmlns:p14="http://schemas.microsoft.com/office/powerpoint/2010/main" val="363772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67544" y="548680"/>
            <a:ext cx="8229600" cy="1252728"/>
          </a:xfrm>
        </p:spPr>
        <p:txBody>
          <a:bodyPr/>
          <a:lstStyle/>
          <a:p>
            <a:r>
              <a:rPr lang="zh-TW" altLang="en-US" b="1" dirty="0">
                <a:latin typeface="標楷體" panose="03000509000000000000" pitchFamily="65" charset="-120"/>
                <a:ea typeface="標楷體" panose="03000509000000000000" pitchFamily="65" charset="-120"/>
              </a:rPr>
              <a:t>四、調降退休所得替代</a:t>
            </a:r>
            <a:r>
              <a:rPr lang="zh-TW" altLang="en-US" b="1" dirty="0" smtClean="0">
                <a:latin typeface="標楷體" panose="03000509000000000000" pitchFamily="65" charset="-120"/>
                <a:ea typeface="標楷體" panose="03000509000000000000" pitchFamily="65" charset="-120"/>
              </a:rPr>
              <a:t>率</a:t>
            </a:r>
            <a:r>
              <a:rPr lang="en-US" altLang="zh-TW" b="1" dirty="0" smtClean="0">
                <a:latin typeface="標楷體" panose="03000509000000000000" pitchFamily="65" charset="-120"/>
                <a:ea typeface="標楷體" panose="03000509000000000000" pitchFamily="65" charset="-120"/>
              </a:rPr>
              <a:t>(5-2)</a:t>
            </a:r>
            <a:endParaRPr lang="zh-TW" altLang="en-US" dirty="0"/>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21</a:t>
            </a:fld>
            <a:endParaRPr lang="zh-TW" altLang="en-US">
              <a:solidFill>
                <a:prstClr val="black">
                  <a:tint val="75000"/>
                </a:prstClr>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1671818930"/>
              </p:ext>
            </p:extLst>
          </p:nvPr>
        </p:nvGraphicFramePr>
        <p:xfrm>
          <a:off x="539804" y="2420888"/>
          <a:ext cx="8208912" cy="3956924"/>
        </p:xfrm>
        <a:graphic>
          <a:graphicData uri="http://schemas.openxmlformats.org/drawingml/2006/table">
            <a:tbl>
              <a:tblPr firstRow="1" firstCol="1" bandRow="1">
                <a:tableStyleId>{7DF18680-E054-41AD-8BC1-D1AEF772440D}</a:tableStyleId>
              </a:tblPr>
              <a:tblGrid>
                <a:gridCol w="1296144">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3240360">
                  <a:extLst>
                    <a:ext uri="{9D8B030D-6E8A-4147-A177-3AD203B41FA5}">
                      <a16:colId xmlns:a16="http://schemas.microsoft.com/office/drawing/2014/main" val="20002"/>
                    </a:ext>
                  </a:extLst>
                </a:gridCol>
              </a:tblGrid>
              <a:tr h="1074506">
                <a:tc>
                  <a:txBody>
                    <a:bodyPr/>
                    <a:lstStyle/>
                    <a:p>
                      <a:pPr algn="ctr">
                        <a:lnSpc>
                          <a:spcPts val="2000"/>
                        </a:lnSpc>
                        <a:spcAft>
                          <a:spcPts val="0"/>
                        </a:spcAft>
                      </a:pPr>
                      <a:r>
                        <a:rPr lang="zh-TW" sz="2000" kern="100" dirty="0" smtClean="0">
                          <a:effectLst/>
                          <a:latin typeface="標楷體" panose="03000509000000000000" pitchFamily="65" charset="-120"/>
                          <a:ea typeface="標楷體" panose="03000509000000000000" pitchFamily="65" charset="-120"/>
                        </a:rPr>
                        <a:t>人員類別</a:t>
                      </a:r>
                      <a:endParaRPr lang="zh-TW" sz="20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a:txBody>
                    <a:bodyPr/>
                    <a:lstStyle/>
                    <a:p>
                      <a:pPr algn="ctr">
                        <a:lnSpc>
                          <a:spcPts val="3000"/>
                        </a:lnSpc>
                        <a:spcAft>
                          <a:spcPts val="0"/>
                        </a:spcAft>
                      </a:pPr>
                      <a:r>
                        <a:rPr lang="zh-TW" altLang="en-US" sz="2200" kern="100" dirty="0" smtClean="0">
                          <a:solidFill>
                            <a:srgbClr val="0000FF"/>
                          </a:solidFill>
                          <a:effectLst/>
                          <a:latin typeface="標楷體" panose="03000509000000000000" pitchFamily="65" charset="-120"/>
                          <a:ea typeface="標楷體" panose="03000509000000000000" pitchFamily="65" charset="-120"/>
                        </a:rPr>
                        <a:t>法</a:t>
                      </a:r>
                      <a:r>
                        <a:rPr lang="zh-TW" sz="2200" kern="100" dirty="0" smtClean="0">
                          <a:solidFill>
                            <a:srgbClr val="0000FF"/>
                          </a:solidFill>
                          <a:effectLst/>
                          <a:latin typeface="標楷體" panose="03000509000000000000" pitchFamily="65" charset="-120"/>
                          <a:ea typeface="標楷體" panose="03000509000000000000" pitchFamily="65" charset="-120"/>
                        </a:rPr>
                        <a:t>案</a:t>
                      </a:r>
                      <a:r>
                        <a:rPr lang="zh-TW" altLang="en-US" sz="2200" kern="100" dirty="0" smtClean="0">
                          <a:solidFill>
                            <a:srgbClr val="0000FF"/>
                          </a:solidFill>
                          <a:effectLst/>
                          <a:latin typeface="標楷體" panose="03000509000000000000" pitchFamily="65" charset="-120"/>
                          <a:ea typeface="標楷體" panose="03000509000000000000" pitchFamily="65" charset="-120"/>
                        </a:rPr>
                        <a:t>施行</a:t>
                      </a:r>
                      <a:r>
                        <a:rPr lang="zh-TW" sz="2200" kern="100" dirty="0" smtClean="0">
                          <a:solidFill>
                            <a:srgbClr val="0000FF"/>
                          </a:solidFill>
                          <a:effectLst/>
                          <a:latin typeface="標楷體" panose="03000509000000000000" pitchFamily="65" charset="-120"/>
                          <a:ea typeface="標楷體" panose="03000509000000000000" pitchFamily="65" charset="-120"/>
                        </a:rPr>
                        <a:t>前</a:t>
                      </a:r>
                      <a:r>
                        <a:rPr lang="zh-TW" sz="2200" kern="100" dirty="0" smtClean="0">
                          <a:effectLst/>
                          <a:latin typeface="標楷體" panose="03000509000000000000" pitchFamily="65" charset="-120"/>
                          <a:ea typeface="標楷體" panose="03000509000000000000" pitchFamily="65" charset="-120"/>
                        </a:rPr>
                        <a:t>已</a:t>
                      </a:r>
                      <a:r>
                        <a:rPr lang="zh-TW" sz="2200" kern="100" dirty="0">
                          <a:effectLst/>
                          <a:latin typeface="標楷體" panose="03000509000000000000" pitchFamily="65" charset="-120"/>
                          <a:ea typeface="標楷體" panose="03000509000000000000" pitchFamily="65" charset="-120"/>
                        </a:rPr>
                        <a:t>退休</a:t>
                      </a:r>
                      <a:r>
                        <a:rPr lang="zh-TW" sz="2200" kern="100" dirty="0" smtClean="0">
                          <a:effectLst/>
                          <a:latin typeface="標楷體" panose="03000509000000000000" pitchFamily="65" charset="-120"/>
                          <a:ea typeface="標楷體" panose="03000509000000000000" pitchFamily="65" charset="-120"/>
                        </a:rPr>
                        <a:t>人員</a:t>
                      </a:r>
                      <a:r>
                        <a:rPr lang="zh-TW" altLang="en-US" sz="2200" kern="100" dirty="0" smtClean="0">
                          <a:effectLst/>
                          <a:latin typeface="標楷體" panose="03000509000000000000" pitchFamily="65" charset="-120"/>
                          <a:ea typeface="標楷體" panose="03000509000000000000" pitchFamily="65" charset="-120"/>
                        </a:rPr>
                        <a:t> ＆</a:t>
                      </a:r>
                      <a:endParaRPr lang="en-US" altLang="zh-TW" sz="2200" kern="100" dirty="0" smtClean="0">
                        <a:effectLst/>
                        <a:latin typeface="標楷體" panose="03000509000000000000" pitchFamily="65" charset="-120"/>
                        <a:ea typeface="標楷體" panose="03000509000000000000" pitchFamily="65" charset="-120"/>
                      </a:endParaRPr>
                    </a:p>
                    <a:p>
                      <a:pPr algn="ctr">
                        <a:lnSpc>
                          <a:spcPts val="3000"/>
                        </a:lnSpc>
                        <a:spcAft>
                          <a:spcPts val="0"/>
                        </a:spcAft>
                      </a:pPr>
                      <a:r>
                        <a:rPr lang="zh-TW" altLang="en-US" sz="2200" kern="100" dirty="0" smtClean="0">
                          <a:solidFill>
                            <a:srgbClr val="0000FF"/>
                          </a:solidFill>
                          <a:effectLst/>
                          <a:latin typeface="標楷體" panose="03000509000000000000" pitchFamily="65" charset="-120"/>
                          <a:ea typeface="標楷體" panose="03000509000000000000" pitchFamily="65" charset="-120"/>
                        </a:rPr>
                        <a:t>法案施行前</a:t>
                      </a:r>
                      <a:r>
                        <a:rPr lang="zh-TW" altLang="en-US" sz="2200" kern="100" dirty="0" smtClean="0">
                          <a:effectLst/>
                          <a:latin typeface="標楷體" panose="03000509000000000000" pitchFamily="65" charset="-120"/>
                          <a:ea typeface="標楷體" panose="03000509000000000000" pitchFamily="65" charset="-120"/>
                        </a:rPr>
                        <a:t>已符合月退休金支領條件者</a:t>
                      </a:r>
                      <a:endParaRPr lang="zh-TW" sz="22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a:txBody>
                    <a:bodyPr/>
                    <a:lstStyle/>
                    <a:p>
                      <a:pPr algn="ctr">
                        <a:lnSpc>
                          <a:spcPts val="3000"/>
                        </a:lnSpc>
                        <a:spcAft>
                          <a:spcPts val="0"/>
                        </a:spcAft>
                      </a:pPr>
                      <a:r>
                        <a:rPr lang="zh-TW" altLang="en-US" sz="2200" kern="100" dirty="0" smtClean="0">
                          <a:solidFill>
                            <a:srgbClr val="0000FF"/>
                          </a:solidFill>
                          <a:effectLst/>
                          <a:latin typeface="標楷體" panose="03000509000000000000" pitchFamily="65" charset="-120"/>
                          <a:ea typeface="標楷體" panose="03000509000000000000" pitchFamily="65" charset="-120"/>
                        </a:rPr>
                        <a:t>法</a:t>
                      </a:r>
                      <a:r>
                        <a:rPr lang="zh-TW" altLang="zh-TW" sz="2200" kern="100" dirty="0" smtClean="0">
                          <a:solidFill>
                            <a:srgbClr val="0000FF"/>
                          </a:solidFill>
                          <a:effectLst/>
                          <a:latin typeface="標楷體" panose="03000509000000000000" pitchFamily="65" charset="-120"/>
                          <a:ea typeface="標楷體" panose="03000509000000000000" pitchFamily="65" charset="-120"/>
                        </a:rPr>
                        <a:t>案</a:t>
                      </a:r>
                      <a:r>
                        <a:rPr lang="zh-TW" altLang="en-US" sz="2200" kern="100" dirty="0" smtClean="0">
                          <a:solidFill>
                            <a:srgbClr val="0000FF"/>
                          </a:solidFill>
                          <a:effectLst/>
                          <a:latin typeface="標楷體" panose="03000509000000000000" pitchFamily="65" charset="-120"/>
                          <a:ea typeface="標楷體" panose="03000509000000000000" pitchFamily="65" charset="-120"/>
                        </a:rPr>
                        <a:t>施行</a:t>
                      </a:r>
                      <a:r>
                        <a:rPr lang="zh-TW" sz="2200" kern="100" dirty="0" smtClean="0">
                          <a:solidFill>
                            <a:srgbClr val="0000FF"/>
                          </a:solidFill>
                          <a:effectLst/>
                          <a:latin typeface="標楷體" panose="03000509000000000000" pitchFamily="65" charset="-120"/>
                          <a:ea typeface="標楷體" panose="03000509000000000000" pitchFamily="65" charset="-120"/>
                        </a:rPr>
                        <a:t>後</a:t>
                      </a:r>
                      <a:r>
                        <a:rPr lang="zh-TW" altLang="en-US" sz="2200" kern="100" dirty="0" smtClean="0">
                          <a:effectLst/>
                          <a:latin typeface="標楷體" panose="03000509000000000000" pitchFamily="65" charset="-120"/>
                          <a:ea typeface="標楷體" panose="03000509000000000000" pitchFamily="65" charset="-120"/>
                        </a:rPr>
                        <a:t>始符合月退休金支領條件者</a:t>
                      </a:r>
                      <a:endParaRPr lang="zh-TW" sz="2200" b="1" kern="100" dirty="0">
                        <a:effectLst/>
                        <a:latin typeface="標楷體" panose="03000509000000000000" pitchFamily="65" charset="-120"/>
                        <a:ea typeface="標楷體" panose="03000509000000000000" pitchFamily="65" charset="-120"/>
                      </a:endParaRPr>
                    </a:p>
                  </a:txBody>
                  <a:tcPr marL="68580" marR="68580" marT="0" marB="0" anchor="ctr"/>
                </a:tc>
                <a:extLst>
                  <a:ext uri="{0D108BD9-81ED-4DB2-BD59-A6C34878D82A}">
                    <a16:rowId xmlns:a16="http://schemas.microsoft.com/office/drawing/2014/main" val="10000"/>
                  </a:ext>
                </a:extLst>
              </a:tr>
              <a:tr h="978310">
                <a:tc>
                  <a:txBody>
                    <a:bodyPr/>
                    <a:lstStyle/>
                    <a:p>
                      <a:pPr algn="ctr">
                        <a:lnSpc>
                          <a:spcPts val="3000"/>
                        </a:lnSpc>
                        <a:spcAft>
                          <a:spcPts val="0"/>
                        </a:spcAft>
                      </a:pPr>
                      <a:r>
                        <a:rPr lang="zh-TW" sz="2000" kern="100" spc="-150" dirty="0" smtClean="0">
                          <a:effectLst/>
                          <a:latin typeface="標楷體" panose="03000509000000000000" pitchFamily="65" charset="-120"/>
                          <a:ea typeface="標楷體" panose="03000509000000000000" pitchFamily="65" charset="-120"/>
                        </a:rPr>
                        <a:t>退休金</a:t>
                      </a:r>
                      <a:endParaRPr lang="en-US" altLang="zh-TW" sz="2000" kern="100" spc="-150" dirty="0" smtClean="0">
                        <a:effectLst/>
                        <a:latin typeface="標楷體" panose="03000509000000000000" pitchFamily="65" charset="-120"/>
                        <a:ea typeface="標楷體" panose="03000509000000000000" pitchFamily="65" charset="-120"/>
                      </a:endParaRPr>
                    </a:p>
                    <a:p>
                      <a:pPr algn="ctr">
                        <a:lnSpc>
                          <a:spcPts val="3000"/>
                        </a:lnSpc>
                        <a:spcAft>
                          <a:spcPts val="0"/>
                        </a:spcAft>
                      </a:pPr>
                      <a:r>
                        <a:rPr lang="en-US" sz="2000" kern="100" spc="-150" dirty="0" smtClean="0">
                          <a:effectLst/>
                          <a:latin typeface="標楷體" panose="03000509000000000000" pitchFamily="65" charset="-120"/>
                          <a:ea typeface="標楷體" panose="03000509000000000000" pitchFamily="65" charset="-120"/>
                        </a:rPr>
                        <a:t>(</a:t>
                      </a:r>
                      <a:r>
                        <a:rPr lang="zh-TW" sz="2000" kern="100" spc="-150" dirty="0">
                          <a:effectLst/>
                          <a:latin typeface="標楷體" panose="03000509000000000000" pitchFamily="65" charset="-120"/>
                          <a:ea typeface="標楷體" panose="03000509000000000000" pitchFamily="65" charset="-120"/>
                        </a:rPr>
                        <a:t>分子值</a:t>
                      </a:r>
                      <a:r>
                        <a:rPr lang="en-US" sz="2000" kern="100" spc="-150" dirty="0">
                          <a:effectLst/>
                          <a:latin typeface="標楷體" panose="03000509000000000000" pitchFamily="65" charset="-120"/>
                          <a:ea typeface="標楷體" panose="03000509000000000000" pitchFamily="65" charset="-120"/>
                        </a:rPr>
                        <a:t>)</a:t>
                      </a:r>
                      <a:endParaRPr lang="zh-TW" sz="20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a:txBody>
                    <a:bodyPr/>
                    <a:lstStyle/>
                    <a:p>
                      <a:pPr algn="ctr">
                        <a:lnSpc>
                          <a:spcPts val="2500"/>
                        </a:lnSpc>
                        <a:spcBef>
                          <a:spcPts val="600"/>
                        </a:spcBef>
                        <a:spcAft>
                          <a:spcPts val="0"/>
                        </a:spcAft>
                      </a:pPr>
                      <a:r>
                        <a:rPr lang="zh-TW" sz="3500" b="1" kern="100" dirty="0">
                          <a:solidFill>
                            <a:srgbClr val="FF0000"/>
                          </a:solidFill>
                          <a:effectLst/>
                          <a:latin typeface="標楷體" panose="03000509000000000000" pitchFamily="65" charset="-120"/>
                          <a:ea typeface="標楷體" panose="03000509000000000000" pitchFamily="65" charset="-120"/>
                        </a:rPr>
                        <a:t>不適用</a:t>
                      </a:r>
                      <a:r>
                        <a:rPr lang="zh-TW" sz="2600" kern="100" dirty="0" smtClean="0">
                          <a:effectLst/>
                          <a:latin typeface="標楷體" panose="03000509000000000000" pitchFamily="65" charset="-120"/>
                          <a:ea typeface="標楷體" panose="03000509000000000000" pitchFamily="65" charset="-120"/>
                        </a:rPr>
                        <a:t>均</a:t>
                      </a:r>
                      <a:r>
                        <a:rPr lang="zh-TW" altLang="en-US" sz="2600" kern="100" dirty="0" smtClean="0">
                          <a:effectLst/>
                          <a:latin typeface="標楷體" panose="03000509000000000000" pitchFamily="65" charset="-120"/>
                          <a:ea typeface="標楷體" panose="03000509000000000000" pitchFamily="65" charset="-120"/>
                        </a:rPr>
                        <a:t>俸</a:t>
                      </a:r>
                      <a:r>
                        <a:rPr lang="en-US" altLang="zh-TW" sz="2600" kern="100" dirty="0" smtClean="0">
                          <a:effectLst/>
                          <a:latin typeface="標楷體" panose="03000509000000000000" pitchFamily="65" charset="-120"/>
                          <a:ea typeface="標楷體" panose="03000509000000000000" pitchFamily="65" charset="-120"/>
                        </a:rPr>
                        <a:t>(</a:t>
                      </a:r>
                      <a:r>
                        <a:rPr lang="zh-TW" altLang="en-US" sz="2600" kern="100" dirty="0" smtClean="0">
                          <a:effectLst/>
                          <a:latin typeface="標楷體" panose="03000509000000000000" pitchFamily="65" charset="-120"/>
                          <a:ea typeface="標楷體" panose="03000509000000000000" pitchFamily="65" charset="-120"/>
                        </a:rPr>
                        <a:t>薪</a:t>
                      </a:r>
                      <a:r>
                        <a:rPr lang="en-US" altLang="zh-TW" sz="2600" kern="100" dirty="0" smtClean="0">
                          <a:effectLst/>
                          <a:latin typeface="標楷體" panose="03000509000000000000" pitchFamily="65" charset="-120"/>
                          <a:ea typeface="標楷體" panose="03000509000000000000" pitchFamily="65" charset="-120"/>
                        </a:rPr>
                        <a:t>)</a:t>
                      </a:r>
                      <a:r>
                        <a:rPr lang="zh-TW" sz="2600" kern="100" dirty="0" smtClean="0">
                          <a:effectLst/>
                          <a:latin typeface="標楷體" panose="03000509000000000000" pitchFamily="65" charset="-120"/>
                          <a:ea typeface="標楷體" panose="03000509000000000000" pitchFamily="65" charset="-120"/>
                        </a:rPr>
                        <a:t>方案</a:t>
                      </a:r>
                      <a:endParaRPr lang="zh-TW" sz="26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a:txBody>
                    <a:bodyPr/>
                    <a:lstStyle/>
                    <a:p>
                      <a:pPr algn="ctr">
                        <a:lnSpc>
                          <a:spcPts val="2500"/>
                        </a:lnSpc>
                        <a:spcBef>
                          <a:spcPts val="600"/>
                        </a:spcBef>
                        <a:spcAft>
                          <a:spcPts val="0"/>
                        </a:spcAft>
                      </a:pPr>
                      <a:r>
                        <a:rPr lang="zh-TW" sz="3500" b="1" kern="100" dirty="0">
                          <a:solidFill>
                            <a:srgbClr val="FF0000"/>
                          </a:solidFill>
                          <a:effectLst/>
                          <a:latin typeface="標楷體" panose="03000509000000000000" pitchFamily="65" charset="-120"/>
                          <a:ea typeface="標楷體" panose="03000509000000000000" pitchFamily="65" charset="-120"/>
                        </a:rPr>
                        <a:t>適用</a:t>
                      </a:r>
                      <a:r>
                        <a:rPr lang="zh-TW" sz="2600" kern="100" dirty="0" smtClean="0">
                          <a:effectLst/>
                          <a:latin typeface="標楷體" panose="03000509000000000000" pitchFamily="65" charset="-120"/>
                          <a:ea typeface="標楷體" panose="03000509000000000000" pitchFamily="65" charset="-120"/>
                        </a:rPr>
                        <a:t>均</a:t>
                      </a:r>
                      <a:r>
                        <a:rPr lang="zh-TW" altLang="en-US" sz="2600" kern="100" dirty="0" smtClean="0">
                          <a:effectLst/>
                          <a:latin typeface="標楷體" panose="03000509000000000000" pitchFamily="65" charset="-120"/>
                          <a:ea typeface="標楷體" panose="03000509000000000000" pitchFamily="65" charset="-120"/>
                        </a:rPr>
                        <a:t>俸</a:t>
                      </a:r>
                      <a:r>
                        <a:rPr lang="en-US" altLang="zh-TW" sz="2600" kern="100" dirty="0" smtClean="0">
                          <a:effectLst/>
                          <a:latin typeface="標楷體" panose="03000509000000000000" pitchFamily="65" charset="-120"/>
                          <a:ea typeface="標楷體" panose="03000509000000000000" pitchFamily="65" charset="-120"/>
                        </a:rPr>
                        <a:t>(</a:t>
                      </a:r>
                      <a:r>
                        <a:rPr lang="zh-TW" altLang="en-US" sz="2600" kern="100" dirty="0" smtClean="0">
                          <a:effectLst/>
                          <a:latin typeface="標楷體" panose="03000509000000000000" pitchFamily="65" charset="-120"/>
                          <a:ea typeface="標楷體" panose="03000509000000000000" pitchFamily="65" charset="-120"/>
                        </a:rPr>
                        <a:t>薪</a:t>
                      </a:r>
                      <a:r>
                        <a:rPr lang="en-US" altLang="zh-TW" sz="2600" kern="100" dirty="0" smtClean="0">
                          <a:effectLst/>
                          <a:latin typeface="標楷體" panose="03000509000000000000" pitchFamily="65" charset="-120"/>
                          <a:ea typeface="標楷體" panose="03000509000000000000" pitchFamily="65" charset="-120"/>
                        </a:rPr>
                        <a:t>)</a:t>
                      </a:r>
                      <a:r>
                        <a:rPr lang="zh-TW" sz="2600" kern="100" dirty="0" smtClean="0">
                          <a:effectLst/>
                          <a:latin typeface="標楷體" panose="03000509000000000000" pitchFamily="65" charset="-120"/>
                          <a:ea typeface="標楷體" panose="03000509000000000000" pitchFamily="65" charset="-120"/>
                        </a:rPr>
                        <a:t>方案</a:t>
                      </a:r>
                      <a:endParaRPr lang="zh-TW" sz="26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extLst>
                  <a:ext uri="{0D108BD9-81ED-4DB2-BD59-A6C34878D82A}">
                    <a16:rowId xmlns:a16="http://schemas.microsoft.com/office/drawing/2014/main" val="10001"/>
                  </a:ext>
                </a:extLst>
              </a:tr>
              <a:tr h="1835614">
                <a:tc>
                  <a:txBody>
                    <a:bodyPr/>
                    <a:lstStyle/>
                    <a:p>
                      <a:pPr algn="ctr">
                        <a:lnSpc>
                          <a:spcPts val="3000"/>
                        </a:lnSpc>
                        <a:spcAft>
                          <a:spcPts val="0"/>
                        </a:spcAft>
                      </a:pPr>
                      <a:r>
                        <a:rPr lang="zh-TW" sz="2000" kern="100" spc="-150" dirty="0">
                          <a:effectLst/>
                          <a:latin typeface="標楷體" panose="03000509000000000000" pitchFamily="65" charset="-120"/>
                          <a:ea typeface="標楷體" panose="03000509000000000000" pitchFamily="65" charset="-120"/>
                        </a:rPr>
                        <a:t>現職</a:t>
                      </a:r>
                      <a:r>
                        <a:rPr lang="zh-TW" sz="2000" kern="100" spc="-150" dirty="0" smtClean="0">
                          <a:effectLst/>
                          <a:latin typeface="標楷體" panose="03000509000000000000" pitchFamily="65" charset="-120"/>
                          <a:ea typeface="標楷體" panose="03000509000000000000" pitchFamily="65" charset="-120"/>
                        </a:rPr>
                        <a:t>待遇</a:t>
                      </a:r>
                      <a:endParaRPr lang="en-US" altLang="zh-TW" sz="2000" kern="100" spc="-150" dirty="0" smtClean="0">
                        <a:effectLst/>
                        <a:latin typeface="標楷體" panose="03000509000000000000" pitchFamily="65" charset="-120"/>
                        <a:ea typeface="標楷體" panose="03000509000000000000" pitchFamily="65" charset="-120"/>
                      </a:endParaRPr>
                    </a:p>
                    <a:p>
                      <a:pPr algn="ctr">
                        <a:lnSpc>
                          <a:spcPts val="3000"/>
                        </a:lnSpc>
                        <a:spcAft>
                          <a:spcPts val="0"/>
                        </a:spcAft>
                      </a:pPr>
                      <a:r>
                        <a:rPr lang="en-US" sz="2000" kern="100" spc="-150" dirty="0" smtClean="0">
                          <a:effectLst/>
                          <a:latin typeface="標楷體" panose="03000509000000000000" pitchFamily="65" charset="-120"/>
                          <a:ea typeface="標楷體" panose="03000509000000000000" pitchFamily="65" charset="-120"/>
                        </a:rPr>
                        <a:t>(</a:t>
                      </a:r>
                      <a:r>
                        <a:rPr lang="zh-TW" sz="2000" kern="100" spc="-150" dirty="0">
                          <a:effectLst/>
                          <a:latin typeface="標楷體" panose="03000509000000000000" pitchFamily="65" charset="-120"/>
                          <a:ea typeface="標楷體" panose="03000509000000000000" pitchFamily="65" charset="-120"/>
                        </a:rPr>
                        <a:t>分母值</a:t>
                      </a:r>
                      <a:r>
                        <a:rPr lang="en-US" sz="2000" kern="100" spc="-150" dirty="0">
                          <a:effectLst/>
                          <a:latin typeface="標楷體" panose="03000509000000000000" pitchFamily="65" charset="-120"/>
                          <a:ea typeface="標楷體" panose="03000509000000000000" pitchFamily="65" charset="-120"/>
                        </a:rPr>
                        <a:t>)</a:t>
                      </a:r>
                      <a:endParaRPr lang="zh-TW" sz="20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gridSpan="2">
                  <a:txBody>
                    <a:bodyPr/>
                    <a:lstStyle/>
                    <a:p>
                      <a:pPr algn="ctr">
                        <a:lnSpc>
                          <a:spcPct val="100000"/>
                        </a:lnSpc>
                        <a:spcAft>
                          <a:spcPts val="0"/>
                        </a:spcAft>
                      </a:pPr>
                      <a:r>
                        <a:rPr lang="zh-TW" altLang="en-US" sz="2600" kern="100" dirty="0" smtClean="0">
                          <a:effectLst/>
                          <a:latin typeface="標楷體" panose="03000509000000000000" pitchFamily="65" charset="-120"/>
                          <a:ea typeface="標楷體" panose="03000509000000000000" pitchFamily="65" charset="-120"/>
                        </a:rPr>
                        <a:t>不分退休年度都</a:t>
                      </a:r>
                      <a:r>
                        <a:rPr lang="zh-TW" sz="2600" kern="100" dirty="0" smtClean="0">
                          <a:effectLst/>
                          <a:latin typeface="標楷體" panose="03000509000000000000" pitchFamily="65" charset="-120"/>
                          <a:ea typeface="標楷體" panose="03000509000000000000" pitchFamily="65" charset="-120"/>
                        </a:rPr>
                        <a:t>以</a:t>
                      </a:r>
                      <a:r>
                        <a:rPr lang="zh-TW" altLang="en-US" sz="3200" kern="100" dirty="0" smtClean="0">
                          <a:effectLst/>
                          <a:latin typeface="標楷體" panose="03000509000000000000" pitchFamily="65" charset="-120"/>
                          <a:ea typeface="標楷體" panose="03000509000000000000" pitchFamily="65" charset="-120"/>
                        </a:rPr>
                        <a:t>最後在職</a:t>
                      </a:r>
                      <a:r>
                        <a:rPr lang="zh-TW" sz="2600" kern="100" dirty="0" smtClean="0">
                          <a:effectLst/>
                          <a:latin typeface="標楷體" panose="03000509000000000000" pitchFamily="65" charset="-120"/>
                          <a:ea typeface="標楷體" panose="03000509000000000000" pitchFamily="65" charset="-120"/>
                        </a:rPr>
                        <a:t>「</a:t>
                      </a:r>
                      <a:r>
                        <a:rPr lang="zh-TW" sz="2600" kern="100" dirty="0">
                          <a:effectLst/>
                          <a:latin typeface="標楷體" panose="03000509000000000000" pitchFamily="65" charset="-120"/>
                          <a:ea typeface="標楷體" panose="03000509000000000000" pitchFamily="65" charset="-120"/>
                        </a:rPr>
                        <a:t>本</a:t>
                      </a:r>
                      <a:r>
                        <a:rPr lang="en-US" sz="2600" kern="100" dirty="0">
                          <a:effectLst/>
                          <a:latin typeface="標楷體" panose="03000509000000000000" pitchFamily="65" charset="-120"/>
                          <a:ea typeface="標楷體" panose="03000509000000000000" pitchFamily="65" charset="-120"/>
                        </a:rPr>
                        <a:t>(</a:t>
                      </a:r>
                      <a:r>
                        <a:rPr lang="zh-TW" sz="2600" kern="100" dirty="0">
                          <a:effectLst/>
                          <a:latin typeface="標楷體" panose="03000509000000000000" pitchFamily="65" charset="-120"/>
                          <a:ea typeface="標楷體" panose="03000509000000000000" pitchFamily="65" charset="-120"/>
                        </a:rPr>
                        <a:t>年功</a:t>
                      </a:r>
                      <a:r>
                        <a:rPr lang="en-US" sz="2600" kern="100" dirty="0" smtClean="0">
                          <a:effectLst/>
                          <a:latin typeface="標楷體" panose="03000509000000000000" pitchFamily="65" charset="-120"/>
                          <a:ea typeface="標楷體" panose="03000509000000000000" pitchFamily="65" charset="-120"/>
                        </a:rPr>
                        <a:t>)</a:t>
                      </a:r>
                      <a:r>
                        <a:rPr lang="zh-TW" altLang="en-US" sz="2600" kern="100" dirty="0" smtClean="0">
                          <a:effectLst/>
                          <a:latin typeface="標楷體" panose="03000509000000000000" pitchFamily="65" charset="-120"/>
                          <a:ea typeface="標楷體" panose="03000509000000000000" pitchFamily="65" charset="-120"/>
                        </a:rPr>
                        <a:t>俸</a:t>
                      </a:r>
                      <a:r>
                        <a:rPr lang="en-US" altLang="zh-TW" sz="2600" kern="100" dirty="0" smtClean="0">
                          <a:effectLst/>
                          <a:latin typeface="標楷體" panose="03000509000000000000" pitchFamily="65" charset="-120"/>
                          <a:ea typeface="標楷體" panose="03000509000000000000" pitchFamily="65" charset="-120"/>
                        </a:rPr>
                        <a:t>(</a:t>
                      </a:r>
                      <a:r>
                        <a:rPr lang="zh-TW" altLang="en-US" sz="2600" kern="100" dirty="0" smtClean="0">
                          <a:effectLst/>
                          <a:latin typeface="標楷體" panose="03000509000000000000" pitchFamily="65" charset="-120"/>
                          <a:ea typeface="標楷體" panose="03000509000000000000" pitchFamily="65" charset="-120"/>
                        </a:rPr>
                        <a:t>薪</a:t>
                      </a:r>
                      <a:r>
                        <a:rPr lang="en-US" altLang="zh-TW" sz="2600" kern="100" dirty="0" smtClean="0">
                          <a:effectLst/>
                          <a:latin typeface="標楷體" panose="03000509000000000000" pitchFamily="65" charset="-120"/>
                          <a:ea typeface="標楷體" panose="03000509000000000000" pitchFamily="65" charset="-120"/>
                        </a:rPr>
                        <a:t>)</a:t>
                      </a:r>
                      <a:r>
                        <a:rPr lang="zh-TW" sz="2600" kern="100" dirty="0" smtClean="0">
                          <a:effectLst/>
                          <a:latin typeface="標楷體" panose="03000509000000000000" pitchFamily="65" charset="-120"/>
                          <a:ea typeface="標楷體" panose="03000509000000000000" pitchFamily="65" charset="-120"/>
                        </a:rPr>
                        <a:t>×</a:t>
                      </a:r>
                      <a:r>
                        <a:rPr lang="en-US" sz="2600" kern="100" dirty="0">
                          <a:effectLst/>
                          <a:latin typeface="標楷體" panose="03000509000000000000" pitchFamily="65" charset="-120"/>
                          <a:ea typeface="標楷體" panose="03000509000000000000" pitchFamily="65" charset="-120"/>
                        </a:rPr>
                        <a:t>2</a:t>
                      </a:r>
                      <a:r>
                        <a:rPr lang="zh-TW" sz="2600" kern="100" dirty="0">
                          <a:effectLst/>
                          <a:latin typeface="標楷體" panose="03000509000000000000" pitchFamily="65" charset="-120"/>
                          <a:ea typeface="標楷體" panose="03000509000000000000" pitchFamily="65" charset="-120"/>
                        </a:rPr>
                        <a:t>」</a:t>
                      </a:r>
                      <a:r>
                        <a:rPr lang="zh-TW" sz="2600" kern="100" dirty="0" smtClean="0">
                          <a:effectLst/>
                          <a:latin typeface="標楷體" panose="03000509000000000000" pitchFamily="65" charset="-120"/>
                          <a:ea typeface="標楷體" panose="03000509000000000000" pitchFamily="65" charset="-120"/>
                        </a:rPr>
                        <a:t>計算</a:t>
                      </a:r>
                      <a:r>
                        <a:rPr lang="en-US" altLang="zh-TW" sz="2600" kern="100" dirty="0">
                          <a:effectLst/>
                          <a:latin typeface="標楷體" panose="03000509000000000000" pitchFamily="65" charset="-120"/>
                          <a:ea typeface="標楷體" panose="03000509000000000000" pitchFamily="65" charset="-120"/>
                        </a:rPr>
                        <a:t>【</a:t>
                      </a:r>
                      <a:r>
                        <a:rPr lang="zh-TW" sz="2600" kern="100" dirty="0" smtClean="0">
                          <a:effectLst/>
                          <a:latin typeface="標楷體" panose="03000509000000000000" pitchFamily="65" charset="-120"/>
                          <a:ea typeface="標楷體" panose="03000509000000000000" pitchFamily="65" charset="-120"/>
                        </a:rPr>
                        <a:t>不適用均</a:t>
                      </a:r>
                      <a:r>
                        <a:rPr lang="zh-TW" altLang="en-US" sz="2600" kern="100" dirty="0" smtClean="0">
                          <a:effectLst/>
                          <a:latin typeface="標楷體" panose="03000509000000000000" pitchFamily="65" charset="-120"/>
                          <a:ea typeface="標楷體" panose="03000509000000000000" pitchFamily="65" charset="-120"/>
                        </a:rPr>
                        <a:t>俸</a:t>
                      </a:r>
                      <a:r>
                        <a:rPr lang="en-US" altLang="zh-TW" sz="2600" kern="100" dirty="0" smtClean="0">
                          <a:effectLst/>
                          <a:latin typeface="標楷體" panose="03000509000000000000" pitchFamily="65" charset="-120"/>
                          <a:ea typeface="標楷體" panose="03000509000000000000" pitchFamily="65" charset="-120"/>
                        </a:rPr>
                        <a:t>(</a:t>
                      </a:r>
                      <a:r>
                        <a:rPr lang="zh-TW" altLang="en-US" sz="2600" kern="100" dirty="0" smtClean="0">
                          <a:effectLst/>
                          <a:latin typeface="標楷體" panose="03000509000000000000" pitchFamily="65" charset="-120"/>
                          <a:ea typeface="標楷體" panose="03000509000000000000" pitchFamily="65" charset="-120"/>
                        </a:rPr>
                        <a:t>薪</a:t>
                      </a:r>
                      <a:r>
                        <a:rPr lang="en-US" altLang="zh-TW" sz="2600" kern="100" dirty="0" smtClean="0">
                          <a:effectLst/>
                          <a:latin typeface="標楷體" panose="03000509000000000000" pitchFamily="65" charset="-120"/>
                          <a:ea typeface="標楷體" panose="03000509000000000000" pitchFamily="65" charset="-120"/>
                        </a:rPr>
                        <a:t>)】</a:t>
                      </a:r>
                      <a:endParaRPr lang="zh-TW" sz="2600" b="1" kern="100" dirty="0">
                        <a:effectLst/>
                        <a:latin typeface="標楷體" panose="03000509000000000000" pitchFamily="65" charset="-120"/>
                        <a:ea typeface="標楷體" panose="03000509000000000000" pitchFamily="65" charset="-120"/>
                        <a:cs typeface="Times New Roman"/>
                      </a:endParaRPr>
                    </a:p>
                  </a:txBody>
                  <a:tcPr marL="68580" marR="68580" marT="0" marB="0" anchor="ctr"/>
                </a:tc>
                <a:tc hMerge="1">
                  <a:txBody>
                    <a:bodyPr/>
                    <a:lstStyle/>
                    <a:p>
                      <a:endParaRPr lang="zh-TW" altLang="en-US"/>
                    </a:p>
                  </a:txBody>
                  <a:tcPr/>
                </a:tc>
                <a:extLst>
                  <a:ext uri="{0D108BD9-81ED-4DB2-BD59-A6C34878D82A}">
                    <a16:rowId xmlns:a16="http://schemas.microsoft.com/office/drawing/2014/main" val="10002"/>
                  </a:ext>
                </a:extLst>
              </a:tr>
            </a:tbl>
          </a:graphicData>
        </a:graphic>
      </p:graphicFrame>
      <p:sp>
        <p:nvSpPr>
          <p:cNvPr id="5" name="文字方塊 4"/>
          <p:cNvSpPr txBox="1"/>
          <p:nvPr/>
        </p:nvSpPr>
        <p:spPr>
          <a:xfrm>
            <a:off x="567134" y="1777451"/>
            <a:ext cx="5084986" cy="492443"/>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2600" b="1" kern="0" dirty="0">
                <a:solidFill>
                  <a:srgbClr val="C00000"/>
                </a:solidFill>
                <a:latin typeface="標楷體"/>
                <a:ea typeface="標楷體"/>
              </a:rPr>
              <a:t>2</a:t>
            </a:r>
            <a:r>
              <a:rPr kumimoji="0" lang="en-US" altLang="zh-TW" sz="2600" b="1" i="0" u="none" strike="noStrike" kern="0" cap="none" spc="0" normalizeH="0" baseline="0" noProof="0" dirty="0" smtClean="0">
                <a:ln>
                  <a:noFill/>
                </a:ln>
                <a:solidFill>
                  <a:srgbClr val="C00000"/>
                </a:solidFill>
                <a:effectLst/>
                <a:uLnTx/>
                <a:uFillTx/>
                <a:latin typeface="標楷體"/>
                <a:ea typeface="標楷體"/>
                <a:cs typeface="+mn-cs"/>
              </a:rPr>
              <a:t>.</a:t>
            </a:r>
            <a:r>
              <a:rPr kumimoji="0" lang="zh-TW" altLang="en-US" sz="2600" b="1" i="0" u="none" strike="noStrike" kern="0" cap="none" spc="0" normalizeH="0" baseline="0" noProof="0" dirty="0" smtClean="0">
                <a:ln>
                  <a:noFill/>
                </a:ln>
                <a:solidFill>
                  <a:srgbClr val="C00000"/>
                </a:solidFill>
                <a:effectLst/>
                <a:uLnTx/>
                <a:uFillTx/>
                <a:latin typeface="標楷體"/>
                <a:ea typeface="標楷體"/>
                <a:cs typeface="+mn-cs"/>
              </a:rPr>
              <a:t>退休所得替代</a:t>
            </a:r>
            <a:r>
              <a:rPr kumimoji="0" lang="zh-TW" altLang="en-US" sz="2600" b="1" kern="0" dirty="0" smtClean="0">
                <a:solidFill>
                  <a:srgbClr val="C00000"/>
                </a:solidFill>
                <a:latin typeface="標楷體"/>
                <a:ea typeface="標楷體"/>
              </a:rPr>
              <a:t>分</a:t>
            </a:r>
            <a:r>
              <a:rPr kumimoji="0" lang="zh-TW" altLang="en-US" sz="2600" b="1" kern="0" dirty="0">
                <a:solidFill>
                  <a:srgbClr val="C00000"/>
                </a:solidFill>
                <a:latin typeface="標楷體"/>
                <a:ea typeface="標楷體"/>
              </a:rPr>
              <a:t>子</a:t>
            </a:r>
            <a:r>
              <a:rPr kumimoji="0" lang="zh-TW" altLang="en-US" sz="2600" b="1" kern="0" dirty="0" smtClean="0">
                <a:solidFill>
                  <a:srgbClr val="C00000"/>
                </a:solidFill>
                <a:latin typeface="標楷體"/>
                <a:ea typeface="標楷體"/>
              </a:rPr>
              <a:t>分母</a:t>
            </a:r>
            <a:r>
              <a:rPr kumimoji="0" lang="zh-TW" altLang="en-US" sz="2600" b="1" i="0" u="none" strike="noStrike" kern="0" cap="none" spc="0" normalizeH="0" baseline="0" noProof="0" dirty="0" smtClean="0">
                <a:ln>
                  <a:noFill/>
                </a:ln>
                <a:solidFill>
                  <a:srgbClr val="C00000"/>
                </a:solidFill>
                <a:effectLst/>
                <a:uLnTx/>
                <a:uFillTx/>
                <a:latin typeface="標楷體"/>
                <a:ea typeface="標楷體"/>
                <a:cs typeface="+mn-cs"/>
              </a:rPr>
              <a:t>值內涵</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圖表 15"/>
          <p:cNvGraphicFramePr>
            <a:graphicFrameLocks/>
          </p:cNvGraphicFramePr>
          <p:nvPr>
            <p:extLst>
              <p:ext uri="{D42A27DB-BD31-4B8C-83A1-F6EECF244321}">
                <p14:modId xmlns:p14="http://schemas.microsoft.com/office/powerpoint/2010/main" val="2067757107"/>
              </p:ext>
            </p:extLst>
          </p:nvPr>
        </p:nvGraphicFramePr>
        <p:xfrm>
          <a:off x="332835" y="1988840"/>
          <a:ext cx="8496841" cy="2860516"/>
        </p:xfrm>
        <a:graphic>
          <a:graphicData uri="http://schemas.openxmlformats.org/drawingml/2006/chart">
            <c:chart xmlns:c="http://schemas.openxmlformats.org/drawingml/2006/chart" xmlns:r="http://schemas.openxmlformats.org/officeDocument/2006/relationships" r:id="rId3"/>
          </a:graphicData>
        </a:graphic>
      </p:graphicFrame>
      <p:sp>
        <p:nvSpPr>
          <p:cNvPr id="11" name="文字方塊 10"/>
          <p:cNvSpPr txBox="1"/>
          <p:nvPr/>
        </p:nvSpPr>
        <p:spPr>
          <a:xfrm>
            <a:off x="762720" y="1422431"/>
            <a:ext cx="8139723"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ltLang="zh-TW" sz="2400" b="1" dirty="0" smtClean="0">
                <a:solidFill>
                  <a:srgbClr val="C00000"/>
                </a:solidFill>
                <a:latin typeface="+mj-ea"/>
                <a:ea typeface="+mj-ea"/>
              </a:rPr>
              <a:t>3.</a:t>
            </a:r>
            <a:r>
              <a:rPr lang="zh-TW" altLang="en-US" sz="2400" b="1" dirty="0" smtClean="0">
                <a:solidFill>
                  <a:srgbClr val="0000FF"/>
                </a:solidFill>
                <a:latin typeface="標楷體" panose="03000509000000000000" pitchFamily="65" charset="-120"/>
                <a:ea typeface="標楷體" panose="03000509000000000000" pitchFamily="65" charset="-120"/>
              </a:rPr>
              <a:t>現職人員退休</a:t>
            </a:r>
            <a:r>
              <a:rPr lang="zh-TW" altLang="en-US" sz="2400" b="1" dirty="0" smtClean="0">
                <a:solidFill>
                  <a:srgbClr val="C00000"/>
                </a:solidFill>
                <a:latin typeface="標楷體" panose="03000509000000000000" pitchFamily="65" charset="-120"/>
                <a:ea typeface="標楷體" panose="03000509000000000000" pitchFamily="65" charset="-120"/>
              </a:rPr>
              <a:t>，依</a:t>
            </a:r>
            <a:r>
              <a:rPr lang="zh-TW" altLang="en-US" sz="2400" b="1" dirty="0" smtClean="0">
                <a:latin typeface="標楷體" panose="03000509000000000000" pitchFamily="65" charset="-120"/>
                <a:ea typeface="標楷體" panose="03000509000000000000" pitchFamily="65" charset="-120"/>
              </a:rPr>
              <a:t>退休當年度</a:t>
            </a:r>
            <a:r>
              <a:rPr lang="zh-TW" altLang="en-US" sz="2400" b="1" dirty="0" smtClean="0">
                <a:solidFill>
                  <a:srgbClr val="C00000"/>
                </a:solidFill>
                <a:latin typeface="標楷體" panose="03000509000000000000" pitchFamily="65" charset="-120"/>
                <a:ea typeface="標楷體" panose="03000509000000000000" pitchFamily="65" charset="-120"/>
              </a:rPr>
              <a:t>之替代率上限逐年調降</a:t>
            </a:r>
            <a:endParaRPr lang="zh-TW" altLang="en-US" sz="2400" b="1" dirty="0">
              <a:solidFill>
                <a:srgbClr val="C00000"/>
              </a:solidFill>
              <a:latin typeface="標楷體" panose="03000509000000000000" pitchFamily="65" charset="-120"/>
              <a:ea typeface="標楷體" panose="03000509000000000000" pitchFamily="65" charset="-120"/>
            </a:endParaRPr>
          </a:p>
        </p:txBody>
      </p:sp>
      <p:grpSp>
        <p:nvGrpSpPr>
          <p:cNvPr id="13" name="群組 12"/>
          <p:cNvGrpSpPr/>
          <p:nvPr/>
        </p:nvGrpSpPr>
        <p:grpSpPr>
          <a:xfrm>
            <a:off x="3338797" y="3131917"/>
            <a:ext cx="2879048" cy="1092368"/>
            <a:chOff x="2653866" y="1818701"/>
            <a:chExt cx="2879048" cy="1092368"/>
          </a:xfrm>
        </p:grpSpPr>
        <p:sp>
          <p:nvSpPr>
            <p:cNvPr id="14" name="文字方塊 14"/>
            <p:cNvSpPr txBox="1"/>
            <p:nvPr/>
          </p:nvSpPr>
          <p:spPr>
            <a:xfrm>
              <a:off x="2653866" y="1818701"/>
              <a:ext cx="2879048" cy="86177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zh-TW" altLang="en-US" sz="2500" dirty="0" smtClean="0">
                  <a:solidFill>
                    <a:srgbClr val="CC00CC"/>
                  </a:solidFill>
                  <a:latin typeface="標楷體" panose="03000509000000000000" pitchFamily="65" charset="-120"/>
                  <a:ea typeface="標楷體" panose="03000509000000000000" pitchFamily="65" charset="-120"/>
                </a:rPr>
                <a:t>以</a:t>
              </a:r>
              <a:r>
                <a:rPr lang="en-US" altLang="zh-TW" sz="3000" b="1" dirty="0" smtClean="0">
                  <a:solidFill>
                    <a:srgbClr val="FF0000"/>
                  </a:solidFill>
                  <a:latin typeface="標楷體" panose="03000509000000000000" pitchFamily="65" charset="-120"/>
                  <a:ea typeface="標楷體" panose="03000509000000000000" pitchFamily="65" charset="-120"/>
                </a:rPr>
                <a:t>10</a:t>
              </a:r>
              <a:r>
                <a:rPr lang="zh-TW" altLang="en-US" sz="3000" b="1" dirty="0" smtClean="0">
                  <a:solidFill>
                    <a:srgbClr val="FF0000"/>
                  </a:solidFill>
                  <a:latin typeface="標楷體" panose="03000509000000000000" pitchFamily="65" charset="-120"/>
                  <a:ea typeface="標楷體" panose="03000509000000000000" pitchFamily="65" charset="-120"/>
                </a:rPr>
                <a:t>年</a:t>
              </a:r>
              <a:r>
                <a:rPr lang="zh-TW" altLang="en-US" sz="2500" dirty="0" smtClean="0">
                  <a:solidFill>
                    <a:srgbClr val="CC00CC"/>
                  </a:solidFill>
                  <a:latin typeface="標楷體" panose="03000509000000000000" pitchFamily="65" charset="-120"/>
                  <a:ea typeface="標楷體" panose="03000509000000000000" pitchFamily="65" charset="-120"/>
                </a:rPr>
                <a:t>時間過渡</a:t>
              </a:r>
              <a:endParaRPr lang="en-US" altLang="zh-TW" sz="2500" dirty="0" smtClean="0">
                <a:solidFill>
                  <a:srgbClr val="CC00CC"/>
                </a:solidFill>
                <a:latin typeface="標楷體" panose="03000509000000000000" pitchFamily="65" charset="-120"/>
                <a:ea typeface="標楷體" panose="03000509000000000000" pitchFamily="65" charset="-120"/>
              </a:endParaRPr>
            </a:p>
            <a:p>
              <a:pPr algn="ctr"/>
              <a:r>
                <a:rPr lang="en-US" altLang="zh-TW" sz="2000" dirty="0" smtClean="0">
                  <a:solidFill>
                    <a:srgbClr val="CC00CC"/>
                  </a:solidFill>
                  <a:latin typeface="標楷體" panose="03000509000000000000" pitchFamily="65" charset="-120"/>
                  <a:ea typeface="標楷體" panose="03000509000000000000" pitchFamily="65" charset="-120"/>
                </a:rPr>
                <a:t>(</a:t>
              </a:r>
              <a:r>
                <a:rPr lang="zh-TW" altLang="en-US" sz="2000" dirty="0" smtClean="0">
                  <a:solidFill>
                    <a:srgbClr val="CC00CC"/>
                  </a:solidFill>
                  <a:latin typeface="標楷體" panose="03000509000000000000" pitchFamily="65" charset="-120"/>
                  <a:ea typeface="標楷體" panose="03000509000000000000" pitchFamily="65" charset="-120"/>
                </a:rPr>
                <a:t>每年調降</a:t>
              </a:r>
              <a:r>
                <a:rPr lang="en-US" altLang="zh-TW" sz="2000" b="1" dirty="0" smtClean="0">
                  <a:solidFill>
                    <a:srgbClr val="FF0000"/>
                  </a:solidFill>
                  <a:latin typeface="標楷體" panose="03000509000000000000" pitchFamily="65" charset="-120"/>
                  <a:ea typeface="標楷體" panose="03000509000000000000" pitchFamily="65" charset="-120"/>
                </a:rPr>
                <a:t>1.5%)</a:t>
              </a:r>
            </a:p>
          </p:txBody>
        </p:sp>
        <p:sp>
          <p:nvSpPr>
            <p:cNvPr id="15" name="向右箭號 14"/>
            <p:cNvSpPr/>
            <p:nvPr/>
          </p:nvSpPr>
          <p:spPr>
            <a:xfrm>
              <a:off x="2806120" y="2652272"/>
              <a:ext cx="2520280" cy="258797"/>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zh-TW" altLang="en-US"/>
            </a:p>
          </p:txBody>
        </p:sp>
      </p:grpSp>
      <p:sp>
        <p:nvSpPr>
          <p:cNvPr id="18" name="投影片編號版面配置區 2"/>
          <p:cNvSpPr>
            <a:spLocks noGrp="1"/>
          </p:cNvSpPr>
          <p:nvPr>
            <p:ph type="sldNum" sz="quarter" idx="12"/>
          </p:nvPr>
        </p:nvSpPr>
        <p:spPr>
          <a:xfrm>
            <a:off x="8676456" y="6507050"/>
            <a:ext cx="408493" cy="332234"/>
          </a:xfrm>
        </p:spPr>
        <p:txBody>
          <a:bodyPr>
            <a:normAutofit fontScale="92500" lnSpcReduction="10000"/>
          </a:bodyPr>
          <a:lstStyle/>
          <a:p>
            <a:pPr>
              <a:defRPr/>
            </a:pPr>
            <a:fld id="{698C5819-3C13-484E-9DE3-FDEAAB928683}" type="slidenum">
              <a:rPr lang="en-US" altLang="zh-TW" smtClean="0">
                <a:solidFill>
                  <a:prstClr val="black"/>
                </a:solidFill>
                <a:latin typeface="Arial" panose="020B0604020202020204" pitchFamily="34" charset="0"/>
                <a:cs typeface="Arial" panose="020B0604020202020204" pitchFamily="34" charset="0"/>
              </a:rPr>
              <a:pPr>
                <a:defRPr/>
              </a:pPr>
              <a:t>22</a:t>
            </a:fld>
            <a:endParaRPr lang="en-US" altLang="zh-TW" dirty="0">
              <a:solidFill>
                <a:prstClr val="black"/>
              </a:solidFill>
              <a:latin typeface="Arial" panose="020B0604020202020204" pitchFamily="34" charset="0"/>
              <a:cs typeface="Arial" panose="020B0604020202020204" pitchFamily="34" charset="0"/>
            </a:endParaRPr>
          </a:p>
        </p:txBody>
      </p:sp>
      <p:grpSp>
        <p:nvGrpSpPr>
          <p:cNvPr id="3" name="群組 2"/>
          <p:cNvGrpSpPr/>
          <p:nvPr/>
        </p:nvGrpSpPr>
        <p:grpSpPr>
          <a:xfrm>
            <a:off x="395536" y="4849356"/>
            <a:ext cx="8104683" cy="1810938"/>
            <a:chOff x="395536" y="4849356"/>
            <a:chExt cx="8104683" cy="1810938"/>
          </a:xfrm>
        </p:grpSpPr>
        <p:sp>
          <p:nvSpPr>
            <p:cNvPr id="24" name="文字方塊 23"/>
            <p:cNvSpPr txBox="1"/>
            <p:nvPr/>
          </p:nvSpPr>
          <p:spPr>
            <a:xfrm>
              <a:off x="395536" y="4849356"/>
              <a:ext cx="1399331" cy="1810938"/>
            </a:xfrm>
            <a:prstGeom prst="rect">
              <a:avLst/>
            </a:prstGeom>
          </p:spPr>
          <p:style>
            <a:lnRef idx="2">
              <a:schemeClr val="accent4"/>
            </a:lnRef>
            <a:fillRef idx="1">
              <a:schemeClr val="lt1"/>
            </a:fillRef>
            <a:effectRef idx="0">
              <a:schemeClr val="accent4"/>
            </a:effectRef>
            <a:fontRef idx="minor">
              <a:schemeClr val="dk1"/>
            </a:fontRef>
          </p:style>
          <p:txBody>
            <a:bodyPr wrap="square" rtlCol="0">
              <a:noAutofit/>
            </a:bodyPr>
            <a:lstStyle/>
            <a:p>
              <a:pPr algn="ctr"/>
              <a:r>
                <a:rPr lang="zh-TW" altLang="en-US" sz="2200" b="1" dirty="0">
                  <a:solidFill>
                    <a:srgbClr val="0000CC"/>
                  </a:solidFill>
                  <a:latin typeface="標楷體" panose="03000509000000000000" pitchFamily="65" charset="-120"/>
                  <a:ea typeface="標楷體" panose="03000509000000000000" pitchFamily="65" charset="-120"/>
                </a:rPr>
                <a:t>調降</a:t>
              </a:r>
              <a:r>
                <a:rPr lang="zh-TW" altLang="en-US" sz="2200" b="1" dirty="0" smtClean="0">
                  <a:solidFill>
                    <a:srgbClr val="0000CC"/>
                  </a:solidFill>
                  <a:latin typeface="標楷體" panose="03000509000000000000" pitchFamily="65" charset="-120"/>
                  <a:ea typeface="標楷體" panose="03000509000000000000" pitchFamily="65" charset="-120"/>
                </a:rPr>
                <a:t>後月退休總所得不得低於最低保障金額</a:t>
              </a:r>
              <a:endParaRPr lang="zh-TW" altLang="en-US" sz="2200" b="1" dirty="0">
                <a:solidFill>
                  <a:srgbClr val="0000CC"/>
                </a:solidFill>
                <a:latin typeface="標楷體" panose="03000509000000000000" pitchFamily="65" charset="-120"/>
                <a:ea typeface="標楷體" panose="03000509000000000000" pitchFamily="65" charset="-120"/>
              </a:endParaRPr>
            </a:p>
          </p:txBody>
        </p:sp>
        <p:grpSp>
          <p:nvGrpSpPr>
            <p:cNvPr id="25" name="群組 24"/>
            <p:cNvGrpSpPr/>
            <p:nvPr/>
          </p:nvGrpSpPr>
          <p:grpSpPr>
            <a:xfrm>
              <a:off x="1996093" y="5357916"/>
              <a:ext cx="6504126" cy="514354"/>
              <a:chOff x="7157968" y="3498048"/>
              <a:chExt cx="1744475" cy="1235836"/>
            </a:xfrm>
          </p:grpSpPr>
          <p:sp>
            <p:nvSpPr>
              <p:cNvPr id="27" name="圓柱 26"/>
              <p:cNvSpPr/>
              <p:nvPr/>
            </p:nvSpPr>
            <p:spPr>
              <a:xfrm>
                <a:off x="7157968" y="3498048"/>
                <a:ext cx="1744475" cy="1132585"/>
              </a:xfrm>
              <a:prstGeom prst="can">
                <a:avLst/>
              </a:prstGeom>
              <a:solidFill>
                <a:srgbClr val="FF0066"/>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zh-TW" altLang="en-US"/>
              </a:p>
            </p:txBody>
          </p:sp>
          <p:sp>
            <p:nvSpPr>
              <p:cNvPr id="28" name="文字方塊 27"/>
              <p:cNvSpPr txBox="1"/>
              <p:nvPr/>
            </p:nvSpPr>
            <p:spPr>
              <a:xfrm>
                <a:off x="7821961" y="3624644"/>
                <a:ext cx="409189" cy="1109240"/>
              </a:xfrm>
              <a:prstGeom prst="rect">
                <a:avLst/>
              </a:prstGeom>
              <a:noFill/>
            </p:spPr>
            <p:txBody>
              <a:bodyPr wrap="square" rtlCol="0">
                <a:spAutoFit/>
              </a:bodyPr>
              <a:lstStyle/>
              <a:p>
                <a:r>
                  <a:rPr lang="en-US" altLang="zh-TW"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33,140</a:t>
                </a:r>
                <a:r>
                  <a:rPr lang="zh-TW"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元</a:t>
                </a:r>
                <a:endParaRPr lang="zh-TW"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p:txBody>
          </p:sp>
        </p:grpSp>
        <p:sp>
          <p:nvSpPr>
            <p:cNvPr id="26" name="文字方塊 25"/>
            <p:cNvSpPr txBox="1"/>
            <p:nvPr/>
          </p:nvSpPr>
          <p:spPr>
            <a:xfrm>
              <a:off x="3893489" y="4849356"/>
              <a:ext cx="2510608" cy="489878"/>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lnSpc>
                  <a:spcPts val="3120"/>
                </a:lnSpc>
              </a:pPr>
              <a:r>
                <a:rPr lang="zh-TW" altLang="en-US" sz="2600" b="1" dirty="0" smtClean="0">
                  <a:solidFill>
                    <a:srgbClr val="FF0000"/>
                  </a:solidFill>
                  <a:latin typeface="標楷體" panose="03000509000000000000" pitchFamily="65" charset="-120"/>
                  <a:ea typeface="標楷體" panose="03000509000000000000" pitchFamily="65" charset="-120"/>
                </a:rPr>
                <a:t>最低保障金額</a:t>
              </a:r>
              <a:endParaRPr lang="zh-TW" altLang="en-US" sz="2600" b="1" dirty="0">
                <a:solidFill>
                  <a:srgbClr val="FF0000"/>
                </a:solidFill>
                <a:latin typeface="標楷體" panose="03000509000000000000" pitchFamily="65" charset="-120"/>
                <a:ea typeface="標楷體" panose="03000509000000000000" pitchFamily="65" charset="-120"/>
              </a:endParaRPr>
            </a:p>
          </p:txBody>
        </p:sp>
        <p:sp>
          <p:nvSpPr>
            <p:cNvPr id="19" name="矩形 18"/>
            <p:cNvSpPr/>
            <p:nvPr/>
          </p:nvSpPr>
          <p:spPr>
            <a:xfrm>
              <a:off x="2222969" y="5829296"/>
              <a:ext cx="6050374" cy="830997"/>
            </a:xfrm>
            <a:prstGeom prst="rect">
              <a:avLst/>
            </a:prstGeom>
            <a:ln>
              <a:solidFill>
                <a:srgbClr val="FFC000"/>
              </a:solidFill>
            </a:ln>
          </p:spPr>
          <p:txBody>
            <a:bodyPr wrap="none">
              <a:spAutoFit/>
            </a:bodyPr>
            <a:lstStyle/>
            <a:p>
              <a:r>
                <a:rPr lang="zh-TW" altLang="en-US" sz="2400" b="1" dirty="0" smtClean="0">
                  <a:latin typeface="標楷體" panose="03000509000000000000" pitchFamily="65" charset="-120"/>
                </a:rPr>
                <a:t>註：月</a:t>
              </a:r>
              <a:r>
                <a:rPr lang="zh-TW" altLang="en-US" sz="2400" b="1" dirty="0">
                  <a:latin typeface="標楷體" panose="03000509000000000000" pitchFamily="65" charset="-120"/>
                </a:rPr>
                <a:t>退休總</a:t>
              </a:r>
              <a:r>
                <a:rPr lang="zh-TW" altLang="en-US" sz="2400" b="1" dirty="0" smtClean="0">
                  <a:latin typeface="標楷體" panose="03000509000000000000" pitchFamily="65" charset="-120"/>
                </a:rPr>
                <a:t>所得</a:t>
              </a:r>
              <a:r>
                <a:rPr lang="en-US" altLang="zh-TW" sz="2400" b="1" dirty="0" smtClean="0">
                  <a:latin typeface="標楷體" panose="03000509000000000000" pitchFamily="65" charset="-120"/>
                </a:rPr>
                <a:t>=</a:t>
              </a:r>
              <a:r>
                <a:rPr lang="zh-TW" altLang="en-US" sz="2400" b="1" dirty="0" smtClean="0">
                  <a:latin typeface="標楷體" panose="03000509000000000000" pitchFamily="65" charset="-120"/>
                </a:rPr>
                <a:t>優存利息</a:t>
              </a:r>
              <a:r>
                <a:rPr lang="en-US" altLang="zh-TW" sz="2400" b="1" dirty="0" smtClean="0">
                  <a:latin typeface="標楷體" panose="03000509000000000000" pitchFamily="65" charset="-120"/>
                </a:rPr>
                <a:t>+</a:t>
              </a:r>
              <a:r>
                <a:rPr lang="zh-TW" altLang="en-US" sz="2400" b="1" dirty="0" smtClean="0">
                  <a:latin typeface="標楷體" panose="03000509000000000000" pitchFamily="65" charset="-120"/>
                </a:rPr>
                <a:t>月退休金</a:t>
              </a:r>
              <a:endParaRPr lang="en-US" altLang="zh-TW" sz="2400" b="1" dirty="0" smtClean="0">
                <a:latin typeface="標楷體" panose="03000509000000000000" pitchFamily="65" charset="-120"/>
              </a:endParaRPr>
            </a:p>
            <a:p>
              <a:pPr marL="539750" algn="ctr"/>
              <a:r>
                <a:rPr lang="zh-TW" altLang="en-US" sz="2400" b="1" dirty="0">
                  <a:latin typeface="標楷體" panose="03000509000000000000" pitchFamily="65" charset="-120"/>
                </a:rPr>
                <a:t>原即低</a:t>
              </a:r>
              <a:r>
                <a:rPr lang="zh-TW" altLang="en-US" sz="2400" b="1" dirty="0" smtClean="0">
                  <a:latin typeface="標楷體" panose="03000509000000000000" pitchFamily="65" charset="-120"/>
                </a:rPr>
                <a:t>於最低保障金額者，維持原金額</a:t>
              </a:r>
              <a:endParaRPr lang="zh-TW" altLang="en-US" sz="2400" dirty="0">
                <a:latin typeface="標楷體" panose="03000509000000000000" pitchFamily="65" charset="-120"/>
              </a:endParaRPr>
            </a:p>
          </p:txBody>
        </p:sp>
      </p:grpSp>
      <p:sp>
        <p:nvSpPr>
          <p:cNvPr id="20" name="標題 1"/>
          <p:cNvSpPr txBox="1">
            <a:spLocks/>
          </p:cNvSpPr>
          <p:nvPr/>
        </p:nvSpPr>
        <p:spPr bwMode="auto">
          <a:xfrm>
            <a:off x="1043608" y="357840"/>
            <a:ext cx="7786068" cy="652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pPr>
            <a:r>
              <a:rPr lang="zh-TW" altLang="en-US" b="1" dirty="0">
                <a:latin typeface="標楷體" panose="03000509000000000000" pitchFamily="65" charset="-120"/>
                <a:ea typeface="標楷體" panose="03000509000000000000" pitchFamily="65" charset="-120"/>
              </a:rPr>
              <a:t>四、調降退休所得替代</a:t>
            </a:r>
            <a:r>
              <a:rPr lang="zh-TW" altLang="en-US" b="1" dirty="0" smtClean="0">
                <a:latin typeface="標楷體" panose="03000509000000000000" pitchFamily="65" charset="-120"/>
                <a:ea typeface="標楷體" panose="03000509000000000000" pitchFamily="65" charset="-120"/>
              </a:rPr>
              <a:t>率</a:t>
            </a:r>
            <a:r>
              <a:rPr lang="en-US" altLang="zh-TW" b="1" dirty="0" smtClean="0">
                <a:latin typeface="標楷體" panose="03000509000000000000" pitchFamily="65" charset="-120"/>
                <a:ea typeface="標楷體" panose="03000509000000000000" pitchFamily="65" charset="-120"/>
              </a:rPr>
              <a:t>(5-3)</a:t>
            </a:r>
            <a:endParaRPr lang="zh-TW" altLang="en-US" b="1" kern="0" dirty="0">
              <a:solidFill>
                <a:srgbClr val="002060"/>
              </a:solidFill>
              <a:latin typeface="標楷體" pitchFamily="65" charset="-120"/>
              <a:ea typeface="標楷體" pitchFamily="65" charset="-120"/>
            </a:endParaRPr>
          </a:p>
        </p:txBody>
      </p:sp>
    </p:spTree>
    <p:extLst>
      <p:ext uri="{BB962C8B-B14F-4D97-AF65-F5344CB8AC3E}">
        <p14:creationId xmlns:p14="http://schemas.microsoft.com/office/powerpoint/2010/main" val="11600268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611560" y="404664"/>
            <a:ext cx="8085584" cy="1252728"/>
          </a:xfrm>
        </p:spPr>
        <p:txBody>
          <a:bodyPr>
            <a:normAutofit/>
          </a:bodyPr>
          <a:lstStyle/>
          <a:p>
            <a:pPr marL="0" indent="0"/>
            <a:r>
              <a:rPr lang="zh-TW" altLang="en-US" sz="3600" b="1" dirty="0">
                <a:latin typeface="標楷體" panose="03000509000000000000" pitchFamily="65" charset="-120"/>
                <a:ea typeface="標楷體" panose="03000509000000000000" pitchFamily="65" charset="-120"/>
              </a:rPr>
              <a:t>四、調降退休所得替代</a:t>
            </a:r>
            <a:r>
              <a:rPr lang="zh-TW" altLang="en-US" sz="3600" b="1" dirty="0" smtClean="0">
                <a:latin typeface="標楷體" panose="03000509000000000000" pitchFamily="65" charset="-120"/>
                <a:ea typeface="標楷體" panose="03000509000000000000" pitchFamily="65" charset="-120"/>
              </a:rPr>
              <a:t>率</a:t>
            </a:r>
            <a:r>
              <a:rPr lang="en-US" altLang="zh-TW" sz="3600" b="1" dirty="0" smtClean="0">
                <a:latin typeface="標楷體" panose="03000509000000000000" pitchFamily="65" charset="-120"/>
                <a:ea typeface="標楷體" panose="03000509000000000000" pitchFamily="65" charset="-120"/>
              </a:rPr>
              <a:t>(5-4)</a:t>
            </a:r>
            <a:endParaRPr lang="zh-TW" altLang="en-US" sz="3600" b="1" kern="0" dirty="0">
              <a:solidFill>
                <a:srgbClr val="00206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23</a:t>
            </a:fld>
            <a:endParaRPr lang="zh-TW" altLang="en-US">
              <a:solidFill>
                <a:prstClr val="black">
                  <a:tint val="75000"/>
                </a:prstClr>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44824"/>
            <a:ext cx="8529637"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6997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009311906"/>
              </p:ext>
            </p:extLst>
          </p:nvPr>
        </p:nvGraphicFramePr>
        <p:xfrm>
          <a:off x="107504" y="116632"/>
          <a:ext cx="8928997" cy="6708754"/>
        </p:xfrm>
        <a:graphic>
          <a:graphicData uri="http://schemas.openxmlformats.org/drawingml/2006/table">
            <a:tbl>
              <a:tblPr firstRow="1" firstCol="1" bandRow="1">
                <a:tableStyleId>{5C22544A-7EE6-4342-B048-85BDC9FD1C3A}</a:tableStyleId>
              </a:tblPr>
              <a:tblGrid>
                <a:gridCol w="725934">
                  <a:extLst>
                    <a:ext uri="{9D8B030D-6E8A-4147-A177-3AD203B41FA5}">
                      <a16:colId xmlns:a16="http://schemas.microsoft.com/office/drawing/2014/main" val="20000"/>
                    </a:ext>
                  </a:extLst>
                </a:gridCol>
                <a:gridCol w="745733">
                  <a:extLst>
                    <a:ext uri="{9D8B030D-6E8A-4147-A177-3AD203B41FA5}">
                      <a16:colId xmlns:a16="http://schemas.microsoft.com/office/drawing/2014/main" val="20001"/>
                    </a:ext>
                  </a:extLst>
                </a:gridCol>
                <a:gridCol w="745733">
                  <a:extLst>
                    <a:ext uri="{9D8B030D-6E8A-4147-A177-3AD203B41FA5}">
                      <a16:colId xmlns:a16="http://schemas.microsoft.com/office/drawing/2014/main" val="20002"/>
                    </a:ext>
                  </a:extLst>
                </a:gridCol>
                <a:gridCol w="745733">
                  <a:extLst>
                    <a:ext uri="{9D8B030D-6E8A-4147-A177-3AD203B41FA5}">
                      <a16:colId xmlns:a16="http://schemas.microsoft.com/office/drawing/2014/main" val="20003"/>
                    </a:ext>
                  </a:extLst>
                </a:gridCol>
                <a:gridCol w="745733">
                  <a:extLst>
                    <a:ext uri="{9D8B030D-6E8A-4147-A177-3AD203B41FA5}">
                      <a16:colId xmlns:a16="http://schemas.microsoft.com/office/drawing/2014/main" val="20004"/>
                    </a:ext>
                  </a:extLst>
                </a:gridCol>
                <a:gridCol w="745733">
                  <a:extLst>
                    <a:ext uri="{9D8B030D-6E8A-4147-A177-3AD203B41FA5}">
                      <a16:colId xmlns:a16="http://schemas.microsoft.com/office/drawing/2014/main" val="20005"/>
                    </a:ext>
                  </a:extLst>
                </a:gridCol>
                <a:gridCol w="745733">
                  <a:extLst>
                    <a:ext uri="{9D8B030D-6E8A-4147-A177-3AD203B41FA5}">
                      <a16:colId xmlns:a16="http://schemas.microsoft.com/office/drawing/2014/main" val="20006"/>
                    </a:ext>
                  </a:extLst>
                </a:gridCol>
                <a:gridCol w="745733">
                  <a:extLst>
                    <a:ext uri="{9D8B030D-6E8A-4147-A177-3AD203B41FA5}">
                      <a16:colId xmlns:a16="http://schemas.microsoft.com/office/drawing/2014/main" val="20007"/>
                    </a:ext>
                  </a:extLst>
                </a:gridCol>
                <a:gridCol w="745733">
                  <a:extLst>
                    <a:ext uri="{9D8B030D-6E8A-4147-A177-3AD203B41FA5}">
                      <a16:colId xmlns:a16="http://schemas.microsoft.com/office/drawing/2014/main" val="20008"/>
                    </a:ext>
                  </a:extLst>
                </a:gridCol>
                <a:gridCol w="745733">
                  <a:extLst>
                    <a:ext uri="{9D8B030D-6E8A-4147-A177-3AD203B41FA5}">
                      <a16:colId xmlns:a16="http://schemas.microsoft.com/office/drawing/2014/main" val="20009"/>
                    </a:ext>
                  </a:extLst>
                </a:gridCol>
                <a:gridCol w="745733">
                  <a:extLst>
                    <a:ext uri="{9D8B030D-6E8A-4147-A177-3AD203B41FA5}">
                      <a16:colId xmlns:a16="http://schemas.microsoft.com/office/drawing/2014/main" val="20010"/>
                    </a:ext>
                  </a:extLst>
                </a:gridCol>
                <a:gridCol w="745733">
                  <a:extLst>
                    <a:ext uri="{9D8B030D-6E8A-4147-A177-3AD203B41FA5}">
                      <a16:colId xmlns:a16="http://schemas.microsoft.com/office/drawing/2014/main" val="20011"/>
                    </a:ext>
                  </a:extLst>
                </a:gridCol>
              </a:tblGrid>
              <a:tr h="599503">
                <a:tc>
                  <a:txBody>
                    <a:bodyPr/>
                    <a:lstStyle/>
                    <a:p>
                      <a:pPr algn="r">
                        <a:lnSpc>
                          <a:spcPts val="1565"/>
                        </a:lnSpc>
                        <a:spcAft>
                          <a:spcPts val="0"/>
                        </a:spcAft>
                      </a:pPr>
                      <a:r>
                        <a:rPr lang="zh-TW" altLang="en-US" sz="700" dirty="0" smtClean="0">
                          <a:effectLst/>
                        </a:rPr>
                        <a:t>年度</a:t>
                      </a:r>
                      <a:endParaRPr lang="en-US" altLang="zh-TW" sz="700" dirty="0" smtClean="0">
                        <a:effectLst/>
                      </a:endParaRPr>
                    </a:p>
                    <a:p>
                      <a:pPr algn="ctr">
                        <a:lnSpc>
                          <a:spcPts val="1200"/>
                        </a:lnSpc>
                        <a:spcAft>
                          <a:spcPts val="0"/>
                        </a:spcAft>
                      </a:pPr>
                      <a:r>
                        <a:rPr lang="zh-TW" altLang="en-US" sz="700" dirty="0" smtClean="0">
                          <a:effectLst/>
                        </a:rPr>
                        <a:t>比率</a:t>
                      </a:r>
                      <a:endParaRPr lang="en-US" altLang="zh-TW" sz="700" dirty="0" smtClean="0">
                        <a:effectLst/>
                      </a:endParaRPr>
                    </a:p>
                    <a:p>
                      <a:pPr algn="l">
                        <a:lnSpc>
                          <a:spcPts val="1565"/>
                        </a:lnSpc>
                        <a:spcAft>
                          <a:spcPts val="0"/>
                        </a:spcAft>
                      </a:pPr>
                      <a:r>
                        <a:rPr lang="zh-TW" altLang="en-US" sz="700" dirty="0" smtClean="0">
                          <a:effectLst/>
                        </a:rPr>
                        <a:t>年資</a:t>
                      </a:r>
                      <a:endParaRPr lang="zh-TW" sz="700" dirty="0">
                        <a:effectLst/>
                      </a:endParaRPr>
                    </a:p>
                  </a:txBody>
                  <a:tcPr marL="46011" marR="46011" marT="0" marB="0"/>
                </a:tc>
                <a:tc>
                  <a:txBody>
                    <a:bodyPr/>
                    <a:lstStyle/>
                    <a:p>
                      <a:pPr algn="ctr">
                        <a:lnSpc>
                          <a:spcPct val="115000"/>
                        </a:lnSpc>
                        <a:spcAft>
                          <a:spcPts val="0"/>
                        </a:spcAft>
                      </a:pPr>
                      <a:r>
                        <a:rPr lang="en-US" altLang="zh-TW" sz="1300" spc="-100" dirty="0" smtClean="0">
                          <a:effectLst/>
                        </a:rPr>
                        <a:t>107.7.1~</a:t>
                      </a:r>
                      <a:br>
                        <a:rPr lang="en-US" altLang="zh-TW" sz="1300" spc="-100" dirty="0" smtClean="0">
                          <a:effectLst/>
                        </a:rPr>
                      </a:br>
                      <a:r>
                        <a:rPr lang="en-US" altLang="zh-TW" sz="1300" spc="-100" dirty="0" smtClean="0">
                          <a:effectLst/>
                        </a:rPr>
                        <a:t>108.12.31</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109</a:t>
                      </a:r>
                      <a:r>
                        <a:rPr lang="zh-TW" altLang="en-US" sz="1300" dirty="0" smtClean="0">
                          <a:effectLst/>
                          <a:latin typeface="Candara"/>
                          <a:ea typeface="標楷體"/>
                          <a:cs typeface="Times New Roman"/>
                        </a:rPr>
                        <a:t>年度</a:t>
                      </a:r>
                      <a:endParaRPr lang="en-US" altLang="zh-TW" sz="1300" dirty="0" smtClean="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110</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111</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112</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113</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114</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115</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116</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117</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altLang="zh-TW" sz="1300" dirty="0" smtClean="0">
                          <a:effectLst/>
                          <a:latin typeface="Candara"/>
                          <a:ea typeface="標楷體"/>
                          <a:cs typeface="Times New Roman"/>
                        </a:rPr>
                        <a:t>118</a:t>
                      </a:r>
                      <a:r>
                        <a:rPr lang="zh-TW" altLang="en-US" sz="1300" dirty="0" smtClean="0">
                          <a:effectLst/>
                          <a:latin typeface="Candara"/>
                          <a:ea typeface="標楷體"/>
                          <a:cs typeface="Times New Roman"/>
                        </a:rPr>
                        <a:t>年度</a:t>
                      </a:r>
                      <a:endParaRPr lang="zh-TW" sz="13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0"/>
                  </a:ext>
                </a:extLst>
              </a:tr>
              <a:tr h="231740">
                <a:tc>
                  <a:txBody>
                    <a:bodyPr/>
                    <a:lstStyle/>
                    <a:p>
                      <a:pPr algn="ctr">
                        <a:lnSpc>
                          <a:spcPts val="1715"/>
                        </a:lnSpc>
                        <a:spcAft>
                          <a:spcPts val="0"/>
                        </a:spcAft>
                      </a:pPr>
                      <a:r>
                        <a:rPr lang="zh-TW" sz="1200" spc="-100" dirty="0">
                          <a:effectLst/>
                        </a:rPr>
                        <a:t>四十</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dirty="0">
                          <a:effectLst/>
                        </a:rPr>
                        <a:t>77.5%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73.0%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70.0%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65.5%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64.0%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62.5%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1"/>
                  </a:ext>
                </a:extLst>
              </a:tr>
              <a:tr h="231740">
                <a:tc>
                  <a:txBody>
                    <a:bodyPr/>
                    <a:lstStyle/>
                    <a:p>
                      <a:pPr algn="ctr">
                        <a:lnSpc>
                          <a:spcPts val="1715"/>
                        </a:lnSpc>
                        <a:spcAft>
                          <a:spcPts val="0"/>
                        </a:spcAft>
                      </a:pPr>
                      <a:r>
                        <a:rPr lang="zh-TW" sz="1200" spc="-100" dirty="0">
                          <a:effectLst/>
                        </a:rPr>
                        <a:t>三十九</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dirty="0">
                          <a:effectLst/>
                        </a:rPr>
                        <a:t>77.0%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75.5%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74.0%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71.0%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69.5%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68.0%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66.5%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63.5%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62.0%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2"/>
                  </a:ext>
                </a:extLst>
              </a:tr>
              <a:tr h="231740">
                <a:tc>
                  <a:txBody>
                    <a:bodyPr/>
                    <a:lstStyle/>
                    <a:p>
                      <a:pPr algn="ctr">
                        <a:lnSpc>
                          <a:spcPts val="1715"/>
                        </a:lnSpc>
                        <a:spcAft>
                          <a:spcPts val="0"/>
                        </a:spcAft>
                      </a:pPr>
                      <a:r>
                        <a:rPr lang="zh-TW" sz="1200" spc="-100" dirty="0">
                          <a:effectLst/>
                        </a:rPr>
                        <a:t>三十八</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73.5%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72.0%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70.5%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66.0%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64.5%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63.0%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61.5%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3"/>
                  </a:ext>
                </a:extLst>
              </a:tr>
              <a:tr h="231740">
                <a:tc>
                  <a:txBody>
                    <a:bodyPr/>
                    <a:lstStyle/>
                    <a:p>
                      <a:pPr algn="ctr">
                        <a:lnSpc>
                          <a:spcPts val="1715"/>
                        </a:lnSpc>
                        <a:spcAft>
                          <a:spcPts val="0"/>
                        </a:spcAft>
                      </a:pPr>
                      <a:r>
                        <a:rPr lang="zh-TW" sz="1200" spc="-100" dirty="0">
                          <a:effectLst/>
                        </a:rPr>
                        <a:t>三十七</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74.5%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70.0%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68.5%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67.0%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65.5%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64.0%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61.0%</a:t>
                      </a:r>
                      <a:endParaRPr lang="zh-TW" sz="1200">
                        <a:effectLst/>
                        <a:latin typeface="Candara"/>
                        <a:ea typeface="標楷體"/>
                        <a:cs typeface="Times New Roman"/>
                      </a:endParaRPr>
                    </a:p>
                  </a:txBody>
                  <a:tcPr marL="46011" marR="46011" marT="0" marB="0" anchor="ctr"/>
                </a:tc>
                <a:extLst>
                  <a:ext uri="{0D108BD9-81ED-4DB2-BD59-A6C34878D82A}">
                    <a16:rowId xmlns:a16="http://schemas.microsoft.com/office/drawing/2014/main" val="10004"/>
                  </a:ext>
                </a:extLst>
              </a:tr>
              <a:tr h="231740">
                <a:tc>
                  <a:txBody>
                    <a:bodyPr/>
                    <a:lstStyle/>
                    <a:p>
                      <a:pPr algn="ctr">
                        <a:lnSpc>
                          <a:spcPts val="1715"/>
                        </a:lnSpc>
                        <a:spcAft>
                          <a:spcPts val="0"/>
                        </a:spcAft>
                      </a:pPr>
                      <a:r>
                        <a:rPr lang="zh-TW" sz="1200" spc="-100" dirty="0">
                          <a:effectLst/>
                        </a:rPr>
                        <a:t>三十六</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72.5%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66.5%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63.5%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62.0%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60.5%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5"/>
                  </a:ext>
                </a:extLst>
              </a:tr>
              <a:tr h="231740">
                <a:tc>
                  <a:txBody>
                    <a:bodyPr/>
                    <a:lstStyle/>
                    <a:p>
                      <a:pPr algn="ctr">
                        <a:lnSpc>
                          <a:spcPts val="1715"/>
                        </a:lnSpc>
                        <a:spcAft>
                          <a:spcPts val="0"/>
                        </a:spcAft>
                      </a:pPr>
                      <a:r>
                        <a:rPr lang="zh-TW" sz="1200" spc="-100" dirty="0">
                          <a:solidFill>
                            <a:srgbClr val="C00000"/>
                          </a:solidFill>
                          <a:effectLst/>
                        </a:rPr>
                        <a:t>三十五</a:t>
                      </a:r>
                      <a:endParaRPr lang="zh-TW" sz="1200" dirty="0">
                        <a:solidFill>
                          <a:srgbClr val="C00000"/>
                        </a:solidFill>
                        <a:effectLst/>
                        <a:latin typeface="Candara"/>
                        <a:ea typeface="標楷體"/>
                        <a:cs typeface="Times New Roman"/>
                      </a:endParaRPr>
                    </a:p>
                  </a:txBody>
                  <a:tcPr marL="46011" marR="46011" marT="0" marB="0">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75.0%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73.5%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72.0%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70.5%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69.0%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67.5%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66.0%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64.5%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63.0%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61.5%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60.0%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extLst>
                  <a:ext uri="{0D108BD9-81ED-4DB2-BD59-A6C34878D82A}">
                    <a16:rowId xmlns:a16="http://schemas.microsoft.com/office/drawing/2014/main" val="10006"/>
                  </a:ext>
                </a:extLst>
              </a:tr>
              <a:tr h="231740">
                <a:tc>
                  <a:txBody>
                    <a:bodyPr/>
                    <a:lstStyle/>
                    <a:p>
                      <a:pPr algn="ctr">
                        <a:lnSpc>
                          <a:spcPts val="1715"/>
                        </a:lnSpc>
                        <a:spcAft>
                          <a:spcPts val="0"/>
                        </a:spcAft>
                      </a:pPr>
                      <a:r>
                        <a:rPr lang="zh-TW" sz="1200" spc="-100" dirty="0">
                          <a:effectLst/>
                        </a:rPr>
                        <a:t>三十四</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63.0%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61.5%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60.0%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58.5%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7"/>
                  </a:ext>
                </a:extLst>
              </a:tr>
              <a:tr h="231740">
                <a:tc>
                  <a:txBody>
                    <a:bodyPr/>
                    <a:lstStyle/>
                    <a:p>
                      <a:pPr algn="ctr">
                        <a:lnSpc>
                          <a:spcPts val="1715"/>
                        </a:lnSpc>
                        <a:spcAft>
                          <a:spcPts val="0"/>
                        </a:spcAft>
                      </a:pPr>
                      <a:r>
                        <a:rPr lang="zh-TW" sz="1200" spc="-100" dirty="0">
                          <a:effectLst/>
                        </a:rPr>
                        <a:t>三十三</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70.5%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64.5%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63.0%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58.5%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57.0%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8"/>
                  </a:ext>
                </a:extLst>
              </a:tr>
              <a:tr h="231740">
                <a:tc>
                  <a:txBody>
                    <a:bodyPr/>
                    <a:lstStyle/>
                    <a:p>
                      <a:pPr algn="ctr">
                        <a:lnSpc>
                          <a:spcPts val="1715"/>
                        </a:lnSpc>
                        <a:spcAft>
                          <a:spcPts val="0"/>
                        </a:spcAft>
                      </a:pPr>
                      <a:r>
                        <a:rPr lang="zh-TW" sz="1200" spc="-100" dirty="0">
                          <a:effectLst/>
                        </a:rPr>
                        <a:t>三十二</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70.5%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57.0%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55.5%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09"/>
                  </a:ext>
                </a:extLst>
              </a:tr>
              <a:tr h="231740">
                <a:tc>
                  <a:txBody>
                    <a:bodyPr/>
                    <a:lstStyle/>
                    <a:p>
                      <a:pPr algn="ctr">
                        <a:lnSpc>
                          <a:spcPts val="1715"/>
                        </a:lnSpc>
                        <a:spcAft>
                          <a:spcPts val="0"/>
                        </a:spcAft>
                      </a:pPr>
                      <a:r>
                        <a:rPr lang="zh-TW" sz="1200" spc="-100" dirty="0">
                          <a:effectLst/>
                        </a:rPr>
                        <a:t>三十一</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69.0%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64.5%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54.0%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0"/>
                  </a:ext>
                </a:extLst>
              </a:tr>
              <a:tr h="231740">
                <a:tc>
                  <a:txBody>
                    <a:bodyPr/>
                    <a:lstStyle/>
                    <a:p>
                      <a:pPr algn="ctr">
                        <a:lnSpc>
                          <a:spcPts val="1715"/>
                        </a:lnSpc>
                        <a:spcAft>
                          <a:spcPts val="0"/>
                        </a:spcAft>
                      </a:pPr>
                      <a:r>
                        <a:rPr lang="zh-TW" sz="1200" spc="-100" dirty="0">
                          <a:solidFill>
                            <a:srgbClr val="C00000"/>
                          </a:solidFill>
                          <a:effectLst/>
                        </a:rPr>
                        <a:t>三十</a:t>
                      </a:r>
                      <a:endParaRPr lang="zh-TW" sz="1200" dirty="0">
                        <a:solidFill>
                          <a:srgbClr val="C00000"/>
                        </a:solidFill>
                        <a:effectLst/>
                        <a:latin typeface="Candara"/>
                        <a:ea typeface="標楷體"/>
                        <a:cs typeface="Times New Roman"/>
                      </a:endParaRPr>
                    </a:p>
                  </a:txBody>
                  <a:tcPr marL="46011" marR="46011" marT="0" marB="0">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67.5%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66.0%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64.5%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63.0%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61.5%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60.0%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58.5%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57.0%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55.5%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54.0%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52.5%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extLst>
                  <a:ext uri="{0D108BD9-81ED-4DB2-BD59-A6C34878D82A}">
                    <a16:rowId xmlns:a16="http://schemas.microsoft.com/office/drawing/2014/main" val="10011"/>
                  </a:ext>
                </a:extLst>
              </a:tr>
              <a:tr h="231740">
                <a:tc>
                  <a:txBody>
                    <a:bodyPr/>
                    <a:lstStyle/>
                    <a:p>
                      <a:pPr algn="ctr">
                        <a:lnSpc>
                          <a:spcPts val="1715"/>
                        </a:lnSpc>
                        <a:spcAft>
                          <a:spcPts val="0"/>
                        </a:spcAft>
                      </a:pPr>
                      <a:r>
                        <a:rPr lang="zh-TW" sz="1200" spc="-100" dirty="0">
                          <a:effectLst/>
                        </a:rPr>
                        <a:t>二十九</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66.0%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61.5%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51.0%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2"/>
                  </a:ext>
                </a:extLst>
              </a:tr>
              <a:tr h="231740">
                <a:tc>
                  <a:txBody>
                    <a:bodyPr/>
                    <a:lstStyle/>
                    <a:p>
                      <a:pPr algn="ctr">
                        <a:lnSpc>
                          <a:spcPts val="1715"/>
                        </a:lnSpc>
                        <a:spcAft>
                          <a:spcPts val="0"/>
                        </a:spcAft>
                      </a:pPr>
                      <a:r>
                        <a:rPr lang="zh-TW" sz="1200" spc="-100">
                          <a:effectLst/>
                        </a:rPr>
                        <a:t>二十八</a:t>
                      </a:r>
                      <a:endParaRPr lang="zh-TW" sz="120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64.5%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52.5%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49.5%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3"/>
                  </a:ext>
                </a:extLst>
              </a:tr>
              <a:tr h="231740">
                <a:tc>
                  <a:txBody>
                    <a:bodyPr/>
                    <a:lstStyle/>
                    <a:p>
                      <a:pPr algn="ctr">
                        <a:lnSpc>
                          <a:spcPts val="1715"/>
                        </a:lnSpc>
                        <a:spcAft>
                          <a:spcPts val="0"/>
                        </a:spcAft>
                      </a:pPr>
                      <a:r>
                        <a:rPr lang="zh-TW" sz="1200" spc="-100" dirty="0">
                          <a:effectLst/>
                        </a:rPr>
                        <a:t>二十七</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63.0%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52.5%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48.0%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4"/>
                  </a:ext>
                </a:extLst>
              </a:tr>
              <a:tr h="231740">
                <a:tc>
                  <a:txBody>
                    <a:bodyPr/>
                    <a:lstStyle/>
                    <a:p>
                      <a:pPr algn="ctr">
                        <a:lnSpc>
                          <a:spcPts val="1715"/>
                        </a:lnSpc>
                        <a:spcAft>
                          <a:spcPts val="0"/>
                        </a:spcAft>
                      </a:pPr>
                      <a:r>
                        <a:rPr lang="zh-TW" sz="1200" spc="-100" dirty="0">
                          <a:effectLst/>
                        </a:rPr>
                        <a:t>二十六</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61.5%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60.0%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48.0%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46.5%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5"/>
                  </a:ext>
                </a:extLst>
              </a:tr>
              <a:tr h="231740">
                <a:tc>
                  <a:txBody>
                    <a:bodyPr/>
                    <a:lstStyle/>
                    <a:p>
                      <a:pPr algn="ctr">
                        <a:lnSpc>
                          <a:spcPts val="1715"/>
                        </a:lnSpc>
                        <a:spcAft>
                          <a:spcPts val="0"/>
                        </a:spcAft>
                      </a:pPr>
                      <a:r>
                        <a:rPr lang="zh-TW" sz="1200" spc="-100" dirty="0">
                          <a:solidFill>
                            <a:srgbClr val="C00000"/>
                          </a:solidFill>
                          <a:effectLst/>
                        </a:rPr>
                        <a:t>二十五</a:t>
                      </a:r>
                      <a:endParaRPr lang="zh-TW" sz="1200" dirty="0">
                        <a:solidFill>
                          <a:srgbClr val="C00000"/>
                        </a:solidFill>
                        <a:effectLst/>
                        <a:latin typeface="Candara"/>
                        <a:ea typeface="標楷體"/>
                        <a:cs typeface="Times New Roman"/>
                      </a:endParaRPr>
                    </a:p>
                  </a:txBody>
                  <a:tcPr marL="46011" marR="46011" marT="0" marB="0">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60.0%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58.5%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57.0%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55.5%</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54.0%</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52.5%</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51.0%</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49.5%</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48.0%</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46.5%</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45.0%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extLst>
                  <a:ext uri="{0D108BD9-81ED-4DB2-BD59-A6C34878D82A}">
                    <a16:rowId xmlns:a16="http://schemas.microsoft.com/office/drawing/2014/main" val="10016"/>
                  </a:ext>
                </a:extLst>
              </a:tr>
              <a:tr h="231740">
                <a:tc>
                  <a:txBody>
                    <a:bodyPr/>
                    <a:lstStyle/>
                    <a:p>
                      <a:pPr algn="ctr">
                        <a:lnSpc>
                          <a:spcPts val="1715"/>
                        </a:lnSpc>
                        <a:spcAft>
                          <a:spcPts val="0"/>
                        </a:spcAft>
                      </a:pPr>
                      <a:r>
                        <a:rPr lang="zh-TW" sz="1200" spc="-100" dirty="0">
                          <a:effectLst/>
                        </a:rPr>
                        <a:t>二十四</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58.5%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55.5%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54.0%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52.5%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51.0%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49.5%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48.0%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46.5%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43.5%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7"/>
                  </a:ext>
                </a:extLst>
              </a:tr>
              <a:tr h="231740">
                <a:tc>
                  <a:txBody>
                    <a:bodyPr/>
                    <a:lstStyle/>
                    <a:p>
                      <a:pPr algn="ctr">
                        <a:lnSpc>
                          <a:spcPts val="1715"/>
                        </a:lnSpc>
                        <a:spcAft>
                          <a:spcPts val="0"/>
                        </a:spcAft>
                      </a:pPr>
                      <a:r>
                        <a:rPr lang="zh-TW" sz="1200" spc="-100" dirty="0">
                          <a:effectLst/>
                        </a:rPr>
                        <a:t>二十三</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57.0%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52.5%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42.0%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8"/>
                  </a:ext>
                </a:extLst>
              </a:tr>
              <a:tr h="231740">
                <a:tc>
                  <a:txBody>
                    <a:bodyPr/>
                    <a:lstStyle/>
                    <a:p>
                      <a:pPr algn="ctr">
                        <a:lnSpc>
                          <a:spcPts val="1715"/>
                        </a:lnSpc>
                        <a:spcAft>
                          <a:spcPts val="0"/>
                        </a:spcAft>
                      </a:pPr>
                      <a:r>
                        <a:rPr lang="zh-TW" sz="1200" spc="-100" dirty="0">
                          <a:effectLst/>
                        </a:rPr>
                        <a:t>二十二</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55.5%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52.5%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42.0%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40.5%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19"/>
                  </a:ext>
                </a:extLst>
              </a:tr>
              <a:tr h="231740">
                <a:tc>
                  <a:txBody>
                    <a:bodyPr/>
                    <a:lstStyle/>
                    <a:p>
                      <a:pPr algn="ctr">
                        <a:lnSpc>
                          <a:spcPts val="1715"/>
                        </a:lnSpc>
                        <a:spcAft>
                          <a:spcPts val="0"/>
                        </a:spcAft>
                      </a:pPr>
                      <a:r>
                        <a:rPr lang="zh-TW" sz="1200" spc="-100" dirty="0">
                          <a:effectLst/>
                        </a:rPr>
                        <a:t>二十一</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54.0%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52.5%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51.0%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40.5%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39.0%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0"/>
                  </a:ext>
                </a:extLst>
              </a:tr>
              <a:tr h="231740">
                <a:tc>
                  <a:txBody>
                    <a:bodyPr/>
                    <a:lstStyle/>
                    <a:p>
                      <a:pPr algn="ctr">
                        <a:lnSpc>
                          <a:spcPts val="1715"/>
                        </a:lnSpc>
                        <a:spcAft>
                          <a:spcPts val="0"/>
                        </a:spcAft>
                      </a:pPr>
                      <a:r>
                        <a:rPr lang="zh-TW" sz="1200" spc="-100" dirty="0">
                          <a:solidFill>
                            <a:srgbClr val="C00000"/>
                          </a:solidFill>
                          <a:effectLst/>
                        </a:rPr>
                        <a:t>二十</a:t>
                      </a:r>
                      <a:endParaRPr lang="zh-TW" sz="1200" dirty="0">
                        <a:solidFill>
                          <a:srgbClr val="C00000"/>
                        </a:solidFill>
                        <a:effectLst/>
                        <a:latin typeface="Candara"/>
                        <a:ea typeface="標楷體"/>
                        <a:cs typeface="Times New Roman"/>
                      </a:endParaRPr>
                    </a:p>
                  </a:txBody>
                  <a:tcPr marL="46011" marR="46011" marT="0" marB="0">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52.5%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51.0%</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49.5%</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a:solidFill>
                            <a:srgbClr val="C00000"/>
                          </a:solidFill>
                          <a:effectLst/>
                        </a:rPr>
                        <a:t>48.0%</a:t>
                      </a:r>
                      <a:endParaRPr lang="zh-TW" sz="120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46.5%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45.0%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43.5%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42.0%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40.5%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39.0%</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tc>
                  <a:txBody>
                    <a:bodyPr/>
                    <a:lstStyle/>
                    <a:p>
                      <a:pPr algn="ctr">
                        <a:lnSpc>
                          <a:spcPct val="115000"/>
                        </a:lnSpc>
                        <a:spcAft>
                          <a:spcPts val="0"/>
                        </a:spcAft>
                      </a:pPr>
                      <a:r>
                        <a:rPr lang="en-US" sz="1200" dirty="0">
                          <a:solidFill>
                            <a:srgbClr val="C00000"/>
                          </a:solidFill>
                          <a:effectLst/>
                        </a:rPr>
                        <a:t>37.5%</a:t>
                      </a:r>
                      <a:endParaRPr lang="zh-TW" sz="1200" dirty="0">
                        <a:solidFill>
                          <a:srgbClr val="C00000"/>
                        </a:solidFill>
                        <a:effectLst/>
                        <a:latin typeface="Candara"/>
                        <a:ea typeface="標楷體"/>
                        <a:cs typeface="Times New Roman"/>
                      </a:endParaRPr>
                    </a:p>
                  </a:txBody>
                  <a:tcPr marL="46011" marR="46011" marT="0" marB="0" anchor="ctr">
                    <a:solidFill>
                      <a:schemeClr val="accent6">
                        <a:lumMod val="20000"/>
                        <a:lumOff val="80000"/>
                      </a:schemeClr>
                    </a:solidFill>
                  </a:tcPr>
                </a:tc>
                <a:extLst>
                  <a:ext uri="{0D108BD9-81ED-4DB2-BD59-A6C34878D82A}">
                    <a16:rowId xmlns:a16="http://schemas.microsoft.com/office/drawing/2014/main" val="10021"/>
                  </a:ext>
                </a:extLst>
              </a:tr>
              <a:tr h="231740">
                <a:tc>
                  <a:txBody>
                    <a:bodyPr/>
                    <a:lstStyle/>
                    <a:p>
                      <a:pPr algn="ctr">
                        <a:lnSpc>
                          <a:spcPts val="1715"/>
                        </a:lnSpc>
                        <a:spcAft>
                          <a:spcPts val="0"/>
                        </a:spcAft>
                      </a:pPr>
                      <a:r>
                        <a:rPr lang="zh-TW" sz="1200" spc="-100" dirty="0">
                          <a:effectLst/>
                        </a:rPr>
                        <a:t>十九</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dirty="0">
                          <a:effectLst/>
                        </a:rPr>
                        <a:t>51.0%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49.5%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48.0%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46.5%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36.0%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2"/>
                  </a:ext>
                </a:extLst>
              </a:tr>
              <a:tr h="231740">
                <a:tc>
                  <a:txBody>
                    <a:bodyPr/>
                    <a:lstStyle/>
                    <a:p>
                      <a:pPr algn="ctr">
                        <a:lnSpc>
                          <a:spcPts val="1715"/>
                        </a:lnSpc>
                        <a:spcAft>
                          <a:spcPts val="0"/>
                        </a:spcAft>
                      </a:pPr>
                      <a:r>
                        <a:rPr lang="zh-TW" sz="1200" spc="-100" dirty="0">
                          <a:effectLst/>
                        </a:rPr>
                        <a:t>十八</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49.5%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34.5%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3"/>
                  </a:ext>
                </a:extLst>
              </a:tr>
              <a:tr h="231740">
                <a:tc>
                  <a:txBody>
                    <a:bodyPr/>
                    <a:lstStyle/>
                    <a:p>
                      <a:pPr algn="ctr">
                        <a:lnSpc>
                          <a:spcPts val="1715"/>
                        </a:lnSpc>
                        <a:spcAft>
                          <a:spcPts val="0"/>
                        </a:spcAft>
                      </a:pPr>
                      <a:r>
                        <a:rPr lang="zh-TW" sz="1200" spc="-100" dirty="0">
                          <a:effectLst/>
                        </a:rPr>
                        <a:t>十七</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48.0%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39.0%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33.0%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4"/>
                  </a:ext>
                </a:extLst>
              </a:tr>
              <a:tr h="231740">
                <a:tc>
                  <a:txBody>
                    <a:bodyPr/>
                    <a:lstStyle/>
                    <a:p>
                      <a:pPr algn="ctr">
                        <a:lnSpc>
                          <a:spcPts val="1715"/>
                        </a:lnSpc>
                        <a:spcAft>
                          <a:spcPts val="0"/>
                        </a:spcAft>
                      </a:pPr>
                      <a:r>
                        <a:rPr lang="zh-TW" sz="1200" spc="-100" dirty="0">
                          <a:effectLst/>
                        </a:rPr>
                        <a:t>十六</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a:effectLst/>
                        </a:rPr>
                        <a:t>46.5%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45.0%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43.5%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42.0%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40.5%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39.0%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37.5%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36.0%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34.5%</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a:effectLst/>
                        </a:rPr>
                        <a:t>33.0%</a:t>
                      </a:r>
                      <a:endParaRPr lang="zh-TW" sz="120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31.5%</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5"/>
                  </a:ext>
                </a:extLst>
              </a:tr>
              <a:tr h="231740">
                <a:tc>
                  <a:txBody>
                    <a:bodyPr/>
                    <a:lstStyle/>
                    <a:p>
                      <a:pPr algn="ctr">
                        <a:lnSpc>
                          <a:spcPts val="1715"/>
                        </a:lnSpc>
                        <a:spcAft>
                          <a:spcPts val="0"/>
                        </a:spcAft>
                      </a:pPr>
                      <a:r>
                        <a:rPr lang="zh-TW" sz="1200" spc="-100" dirty="0" smtClean="0">
                          <a:effectLst/>
                        </a:rPr>
                        <a:t>十五</a:t>
                      </a:r>
                      <a:r>
                        <a:rPr lang="zh-TW" altLang="en-US" sz="1200" spc="-100" dirty="0" smtClean="0">
                          <a:effectLst/>
                        </a:rPr>
                        <a:t>以下</a:t>
                      </a:r>
                      <a:endParaRPr lang="zh-TW" sz="1200" dirty="0">
                        <a:effectLst/>
                        <a:latin typeface="Candara"/>
                        <a:ea typeface="標楷體"/>
                        <a:cs typeface="Times New Roman"/>
                      </a:endParaRPr>
                    </a:p>
                  </a:txBody>
                  <a:tcPr marL="46011" marR="46011" marT="0" marB="0"/>
                </a:tc>
                <a:tc>
                  <a:txBody>
                    <a:bodyPr/>
                    <a:lstStyle/>
                    <a:p>
                      <a:pPr algn="ctr">
                        <a:lnSpc>
                          <a:spcPct val="115000"/>
                        </a:lnSpc>
                        <a:spcAft>
                          <a:spcPts val="0"/>
                        </a:spcAft>
                      </a:pPr>
                      <a:r>
                        <a:rPr lang="en-US" sz="1200" dirty="0">
                          <a:effectLst/>
                        </a:rPr>
                        <a:t>45.0%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43.5%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42.0%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40.5%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39.0%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37.5%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36.0%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34.5%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33.0%</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31.5%</a:t>
                      </a:r>
                      <a:endParaRPr lang="zh-TW" sz="1200" dirty="0">
                        <a:effectLst/>
                        <a:latin typeface="Candara"/>
                        <a:ea typeface="標楷體"/>
                        <a:cs typeface="Times New Roman"/>
                      </a:endParaRPr>
                    </a:p>
                  </a:txBody>
                  <a:tcPr marL="46011" marR="46011" marT="0" marB="0" anchor="ctr"/>
                </a:tc>
                <a:tc>
                  <a:txBody>
                    <a:bodyPr/>
                    <a:lstStyle/>
                    <a:p>
                      <a:pPr algn="ctr">
                        <a:lnSpc>
                          <a:spcPct val="115000"/>
                        </a:lnSpc>
                        <a:spcAft>
                          <a:spcPts val="0"/>
                        </a:spcAft>
                      </a:pPr>
                      <a:r>
                        <a:rPr lang="en-US" sz="1200" dirty="0">
                          <a:effectLst/>
                        </a:rPr>
                        <a:t>30.0%</a:t>
                      </a:r>
                      <a:endParaRPr lang="zh-TW" sz="1200" dirty="0">
                        <a:effectLst/>
                        <a:latin typeface="Candara"/>
                        <a:ea typeface="標楷體"/>
                        <a:cs typeface="Times New Roman"/>
                      </a:endParaRPr>
                    </a:p>
                  </a:txBody>
                  <a:tcPr marL="46011" marR="46011" marT="0" marB="0" anchor="ctr"/>
                </a:tc>
                <a:extLst>
                  <a:ext uri="{0D108BD9-81ED-4DB2-BD59-A6C34878D82A}">
                    <a16:rowId xmlns:a16="http://schemas.microsoft.com/office/drawing/2014/main" val="10026"/>
                  </a:ext>
                </a:extLst>
              </a:tr>
            </a:tbl>
          </a:graphicData>
        </a:graphic>
      </p:graphicFrame>
      <p:cxnSp>
        <p:nvCxnSpPr>
          <p:cNvPr id="13" name="直線接點 12"/>
          <p:cNvCxnSpPr/>
          <p:nvPr/>
        </p:nvCxnSpPr>
        <p:spPr>
          <a:xfrm>
            <a:off x="107504" y="390366"/>
            <a:ext cx="720080" cy="292259"/>
          </a:xfrm>
          <a:prstGeom prst="line">
            <a:avLst/>
          </a:prstGeom>
          <a:noFill/>
          <a:ln w="19050" cap="flat" cmpd="sng" algn="ctr">
            <a:solidFill>
              <a:schemeClr val="bg1"/>
            </a:solidFill>
            <a:prstDash val="solid"/>
          </a:ln>
          <a:effectLst/>
        </p:spPr>
      </p:cxnSp>
      <p:cxnSp>
        <p:nvCxnSpPr>
          <p:cNvPr id="14" name="直線接點 13"/>
          <p:cNvCxnSpPr/>
          <p:nvPr/>
        </p:nvCxnSpPr>
        <p:spPr>
          <a:xfrm>
            <a:off x="323528" y="105569"/>
            <a:ext cx="504056" cy="577056"/>
          </a:xfrm>
          <a:prstGeom prst="line">
            <a:avLst/>
          </a:prstGeom>
          <a:noFill/>
          <a:ln w="19050" cap="flat" cmpd="sng" algn="ctr">
            <a:solidFill>
              <a:schemeClr val="bg1"/>
            </a:solidFill>
            <a:prstDash val="solid"/>
          </a:ln>
          <a:effectLst/>
        </p:spPr>
      </p:cxnSp>
      <p:sp>
        <p:nvSpPr>
          <p:cNvPr id="4" name="文字方塊 7"/>
          <p:cNvSpPr txBox="1">
            <a:spLocks noChangeArrowheads="1"/>
          </p:cNvSpPr>
          <p:nvPr/>
        </p:nvSpPr>
        <p:spPr bwMode="auto">
          <a:xfrm>
            <a:off x="1360488" y="682625"/>
            <a:ext cx="558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5" name="Rectangle 7"/>
          <p:cNvSpPr>
            <a:spLocks noChangeArrowheads="1"/>
          </p:cNvSpPr>
          <p:nvPr/>
        </p:nvSpPr>
        <p:spPr bwMode="auto">
          <a:xfrm>
            <a:off x="1250950" y="5254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3354123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395536" y="476672"/>
            <a:ext cx="8229600" cy="1252728"/>
          </a:xfrm>
        </p:spPr>
        <p:txBody>
          <a:bodyPr>
            <a:normAutofit/>
          </a:bodyPr>
          <a:lstStyle/>
          <a:p>
            <a:pPr marL="0" indent="0"/>
            <a:r>
              <a:rPr lang="zh-TW" altLang="en-US" b="1" dirty="0">
                <a:latin typeface="標楷體" panose="03000509000000000000" pitchFamily="65" charset="-120"/>
                <a:ea typeface="標楷體" panose="03000509000000000000" pitchFamily="65" charset="-120"/>
              </a:rPr>
              <a:t>四、調降退休所得替代</a:t>
            </a:r>
            <a:r>
              <a:rPr lang="zh-TW" altLang="en-US" b="1" dirty="0" smtClean="0">
                <a:latin typeface="標楷體" panose="03000509000000000000" pitchFamily="65" charset="-120"/>
                <a:ea typeface="標楷體" panose="03000509000000000000" pitchFamily="65" charset="-120"/>
              </a:rPr>
              <a:t>率</a:t>
            </a:r>
            <a:r>
              <a:rPr lang="en-US" altLang="zh-TW" b="1" dirty="0" smtClean="0">
                <a:latin typeface="標楷體" panose="03000509000000000000" pitchFamily="65" charset="-120"/>
                <a:ea typeface="標楷體" panose="03000509000000000000" pitchFamily="65" charset="-120"/>
              </a:rPr>
              <a:t>(5-5)</a:t>
            </a:r>
            <a:endParaRPr lang="zh-TW" altLang="en-US" b="1" kern="0" dirty="0">
              <a:solidFill>
                <a:srgbClr val="00206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25</a:t>
            </a:fld>
            <a:endParaRPr lang="zh-TW" altLang="en-US">
              <a:solidFill>
                <a:prstClr val="black">
                  <a:tint val="75000"/>
                </a:prstClr>
              </a:solidFill>
            </a:endParaRPr>
          </a:p>
        </p:txBody>
      </p:sp>
      <p:graphicFrame>
        <p:nvGraphicFramePr>
          <p:cNvPr id="5" name="資料庫圖表 4"/>
          <p:cNvGraphicFramePr/>
          <p:nvPr>
            <p:extLst>
              <p:ext uri="{D42A27DB-BD31-4B8C-83A1-F6EECF244321}">
                <p14:modId xmlns:p14="http://schemas.microsoft.com/office/powerpoint/2010/main" val="2227265146"/>
              </p:ext>
            </p:extLst>
          </p:nvPr>
        </p:nvGraphicFramePr>
        <p:xfrm>
          <a:off x="467544" y="141277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字方塊 6"/>
          <p:cNvSpPr txBox="1"/>
          <p:nvPr/>
        </p:nvSpPr>
        <p:spPr>
          <a:xfrm>
            <a:off x="683568" y="1412776"/>
            <a:ext cx="5084986" cy="492443"/>
          </a:xfrm>
          <a:prstGeom prst="rect">
            <a:avLst/>
          </a:prstGeom>
          <a:solidFill>
            <a:sysClr val="window" lastClr="FFFFFF"/>
          </a:solidFill>
          <a:ln w="25400" cap="flat" cmpd="sng" algn="ctr">
            <a:solidFill>
              <a:srgbClr val="8064A2"/>
            </a:solid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TW" sz="2600" b="1" i="0" u="none" strike="noStrike" kern="0" cap="none" spc="0" normalizeH="0" baseline="0" noProof="0" dirty="0" smtClean="0">
                <a:ln>
                  <a:noFill/>
                </a:ln>
                <a:solidFill>
                  <a:srgbClr val="C00000"/>
                </a:solidFill>
                <a:effectLst/>
                <a:uLnTx/>
                <a:uFillTx/>
                <a:latin typeface="標楷體"/>
                <a:ea typeface="標楷體"/>
                <a:cs typeface="+mn-cs"/>
              </a:rPr>
              <a:t>4.</a:t>
            </a:r>
            <a:r>
              <a:rPr kumimoji="0" lang="zh-TW" altLang="en-US" sz="2600" b="1" i="0" u="none" strike="noStrike" kern="0" cap="none" spc="0" normalizeH="0" baseline="0" noProof="0" dirty="0" smtClean="0">
                <a:ln>
                  <a:noFill/>
                </a:ln>
                <a:solidFill>
                  <a:srgbClr val="C00000"/>
                </a:solidFill>
                <a:effectLst/>
                <a:uLnTx/>
                <a:uFillTx/>
                <a:latin typeface="標楷體"/>
                <a:ea typeface="標楷體"/>
                <a:cs typeface="+mn-cs"/>
              </a:rPr>
              <a:t>計算退休所得</a:t>
            </a:r>
            <a:r>
              <a:rPr kumimoji="0" lang="zh-TW" altLang="en-US" sz="2600" b="1" kern="0" dirty="0">
                <a:solidFill>
                  <a:srgbClr val="C00000"/>
                </a:solidFill>
                <a:latin typeface="標楷體"/>
                <a:ea typeface="標楷體"/>
              </a:rPr>
              <a:t>扣減順序</a:t>
            </a:r>
            <a:endParaRPr kumimoji="0" lang="zh-TW" altLang="en-US" sz="2600" b="1" i="0" u="none" strike="noStrike" kern="0" cap="none" spc="0" normalizeH="0" baseline="0" noProof="0" dirty="0" smtClean="0">
              <a:ln>
                <a:noFill/>
              </a:ln>
              <a:solidFill>
                <a:srgbClr val="C00000"/>
              </a:solidFill>
              <a:effectLst/>
              <a:uLnTx/>
              <a:uFillTx/>
              <a:latin typeface="標楷體"/>
              <a:ea typeface="標楷體"/>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992705" y="403759"/>
            <a:ext cx="4176464" cy="1252728"/>
          </a:xfrm>
        </p:spPr>
        <p:txBody>
          <a:bodyPr/>
          <a:lstStyle/>
          <a:p>
            <a:r>
              <a:rPr lang="zh-TW" altLang="en-US" b="1" dirty="0">
                <a:latin typeface="標楷體" panose="03000509000000000000" pitchFamily="65" charset="-120"/>
                <a:ea typeface="標楷體" panose="03000509000000000000" pitchFamily="65" charset="-120"/>
              </a:rPr>
              <a:t>五</a:t>
            </a:r>
            <a:r>
              <a:rPr lang="zh-TW" altLang="en-US" b="1" dirty="0" smtClean="0">
                <a:solidFill>
                  <a:schemeClr val="tx1"/>
                </a:solidFill>
                <a:latin typeface="標楷體" panose="03000509000000000000" pitchFamily="65" charset="-120"/>
                <a:ea typeface="標楷體" panose="03000509000000000000" pitchFamily="65" charset="-120"/>
              </a:rPr>
              <a:t>、還有沒有補償金</a:t>
            </a:r>
            <a:r>
              <a:rPr lang="en-US" altLang="zh-TW" b="1" dirty="0" smtClean="0">
                <a:solidFill>
                  <a:schemeClr val="tx1"/>
                </a:solidFill>
              </a:rPr>
              <a:t>?</a:t>
            </a:r>
            <a:endParaRPr lang="zh-TW" altLang="en-US" b="1" dirty="0">
              <a:solidFill>
                <a:schemeClr val="tx1"/>
              </a:solidFill>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26</a:t>
            </a:fld>
            <a:endParaRPr lang="zh-TW" altLang="en-US">
              <a:solidFill>
                <a:prstClr val="black">
                  <a:tint val="75000"/>
                </a:prstClr>
              </a:solidFill>
            </a:endParaRPr>
          </a:p>
        </p:txBody>
      </p:sp>
      <p:grpSp>
        <p:nvGrpSpPr>
          <p:cNvPr id="5" name="群組 4"/>
          <p:cNvGrpSpPr/>
          <p:nvPr/>
        </p:nvGrpSpPr>
        <p:grpSpPr>
          <a:xfrm>
            <a:off x="1311517" y="1988840"/>
            <a:ext cx="3044459" cy="3312368"/>
            <a:chOff x="3039900" y="126688"/>
            <a:chExt cx="2029639" cy="1880167"/>
          </a:xfrm>
        </p:grpSpPr>
        <p:sp>
          <p:nvSpPr>
            <p:cNvPr id="6" name="橢圓 5"/>
            <p:cNvSpPr/>
            <p:nvPr/>
          </p:nvSpPr>
          <p:spPr>
            <a:xfrm>
              <a:off x="3039900" y="126688"/>
              <a:ext cx="2029639" cy="1880167"/>
            </a:xfrm>
            <a:prstGeom prst="ellips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橢圓 4"/>
            <p:cNvSpPr/>
            <p:nvPr/>
          </p:nvSpPr>
          <p:spPr>
            <a:xfrm>
              <a:off x="3260525" y="402032"/>
              <a:ext cx="1588389" cy="13294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2133600">
                <a:lnSpc>
                  <a:spcPct val="90000"/>
                </a:lnSpc>
                <a:spcAft>
                  <a:spcPct val="35000"/>
                </a:spcAft>
              </a:pPr>
              <a:r>
                <a:rPr lang="zh-TW" altLang="en-US" sz="3600" b="1" kern="1200" dirty="0" smtClean="0">
                  <a:solidFill>
                    <a:schemeClr val="tx1"/>
                  </a:solidFill>
                  <a:latin typeface="標楷體" panose="03000509000000000000" pitchFamily="65" charset="-120"/>
                  <a:ea typeface="標楷體" panose="03000509000000000000" pitchFamily="65" charset="-120"/>
                </a:rPr>
                <a:t>年資補償金</a:t>
              </a:r>
              <a:endParaRPr lang="en-US" altLang="zh-TW" sz="3600" b="1" kern="1200" dirty="0" smtClean="0">
                <a:solidFill>
                  <a:schemeClr val="tx1"/>
                </a:solidFill>
                <a:latin typeface="標楷體" panose="03000509000000000000" pitchFamily="65" charset="-120"/>
                <a:ea typeface="標楷體" panose="03000509000000000000" pitchFamily="65" charset="-120"/>
              </a:endParaRPr>
            </a:p>
            <a:p>
              <a:pPr lvl="0" algn="ctr" defTabSz="2133600">
                <a:lnSpc>
                  <a:spcPct val="90000"/>
                </a:lnSpc>
                <a:spcAft>
                  <a:spcPct val="35000"/>
                </a:spcAft>
              </a:pPr>
              <a:r>
                <a:rPr lang="en-US" altLang="zh-TW" sz="2400" b="1" kern="1200" dirty="0" smtClean="0">
                  <a:solidFill>
                    <a:srgbClr val="FF0000"/>
                  </a:solidFill>
                  <a:latin typeface="標楷體" panose="03000509000000000000" pitchFamily="65" charset="-120"/>
                  <a:ea typeface="標楷體" panose="03000509000000000000" pitchFamily="65" charset="-120"/>
                </a:rPr>
                <a:t>(1</a:t>
              </a:r>
              <a:r>
                <a:rPr lang="zh-TW" altLang="en-US" sz="2400" b="1" kern="1200" dirty="0" smtClean="0">
                  <a:solidFill>
                    <a:srgbClr val="FF0000"/>
                  </a:solidFill>
                  <a:latin typeface="標楷體" panose="03000509000000000000" pitchFamily="65" charset="-120"/>
                  <a:ea typeface="標楷體" panose="03000509000000000000" pitchFamily="65" charset="-120"/>
                </a:rPr>
                <a:t>年緩衝期，</a:t>
              </a:r>
              <a:r>
                <a:rPr kumimoji="0" lang="en-US" altLang="zh-TW" sz="2400" b="1" dirty="0" smtClean="0">
                  <a:solidFill>
                    <a:srgbClr val="FF0000"/>
                  </a:solidFill>
                  <a:latin typeface="標楷體" panose="03000509000000000000" pitchFamily="65" charset="-120"/>
                  <a:ea typeface="標楷體" panose="03000509000000000000" pitchFamily="65" charset="-120"/>
                </a:rPr>
                <a:t>108.7.1</a:t>
              </a:r>
              <a:r>
                <a:rPr kumimoji="0" lang="zh-TW" altLang="en-US" sz="2400" b="1" dirty="0">
                  <a:solidFill>
                    <a:srgbClr val="FF0000"/>
                  </a:solidFill>
                  <a:latin typeface="標楷體" panose="03000509000000000000" pitchFamily="65" charset="-120"/>
                  <a:ea typeface="標楷體" panose="03000509000000000000" pitchFamily="65" charset="-120"/>
                </a:rPr>
                <a:t>後</a:t>
              </a:r>
              <a:r>
                <a:rPr kumimoji="0" lang="zh-TW" altLang="zh-TW" sz="2400" b="1" dirty="0" smtClean="0">
                  <a:solidFill>
                    <a:srgbClr val="FF0000"/>
                  </a:solidFill>
                  <a:latin typeface="標楷體" panose="03000509000000000000" pitchFamily="65" charset="-120"/>
                  <a:ea typeface="標楷體" panose="03000509000000000000" pitchFamily="65" charset="-120"/>
                </a:rPr>
                <a:t>退休</a:t>
              </a:r>
              <a:r>
                <a:rPr kumimoji="0" lang="zh-TW" altLang="en-US" sz="2400" b="1" dirty="0">
                  <a:solidFill>
                    <a:srgbClr val="FF0000"/>
                  </a:solidFill>
                  <a:latin typeface="標楷體" panose="03000509000000000000" pitchFamily="65" charset="-120"/>
                  <a:ea typeface="標楷體" panose="03000509000000000000" pitchFamily="65" charset="-120"/>
                </a:rPr>
                <a:t>生效</a:t>
              </a:r>
              <a:r>
                <a:rPr kumimoji="0" lang="zh-TW" altLang="zh-TW" sz="2400" b="1" dirty="0">
                  <a:solidFill>
                    <a:srgbClr val="FF0000"/>
                  </a:solidFill>
                  <a:latin typeface="標楷體" panose="03000509000000000000" pitchFamily="65" charset="-120"/>
                  <a:ea typeface="標楷體" panose="03000509000000000000" pitchFamily="65" charset="-120"/>
                </a:rPr>
                <a:t>者</a:t>
              </a:r>
              <a:r>
                <a:rPr kumimoji="0" lang="zh-TW" altLang="en-US" sz="2400" b="1" dirty="0">
                  <a:solidFill>
                    <a:srgbClr val="FF0000"/>
                  </a:solidFill>
                  <a:latin typeface="標楷體" panose="03000509000000000000" pitchFamily="65" charset="-120"/>
                  <a:ea typeface="標楷體" panose="03000509000000000000" pitchFamily="65" charset="-120"/>
                </a:rPr>
                <a:t>，</a:t>
              </a:r>
              <a:r>
                <a:rPr kumimoji="0" lang="zh-TW" altLang="zh-TW" sz="2400" b="1" dirty="0">
                  <a:solidFill>
                    <a:srgbClr val="FF0000"/>
                  </a:solidFill>
                  <a:latin typeface="標楷體" panose="03000509000000000000" pitchFamily="65" charset="-120"/>
                  <a:ea typeface="標楷體" panose="03000509000000000000" pitchFamily="65" charset="-120"/>
                </a:rPr>
                <a:t>不再發給年資補償</a:t>
              </a:r>
              <a:r>
                <a:rPr kumimoji="0" lang="zh-TW" altLang="zh-TW" sz="2400" b="1" dirty="0" smtClean="0">
                  <a:solidFill>
                    <a:srgbClr val="FF0000"/>
                  </a:solidFill>
                  <a:latin typeface="標楷體" panose="03000509000000000000" pitchFamily="65" charset="-120"/>
                  <a:ea typeface="標楷體" panose="03000509000000000000" pitchFamily="65" charset="-120"/>
                </a:rPr>
                <a:t>金</a:t>
              </a:r>
              <a:r>
                <a:rPr kumimoji="0" lang="en-US" altLang="zh-TW" sz="2400" b="1" dirty="0" smtClean="0">
                  <a:solidFill>
                    <a:srgbClr val="FF0000"/>
                  </a:solidFill>
                  <a:latin typeface="標楷體" panose="03000509000000000000" pitchFamily="65" charset="-120"/>
                  <a:ea typeface="標楷體" panose="03000509000000000000" pitchFamily="65" charset="-120"/>
                </a:rPr>
                <a:t>)</a:t>
              </a:r>
              <a:endParaRPr lang="zh-TW" altLang="en-US" sz="2400" b="1" kern="1200" dirty="0">
                <a:solidFill>
                  <a:srgbClr val="FF0000"/>
                </a:solidFill>
                <a:latin typeface="標楷體" panose="03000509000000000000" pitchFamily="65" charset="-120"/>
                <a:ea typeface="標楷體" panose="03000509000000000000" pitchFamily="65" charset="-120"/>
              </a:endParaRPr>
            </a:p>
          </p:txBody>
        </p:sp>
      </p:grpSp>
      <p:grpSp>
        <p:nvGrpSpPr>
          <p:cNvPr id="8" name="群組 7"/>
          <p:cNvGrpSpPr/>
          <p:nvPr/>
        </p:nvGrpSpPr>
        <p:grpSpPr>
          <a:xfrm>
            <a:off x="5148064" y="1988840"/>
            <a:ext cx="3096344" cy="3312368"/>
            <a:chOff x="3039900" y="126688"/>
            <a:chExt cx="2029639" cy="1880167"/>
          </a:xfrm>
        </p:grpSpPr>
        <p:sp>
          <p:nvSpPr>
            <p:cNvPr id="9" name="橢圓 8"/>
            <p:cNvSpPr/>
            <p:nvPr/>
          </p:nvSpPr>
          <p:spPr>
            <a:xfrm>
              <a:off x="3039900" y="126688"/>
              <a:ext cx="2029639" cy="1880167"/>
            </a:xfrm>
            <a:prstGeom prst="ellipse">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橢圓 4"/>
            <p:cNvSpPr/>
            <p:nvPr/>
          </p:nvSpPr>
          <p:spPr>
            <a:xfrm>
              <a:off x="3337134" y="402032"/>
              <a:ext cx="1435171" cy="132947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r>
                <a:rPr lang="zh-TW" altLang="en-US" sz="3600" b="1" kern="1200" dirty="0" smtClean="0">
                  <a:solidFill>
                    <a:schemeClr val="tx1"/>
                  </a:solidFill>
                  <a:latin typeface="標楷體" panose="03000509000000000000" pitchFamily="65" charset="-120"/>
                  <a:ea typeface="標楷體" panose="03000509000000000000" pitchFamily="65" charset="-120"/>
                </a:rPr>
                <a:t>其他現金給與補償金</a:t>
              </a:r>
              <a:endParaRPr lang="zh-TW" altLang="en-US" sz="3600" b="1" kern="1200" dirty="0">
                <a:solidFill>
                  <a:schemeClr val="tx1"/>
                </a:solidFill>
                <a:latin typeface="標楷體" panose="03000509000000000000" pitchFamily="65" charset="-120"/>
                <a:ea typeface="標楷體" panose="03000509000000000000" pitchFamily="65" charset="-120"/>
              </a:endParaRPr>
            </a:p>
          </p:txBody>
        </p:sp>
      </p:grpSp>
      <p:sp>
        <p:nvSpPr>
          <p:cNvPr id="11" name="乘號 10"/>
          <p:cNvSpPr/>
          <p:nvPr/>
        </p:nvSpPr>
        <p:spPr>
          <a:xfrm>
            <a:off x="1311517" y="1628800"/>
            <a:ext cx="1388275" cy="1152128"/>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甜甜圈 11"/>
          <p:cNvSpPr/>
          <p:nvPr/>
        </p:nvSpPr>
        <p:spPr>
          <a:xfrm>
            <a:off x="5444134" y="1638285"/>
            <a:ext cx="928065" cy="998627"/>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35524149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914400" y="404664"/>
            <a:ext cx="8229600" cy="1252728"/>
          </a:xfrm>
        </p:spPr>
        <p:txBody>
          <a:bodyPr>
            <a:normAutofit/>
          </a:bodyPr>
          <a:lstStyle/>
          <a:p>
            <a:r>
              <a:rPr lang="zh-TW" altLang="en-US" b="1" dirty="0">
                <a:solidFill>
                  <a:schemeClr val="tx1"/>
                </a:solidFill>
                <a:latin typeface="標楷體" panose="03000509000000000000" pitchFamily="65" charset="-120"/>
                <a:ea typeface="標楷體" panose="03000509000000000000" pitchFamily="65" charset="-120"/>
              </a:rPr>
              <a:t>六</a:t>
            </a:r>
            <a:r>
              <a:rPr lang="zh-TW" altLang="en-US" b="1" dirty="0" smtClean="0">
                <a:solidFill>
                  <a:schemeClr val="tx1"/>
                </a:solidFill>
                <a:latin typeface="標楷體" panose="03000509000000000000" pitchFamily="65" charset="-120"/>
                <a:ea typeface="標楷體" panose="03000509000000000000" pitchFamily="65" charset="-120"/>
              </a:rPr>
              <a:t>、退休後，月退休金會調整嗎</a:t>
            </a:r>
            <a:r>
              <a:rPr lang="en-US" altLang="zh-TW" b="1" dirty="0" smtClean="0">
                <a:solidFill>
                  <a:schemeClr val="tx1"/>
                </a:solidFill>
                <a:latin typeface="標楷體" panose="03000509000000000000" pitchFamily="65" charset="-120"/>
                <a:ea typeface="標楷體" panose="03000509000000000000" pitchFamily="65" charset="-120"/>
              </a:rPr>
              <a:t>?</a:t>
            </a:r>
            <a:endParaRPr lang="zh-TW" altLang="en-US"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27</a:t>
            </a:fld>
            <a:endParaRPr lang="zh-TW" altLang="en-US" dirty="0">
              <a:solidFill>
                <a:prstClr val="black">
                  <a:tint val="75000"/>
                </a:prstClr>
              </a:solidFill>
            </a:endParaRPr>
          </a:p>
        </p:txBody>
      </p:sp>
      <p:sp>
        <p:nvSpPr>
          <p:cNvPr id="8" name="乘號 7"/>
          <p:cNvSpPr/>
          <p:nvPr/>
        </p:nvSpPr>
        <p:spPr>
          <a:xfrm>
            <a:off x="4932040" y="2132856"/>
            <a:ext cx="1388275" cy="1152128"/>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9" name="群組 8"/>
          <p:cNvGrpSpPr/>
          <p:nvPr/>
        </p:nvGrpSpPr>
        <p:grpSpPr>
          <a:xfrm>
            <a:off x="1184991" y="1556792"/>
            <a:ext cx="6578085" cy="4813404"/>
            <a:chOff x="1450299" y="1844827"/>
            <a:chExt cx="6578085" cy="4813404"/>
          </a:xfrm>
        </p:grpSpPr>
        <p:grpSp>
          <p:nvGrpSpPr>
            <p:cNvPr id="10" name="群組 9"/>
            <p:cNvGrpSpPr/>
            <p:nvPr/>
          </p:nvGrpSpPr>
          <p:grpSpPr>
            <a:xfrm>
              <a:off x="1450299" y="1844827"/>
              <a:ext cx="6578085" cy="4802054"/>
              <a:chOff x="1450299" y="1844827"/>
              <a:chExt cx="6117639" cy="4802054"/>
            </a:xfrm>
          </p:grpSpPr>
          <p:sp>
            <p:nvSpPr>
              <p:cNvPr id="14" name="橢圓 13"/>
              <p:cNvSpPr/>
              <p:nvPr/>
            </p:nvSpPr>
            <p:spPr>
              <a:xfrm>
                <a:off x="1679199" y="1844827"/>
                <a:ext cx="5739480" cy="1780044"/>
              </a:xfrm>
              <a:prstGeom prst="ellipse">
                <a:avLst/>
              </a:prstGeom>
            </p:spPr>
            <p:style>
              <a:lnRef idx="0">
                <a:schemeClr val="accent2">
                  <a:hueOff val="0"/>
                  <a:satOff val="0"/>
                  <a:lumOff val="0"/>
                  <a:alphaOff val="0"/>
                </a:schemeClr>
              </a:lnRef>
              <a:fillRef idx="1">
                <a:schemeClr val="accent1">
                  <a:tint val="50000"/>
                  <a:alpha val="40000"/>
                  <a:hueOff val="0"/>
                  <a:satOff val="0"/>
                  <a:lumOff val="0"/>
                  <a:alphaOff val="0"/>
                </a:schemeClr>
              </a:fillRef>
              <a:effectRef idx="0">
                <a:schemeClr val="accent1">
                  <a:tint val="50000"/>
                  <a:alpha val="40000"/>
                  <a:hueOff val="0"/>
                  <a:satOff val="0"/>
                  <a:lumOff val="0"/>
                  <a:alphaOff val="0"/>
                </a:schemeClr>
              </a:effectRef>
              <a:fontRef idx="minor">
                <a:schemeClr val="lt1">
                  <a:hueOff val="0"/>
                  <a:satOff val="0"/>
                  <a:lumOff val="0"/>
                  <a:alphaOff val="0"/>
                </a:schemeClr>
              </a:fontRef>
            </p:style>
          </p:sp>
          <p:sp>
            <p:nvSpPr>
              <p:cNvPr id="15" name="向下箭號 14"/>
              <p:cNvSpPr/>
              <p:nvPr/>
            </p:nvSpPr>
            <p:spPr>
              <a:xfrm>
                <a:off x="4274967" y="5704389"/>
                <a:ext cx="594445" cy="220542"/>
              </a:xfrm>
              <a:prstGeom prst="downArrow">
                <a:avLst/>
              </a:prstGeom>
            </p:spPr>
            <p:style>
              <a:lnRef idx="0">
                <a:schemeClr val="accent2"/>
              </a:lnRef>
              <a:fillRef idx="3">
                <a:schemeClr val="accent2"/>
              </a:fillRef>
              <a:effectRef idx="3">
                <a:schemeClr val="accent2"/>
              </a:effectRef>
              <a:fontRef idx="minor">
                <a:schemeClr val="dk1">
                  <a:hueOff val="0"/>
                  <a:satOff val="0"/>
                  <a:lumOff val="0"/>
                  <a:alphaOff val="0"/>
                </a:schemeClr>
              </a:fontRef>
            </p:style>
          </p:sp>
          <p:sp>
            <p:nvSpPr>
              <p:cNvPr id="16" name="手繪多邊形 15"/>
              <p:cNvSpPr/>
              <p:nvPr/>
            </p:nvSpPr>
            <p:spPr>
              <a:xfrm>
                <a:off x="2682334" y="5768141"/>
                <a:ext cx="3514962" cy="878740"/>
              </a:xfrm>
              <a:custGeom>
                <a:avLst/>
                <a:gdLst>
                  <a:gd name="connsiteX0" fmla="*/ 0 w 3514962"/>
                  <a:gd name="connsiteY0" fmla="*/ 0 h 878740"/>
                  <a:gd name="connsiteX1" fmla="*/ 3514962 w 3514962"/>
                  <a:gd name="connsiteY1" fmla="*/ 0 h 878740"/>
                  <a:gd name="connsiteX2" fmla="*/ 3514962 w 3514962"/>
                  <a:gd name="connsiteY2" fmla="*/ 878740 h 878740"/>
                  <a:gd name="connsiteX3" fmla="*/ 0 w 3514962"/>
                  <a:gd name="connsiteY3" fmla="*/ 878740 h 878740"/>
                  <a:gd name="connsiteX4" fmla="*/ 0 w 3514962"/>
                  <a:gd name="connsiteY4" fmla="*/ 0 h 8787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4962" h="878740">
                    <a:moveTo>
                      <a:pt x="0" y="0"/>
                    </a:moveTo>
                    <a:lnTo>
                      <a:pt x="3514962" y="0"/>
                    </a:lnTo>
                    <a:lnTo>
                      <a:pt x="3514962" y="878740"/>
                    </a:lnTo>
                    <a:lnTo>
                      <a:pt x="0" y="87874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0472" tIns="220472" rIns="220472" bIns="220472" numCol="1" spcCol="1270" anchor="ctr" anchorCtr="0">
                <a:noAutofit/>
              </a:bodyPr>
              <a:lstStyle/>
              <a:p>
                <a:pPr lvl="0" algn="ctr" defTabSz="1377950">
                  <a:lnSpc>
                    <a:spcPct val="90000"/>
                  </a:lnSpc>
                  <a:spcBef>
                    <a:spcPct val="0"/>
                  </a:spcBef>
                  <a:spcAft>
                    <a:spcPct val="35000"/>
                  </a:spcAft>
                </a:pPr>
                <a:endParaRPr lang="zh-TW" altLang="en-US" sz="3100" kern="1200" dirty="0"/>
              </a:p>
            </p:txBody>
          </p:sp>
          <p:sp>
            <p:nvSpPr>
              <p:cNvPr id="17" name="手繪多邊形 16"/>
              <p:cNvSpPr/>
              <p:nvPr/>
            </p:nvSpPr>
            <p:spPr>
              <a:xfrm>
                <a:off x="3719599" y="2994246"/>
                <a:ext cx="1906344" cy="1361186"/>
              </a:xfrm>
              <a:custGeom>
                <a:avLst/>
                <a:gdLst>
                  <a:gd name="connsiteX0" fmla="*/ 0 w 1906344"/>
                  <a:gd name="connsiteY0" fmla="*/ 680593 h 1361186"/>
                  <a:gd name="connsiteX1" fmla="*/ 953172 w 1906344"/>
                  <a:gd name="connsiteY1" fmla="*/ 0 h 1361186"/>
                  <a:gd name="connsiteX2" fmla="*/ 1906344 w 1906344"/>
                  <a:gd name="connsiteY2" fmla="*/ 680593 h 1361186"/>
                  <a:gd name="connsiteX3" fmla="*/ 953172 w 1906344"/>
                  <a:gd name="connsiteY3" fmla="*/ 1361186 h 1361186"/>
                  <a:gd name="connsiteX4" fmla="*/ 0 w 1906344"/>
                  <a:gd name="connsiteY4" fmla="*/ 680593 h 13611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344" h="1361186">
                    <a:moveTo>
                      <a:pt x="0" y="680593"/>
                    </a:moveTo>
                    <a:cubicBezTo>
                      <a:pt x="0" y="304712"/>
                      <a:pt x="426750" y="0"/>
                      <a:pt x="953172" y="0"/>
                    </a:cubicBezTo>
                    <a:cubicBezTo>
                      <a:pt x="1479594" y="0"/>
                      <a:pt x="1906344" y="304712"/>
                      <a:pt x="1906344" y="680593"/>
                    </a:cubicBezTo>
                    <a:cubicBezTo>
                      <a:pt x="1906344" y="1056474"/>
                      <a:pt x="1479594" y="1361186"/>
                      <a:pt x="953172" y="1361186"/>
                    </a:cubicBezTo>
                    <a:cubicBezTo>
                      <a:pt x="426750" y="1361186"/>
                      <a:pt x="0" y="1056474"/>
                      <a:pt x="0" y="680593"/>
                    </a:cubicBezTo>
                    <a:close/>
                  </a:path>
                </a:pathLst>
              </a:custGeom>
              <a:solidFill>
                <a:srgbClr val="991B54"/>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309658" tIns="229821" rIns="309658" bIns="229821" numCol="1" spcCol="1270" anchor="ctr" anchorCtr="0">
                <a:noAutofit/>
              </a:bodyPr>
              <a:lstStyle/>
              <a:p>
                <a:pPr lvl="0" algn="ctr" defTabSz="1066800">
                  <a:lnSpc>
                    <a:spcPct val="90000"/>
                  </a:lnSpc>
                  <a:spcBef>
                    <a:spcPct val="0"/>
                  </a:spcBef>
                  <a:spcAft>
                    <a:spcPct val="35000"/>
                  </a:spcAft>
                </a:pPr>
                <a:r>
                  <a:rPr lang="zh-TW" altLang="en-US"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消費者</a:t>
                </a:r>
                <a:endParaRPr lang="en-US" altLang="zh-TW"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a:p>
                <a:pPr lvl="0" algn="ctr" defTabSz="1066800">
                  <a:lnSpc>
                    <a:spcPts val="2000"/>
                  </a:lnSpc>
                  <a:spcBef>
                    <a:spcPct val="0"/>
                  </a:spcBef>
                  <a:spcAft>
                    <a:spcPts val="0"/>
                  </a:spcAft>
                </a:pPr>
                <a:r>
                  <a:rPr lang="zh-TW" altLang="en-US"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物價指數</a:t>
                </a:r>
                <a:endParaRPr lang="zh-TW" altLang="en-US" sz="2400" kern="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p:txBody>
          </p:sp>
          <p:sp>
            <p:nvSpPr>
              <p:cNvPr id="18" name="手繪多邊形 17"/>
              <p:cNvSpPr/>
              <p:nvPr/>
            </p:nvSpPr>
            <p:spPr>
              <a:xfrm>
                <a:off x="2291939" y="1913741"/>
                <a:ext cx="1970443" cy="1582378"/>
              </a:xfrm>
              <a:custGeom>
                <a:avLst/>
                <a:gdLst>
                  <a:gd name="connsiteX0" fmla="*/ 0 w 1970443"/>
                  <a:gd name="connsiteY0" fmla="*/ 791189 h 1582378"/>
                  <a:gd name="connsiteX1" fmla="*/ 985222 w 1970443"/>
                  <a:gd name="connsiteY1" fmla="*/ 0 h 1582378"/>
                  <a:gd name="connsiteX2" fmla="*/ 1970444 w 1970443"/>
                  <a:gd name="connsiteY2" fmla="*/ 791189 h 1582378"/>
                  <a:gd name="connsiteX3" fmla="*/ 985222 w 1970443"/>
                  <a:gd name="connsiteY3" fmla="*/ 1582378 h 1582378"/>
                  <a:gd name="connsiteX4" fmla="*/ 0 w 1970443"/>
                  <a:gd name="connsiteY4" fmla="*/ 791189 h 1582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443" h="1582378">
                    <a:moveTo>
                      <a:pt x="0" y="791189"/>
                    </a:moveTo>
                    <a:cubicBezTo>
                      <a:pt x="0" y="354227"/>
                      <a:pt x="441099" y="0"/>
                      <a:pt x="985222" y="0"/>
                    </a:cubicBezTo>
                    <a:cubicBezTo>
                      <a:pt x="1529345" y="0"/>
                      <a:pt x="1970444" y="354227"/>
                      <a:pt x="1970444" y="791189"/>
                    </a:cubicBezTo>
                    <a:cubicBezTo>
                      <a:pt x="1970444" y="1228151"/>
                      <a:pt x="1529345" y="1582378"/>
                      <a:pt x="985222" y="1582378"/>
                    </a:cubicBezTo>
                    <a:cubicBezTo>
                      <a:pt x="441099" y="1582378"/>
                      <a:pt x="0" y="1228151"/>
                      <a:pt x="0" y="791189"/>
                    </a:cubicBez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316505" tIns="259674" rIns="316505" bIns="259674" numCol="1" spcCol="1270" anchor="ctr" anchorCtr="0">
                <a:noAutofit/>
              </a:bodyPr>
              <a:lstStyle/>
              <a:p>
                <a:pPr lvl="0" algn="ctr" defTabSz="977900">
                  <a:lnSpc>
                    <a:spcPct val="90000"/>
                  </a:lnSpc>
                  <a:spcBef>
                    <a:spcPct val="0"/>
                  </a:spcBef>
                  <a:spcAft>
                    <a:spcPct val="35000"/>
                  </a:spcAft>
                </a:pPr>
                <a:r>
                  <a:rPr lang="zh-TW" altLang="en-US"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國家整體財政狀況及經濟成長率</a:t>
                </a:r>
                <a:endParaRPr lang="zh-TW" altLang="en-US" sz="2200" kern="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p:txBody>
          </p:sp>
          <p:sp>
            <p:nvSpPr>
              <p:cNvPr id="19" name="手繪多邊形 18"/>
              <p:cNvSpPr/>
              <p:nvPr/>
            </p:nvSpPr>
            <p:spPr>
              <a:xfrm>
                <a:off x="4617063" y="1844827"/>
                <a:ext cx="2097852" cy="1533490"/>
              </a:xfrm>
              <a:custGeom>
                <a:avLst/>
                <a:gdLst>
                  <a:gd name="connsiteX0" fmla="*/ 0 w 2097852"/>
                  <a:gd name="connsiteY0" fmla="*/ 766745 h 1533490"/>
                  <a:gd name="connsiteX1" fmla="*/ 1048926 w 2097852"/>
                  <a:gd name="connsiteY1" fmla="*/ 0 h 1533490"/>
                  <a:gd name="connsiteX2" fmla="*/ 2097852 w 2097852"/>
                  <a:gd name="connsiteY2" fmla="*/ 766745 h 1533490"/>
                  <a:gd name="connsiteX3" fmla="*/ 1048926 w 2097852"/>
                  <a:gd name="connsiteY3" fmla="*/ 1533490 h 1533490"/>
                  <a:gd name="connsiteX4" fmla="*/ 0 w 2097852"/>
                  <a:gd name="connsiteY4" fmla="*/ 766745 h 1533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7852" h="1533490">
                    <a:moveTo>
                      <a:pt x="0" y="766745"/>
                    </a:moveTo>
                    <a:cubicBezTo>
                      <a:pt x="0" y="343283"/>
                      <a:pt x="469620" y="0"/>
                      <a:pt x="1048926" y="0"/>
                    </a:cubicBezTo>
                    <a:cubicBezTo>
                      <a:pt x="1628232" y="0"/>
                      <a:pt x="2097852" y="343283"/>
                      <a:pt x="2097852" y="766745"/>
                    </a:cubicBezTo>
                    <a:cubicBezTo>
                      <a:pt x="2097852" y="1190207"/>
                      <a:pt x="1628232" y="1533490"/>
                      <a:pt x="1048926" y="1533490"/>
                    </a:cubicBezTo>
                    <a:cubicBezTo>
                      <a:pt x="469620" y="1533490"/>
                      <a:pt x="0" y="1190207"/>
                      <a:pt x="0" y="766745"/>
                    </a:cubicBez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37703" tIns="255054" rIns="337703" bIns="255054" numCol="1" spcCol="1270" anchor="ctr" anchorCtr="0">
                <a:noAutofit/>
              </a:bodyPr>
              <a:lstStyle/>
              <a:p>
                <a:pPr lvl="0" algn="ctr" defTabSz="1066800">
                  <a:lnSpc>
                    <a:spcPct val="90000"/>
                  </a:lnSpc>
                  <a:spcBef>
                    <a:spcPct val="0"/>
                  </a:spcBef>
                  <a:spcAft>
                    <a:spcPct val="35000"/>
                  </a:spcAft>
                </a:pPr>
                <a:r>
                  <a:rPr lang="zh-TW" altLang="en-US"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退撫基金</a:t>
                </a:r>
                <a:endParaRPr lang="en-US" altLang="zh-TW"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a:p>
                <a:pPr lvl="0" algn="ctr" defTabSz="1066800">
                  <a:lnSpc>
                    <a:spcPct val="90000"/>
                  </a:lnSpc>
                  <a:spcBef>
                    <a:spcPct val="0"/>
                  </a:spcBef>
                  <a:spcAft>
                    <a:spcPct val="35000"/>
                  </a:spcAft>
                </a:pPr>
                <a:r>
                  <a:rPr lang="zh-TW" altLang="en-US" sz="24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準備率與投資績效</a:t>
                </a:r>
                <a:endParaRPr lang="zh-TW" altLang="en-US" sz="2400" kern="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p:txBody>
          </p:sp>
          <p:sp>
            <p:nvSpPr>
              <p:cNvPr id="20" name="圖案 19"/>
              <p:cNvSpPr/>
              <p:nvPr/>
            </p:nvSpPr>
            <p:spPr>
              <a:xfrm>
                <a:off x="1450299" y="1844827"/>
                <a:ext cx="6117639" cy="3859564"/>
              </a:xfrm>
              <a:prstGeom prst="funnel">
                <a:avLst/>
              </a:prstGeom>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sp>
        </p:grpSp>
        <p:sp>
          <p:nvSpPr>
            <p:cNvPr id="11" name="橢圓 10"/>
            <p:cNvSpPr/>
            <p:nvPr/>
          </p:nvSpPr>
          <p:spPr>
            <a:xfrm>
              <a:off x="3534615" y="4274511"/>
              <a:ext cx="2466180" cy="1152128"/>
            </a:xfrm>
            <a:prstGeom prst="ellipse">
              <a:avLst/>
            </a:prstGeom>
            <a:noFill/>
            <a:ln>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lang="zh-TW" altLang="en-US"/>
            </a:p>
          </p:txBody>
        </p:sp>
        <p:sp>
          <p:nvSpPr>
            <p:cNvPr id="12" name="文字方塊 11"/>
            <p:cNvSpPr txBox="1"/>
            <p:nvPr/>
          </p:nvSpPr>
          <p:spPr>
            <a:xfrm>
              <a:off x="3769516" y="4435076"/>
              <a:ext cx="2075287" cy="830997"/>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TW" alt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rPr>
                <a:t>人口成長率與平均餘命</a:t>
              </a:r>
              <a:endParaRPr lang="zh-TW" alt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endParaRPr>
            </a:p>
          </p:txBody>
        </p:sp>
        <p:sp>
          <p:nvSpPr>
            <p:cNvPr id="13" name="文字方塊 12"/>
            <p:cNvSpPr txBox="1"/>
            <p:nvPr/>
          </p:nvSpPr>
          <p:spPr>
            <a:xfrm>
              <a:off x="3620073" y="5827234"/>
              <a:ext cx="2436035" cy="830997"/>
            </a:xfrm>
            <a:prstGeom prst="rect">
              <a:avLst/>
            </a:prstGeom>
            <a:noFill/>
          </p:spPr>
          <p:txBody>
            <a:bodyPr wrap="square" rtlCol="0">
              <a:spAutoFit/>
            </a:bodyPr>
            <a:lstStyle/>
            <a:p>
              <a:pPr algn="ctr"/>
              <a:r>
                <a:rPr lang="zh-TW" altLang="en-US" sz="2400" b="1" dirty="0">
                  <a:solidFill>
                    <a:srgbClr val="FF0000"/>
                  </a:solidFill>
                  <a:latin typeface="+mj-ea"/>
                  <a:ea typeface="+mj-ea"/>
                </a:rPr>
                <a:t>考試</a:t>
              </a:r>
              <a:r>
                <a:rPr lang="zh-TW" altLang="en-US" sz="2400" b="1" dirty="0" smtClean="0">
                  <a:solidFill>
                    <a:srgbClr val="FF0000"/>
                  </a:solidFill>
                  <a:latin typeface="+mj-ea"/>
                  <a:ea typeface="+mj-ea"/>
                </a:rPr>
                <a:t>院、</a:t>
              </a:r>
              <a:r>
                <a:rPr lang="zh-TW" altLang="en-US" sz="2400" b="1" dirty="0">
                  <a:solidFill>
                    <a:srgbClr val="FF0000"/>
                  </a:solidFill>
                  <a:latin typeface="+mj-ea"/>
                  <a:ea typeface="+mj-ea"/>
                </a:rPr>
                <a:t>行政院</a:t>
              </a:r>
              <a:r>
                <a:rPr lang="zh-TW" altLang="en-US" sz="2400" b="1" dirty="0" smtClean="0">
                  <a:solidFill>
                    <a:srgbClr val="FF0000"/>
                  </a:solidFill>
                  <a:latin typeface="+mj-ea"/>
                  <a:ea typeface="+mj-ea"/>
                </a:rPr>
                <a:t>會同</a:t>
              </a:r>
              <a:r>
                <a:rPr lang="zh-TW" altLang="en-US" sz="2400" b="1" dirty="0">
                  <a:solidFill>
                    <a:srgbClr val="0000CC"/>
                  </a:solidFill>
                  <a:latin typeface="+mn-ea"/>
                </a:rPr>
                <a:t>衡酌調整之</a:t>
              </a:r>
            </a:p>
          </p:txBody>
        </p:sp>
      </p:grpSp>
      <p:sp>
        <p:nvSpPr>
          <p:cNvPr id="21" name="手繪多邊形 20"/>
          <p:cNvSpPr/>
          <p:nvPr/>
        </p:nvSpPr>
        <p:spPr>
          <a:xfrm>
            <a:off x="6790968" y="3619148"/>
            <a:ext cx="1944215" cy="1467232"/>
          </a:xfrm>
          <a:custGeom>
            <a:avLst/>
            <a:gdLst>
              <a:gd name="connsiteX0" fmla="*/ 0 w 1970443"/>
              <a:gd name="connsiteY0" fmla="*/ 791189 h 1582378"/>
              <a:gd name="connsiteX1" fmla="*/ 985222 w 1970443"/>
              <a:gd name="connsiteY1" fmla="*/ 0 h 1582378"/>
              <a:gd name="connsiteX2" fmla="*/ 1970444 w 1970443"/>
              <a:gd name="connsiteY2" fmla="*/ 791189 h 1582378"/>
              <a:gd name="connsiteX3" fmla="*/ 985222 w 1970443"/>
              <a:gd name="connsiteY3" fmla="*/ 1582378 h 1582378"/>
              <a:gd name="connsiteX4" fmla="*/ 0 w 1970443"/>
              <a:gd name="connsiteY4" fmla="*/ 791189 h 1582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443" h="1582378">
                <a:moveTo>
                  <a:pt x="0" y="791189"/>
                </a:moveTo>
                <a:cubicBezTo>
                  <a:pt x="0" y="354227"/>
                  <a:pt x="441099" y="0"/>
                  <a:pt x="985222" y="0"/>
                </a:cubicBezTo>
                <a:cubicBezTo>
                  <a:pt x="1529345" y="0"/>
                  <a:pt x="1970444" y="354227"/>
                  <a:pt x="1970444" y="791189"/>
                </a:cubicBezTo>
                <a:cubicBezTo>
                  <a:pt x="1970444" y="1228151"/>
                  <a:pt x="1529345" y="1582378"/>
                  <a:pt x="985222" y="1582378"/>
                </a:cubicBezTo>
                <a:cubicBezTo>
                  <a:pt x="441099" y="1582378"/>
                  <a:pt x="0" y="1228151"/>
                  <a:pt x="0" y="791189"/>
                </a:cubicBezTo>
                <a:close/>
              </a:path>
            </a:pathLst>
          </a:custGeom>
          <a:solidFill>
            <a:schemeClr val="accent1">
              <a:lumMod val="75000"/>
            </a:schemeClr>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316505" tIns="259674" rIns="316505" bIns="259674" numCol="1" spcCol="1270" anchor="ctr" anchorCtr="0">
            <a:noAutofit/>
          </a:bodyPr>
          <a:lstStyle/>
          <a:p>
            <a:pPr lvl="0" algn="ctr" defTabSz="977900">
              <a:lnSpc>
                <a:spcPct val="90000"/>
              </a:lnSpc>
              <a:spcBef>
                <a:spcPct val="0"/>
              </a:spcBef>
              <a:spcAft>
                <a:spcPct val="35000"/>
              </a:spcAft>
            </a:pPr>
            <a:r>
              <a:rPr lang="zh-TW" altLang="en-US" sz="2200" kern="1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rPr>
              <a:t>現職待遇</a:t>
            </a:r>
            <a:endParaRPr lang="zh-TW" altLang="en-US" sz="2200" kern="1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ea"/>
              <a:ea typeface="+mj-ea"/>
            </a:endParaRPr>
          </a:p>
        </p:txBody>
      </p:sp>
      <p:sp>
        <p:nvSpPr>
          <p:cNvPr id="22" name="乘號 21"/>
          <p:cNvSpPr/>
          <p:nvPr/>
        </p:nvSpPr>
        <p:spPr>
          <a:xfrm>
            <a:off x="6845849" y="3111761"/>
            <a:ext cx="1326551" cy="955636"/>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063627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349428">
            <a:off x="116695" y="4625944"/>
            <a:ext cx="2376264" cy="1885924"/>
          </a:xfrm>
          <a:prstGeom prst="rect">
            <a:avLst/>
          </a:prstGeom>
        </p:spPr>
      </p:pic>
      <p:sp>
        <p:nvSpPr>
          <p:cNvPr id="4" name="標題 3"/>
          <p:cNvSpPr>
            <a:spLocks noGrp="1"/>
          </p:cNvSpPr>
          <p:nvPr>
            <p:ph type="title"/>
          </p:nvPr>
        </p:nvSpPr>
        <p:spPr>
          <a:xfrm>
            <a:off x="539552" y="476672"/>
            <a:ext cx="8229600" cy="1252728"/>
          </a:xfrm>
        </p:spPr>
        <p:txBody>
          <a:bodyPr>
            <a:normAutofit/>
          </a:bodyPr>
          <a:lstStyle/>
          <a:p>
            <a:r>
              <a:rPr lang="zh-TW" altLang="en-US" sz="3600" b="1" dirty="0">
                <a:latin typeface="標楷體" panose="03000509000000000000" pitchFamily="65" charset="-120"/>
                <a:ea typeface="標楷體" panose="03000509000000000000" pitchFamily="65" charset="-120"/>
              </a:rPr>
              <a:t>七</a:t>
            </a:r>
            <a:r>
              <a:rPr lang="zh-TW" altLang="en-US" sz="3600" b="1" dirty="0" smtClean="0">
                <a:solidFill>
                  <a:schemeClr val="tx1"/>
                </a:solidFill>
                <a:latin typeface="標楷體" panose="03000509000000000000" pitchFamily="65" charset="-120"/>
                <a:ea typeface="標楷體" panose="03000509000000000000" pitchFamily="65" charset="-120"/>
              </a:rPr>
              <a:t>、再任那些職務會停</a:t>
            </a:r>
            <a:r>
              <a:rPr lang="zh-TW" altLang="en-US" sz="3600" b="1" dirty="0">
                <a:solidFill>
                  <a:schemeClr val="tx1"/>
                </a:solidFill>
                <a:latin typeface="標楷體" panose="03000509000000000000" pitchFamily="65" charset="-120"/>
                <a:ea typeface="標楷體" panose="03000509000000000000" pitchFamily="65" charset="-120"/>
              </a:rPr>
              <a:t>領月</a:t>
            </a:r>
            <a:r>
              <a:rPr lang="zh-TW" altLang="en-US" sz="3600" b="1" dirty="0" smtClean="0">
                <a:solidFill>
                  <a:schemeClr val="tx1"/>
                </a:solidFill>
                <a:latin typeface="標楷體" panose="03000509000000000000" pitchFamily="65" charset="-120"/>
                <a:ea typeface="標楷體" panose="03000509000000000000" pitchFamily="65" charset="-120"/>
              </a:rPr>
              <a:t>退休金</a:t>
            </a:r>
            <a:endParaRPr lang="zh-TW" altLang="en-US" sz="3600" b="1" dirty="0">
              <a:solidFill>
                <a:schemeClr val="tx1"/>
              </a:solidFill>
              <a:latin typeface="標楷體" panose="03000509000000000000" pitchFamily="65" charset="-120"/>
              <a:ea typeface="標楷體" panose="03000509000000000000" pitchFamily="65" charset="-120"/>
            </a:endParaRPr>
          </a:p>
        </p:txBody>
      </p:sp>
      <p:sp>
        <p:nvSpPr>
          <p:cNvPr id="5" name="流程圖: 磁碟 4"/>
          <p:cNvSpPr/>
          <p:nvPr/>
        </p:nvSpPr>
        <p:spPr>
          <a:xfrm>
            <a:off x="1465277" y="4435589"/>
            <a:ext cx="4104456" cy="814923"/>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3200" dirty="0" smtClean="0">
                <a:solidFill>
                  <a:schemeClr val="tx1"/>
                </a:solidFill>
              </a:rPr>
              <a:t>法定基本工資</a:t>
            </a:r>
            <a:endParaRPr lang="zh-TW" altLang="en-US" sz="3200" dirty="0">
              <a:solidFill>
                <a:schemeClr val="tx1"/>
              </a:solidFill>
            </a:endParaRPr>
          </a:p>
        </p:txBody>
      </p:sp>
      <p:sp>
        <p:nvSpPr>
          <p:cNvPr id="6" name="圓柱 5"/>
          <p:cNvSpPr/>
          <p:nvPr/>
        </p:nvSpPr>
        <p:spPr>
          <a:xfrm>
            <a:off x="1819524" y="3553712"/>
            <a:ext cx="432048" cy="864096"/>
          </a:xfrm>
          <a:prstGeom prst="can">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zh-TW" altLang="en-US" dirty="0" smtClean="0">
                <a:solidFill>
                  <a:schemeClr val="tx1"/>
                </a:solidFill>
              </a:rPr>
              <a:t>公職</a:t>
            </a:r>
            <a:endParaRPr lang="zh-TW" altLang="en-US" dirty="0">
              <a:solidFill>
                <a:schemeClr val="tx1"/>
              </a:solidFill>
            </a:endParaRPr>
          </a:p>
        </p:txBody>
      </p:sp>
      <p:sp>
        <p:nvSpPr>
          <p:cNvPr id="7" name="圓柱 6"/>
          <p:cNvSpPr/>
          <p:nvPr/>
        </p:nvSpPr>
        <p:spPr>
          <a:xfrm>
            <a:off x="2483497" y="2616724"/>
            <a:ext cx="432048" cy="1800200"/>
          </a:xfrm>
          <a:prstGeom prst="can">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zh-TW" altLang="en-US" dirty="0" smtClean="0">
                <a:solidFill>
                  <a:schemeClr val="tx1"/>
                </a:solidFill>
              </a:rPr>
              <a:t>行政法人</a:t>
            </a:r>
            <a:endParaRPr lang="zh-TW" altLang="en-US" dirty="0">
              <a:solidFill>
                <a:schemeClr val="tx1"/>
              </a:solidFill>
            </a:endParaRPr>
          </a:p>
        </p:txBody>
      </p:sp>
      <p:sp>
        <p:nvSpPr>
          <p:cNvPr id="8" name="圓柱 7"/>
          <p:cNvSpPr/>
          <p:nvPr/>
        </p:nvSpPr>
        <p:spPr>
          <a:xfrm>
            <a:off x="3275856" y="1638050"/>
            <a:ext cx="432048" cy="2799062"/>
          </a:xfrm>
          <a:prstGeom prst="can">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zh-TW" altLang="en-US" dirty="0" smtClean="0">
                <a:solidFill>
                  <a:schemeClr val="tx1"/>
                </a:solidFill>
              </a:rPr>
              <a:t>政府捐贈之財團法人</a:t>
            </a:r>
            <a:endParaRPr lang="zh-TW" altLang="en-US" dirty="0">
              <a:solidFill>
                <a:schemeClr val="tx1"/>
              </a:solidFill>
            </a:endParaRPr>
          </a:p>
        </p:txBody>
      </p:sp>
      <p:sp>
        <p:nvSpPr>
          <p:cNvPr id="9" name="圓柱 8"/>
          <p:cNvSpPr/>
          <p:nvPr/>
        </p:nvSpPr>
        <p:spPr>
          <a:xfrm>
            <a:off x="4059993" y="2347251"/>
            <a:ext cx="432048" cy="2088232"/>
          </a:xfrm>
          <a:prstGeom prst="can">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zh-TW" altLang="en-US" dirty="0" smtClean="0">
                <a:solidFill>
                  <a:schemeClr val="tx1"/>
                </a:solidFill>
              </a:rPr>
              <a:t>轉投資公司</a:t>
            </a:r>
            <a:endParaRPr lang="zh-TW" altLang="en-US" dirty="0">
              <a:solidFill>
                <a:schemeClr val="tx1"/>
              </a:solidFill>
            </a:endParaRPr>
          </a:p>
        </p:txBody>
      </p:sp>
      <p:sp>
        <p:nvSpPr>
          <p:cNvPr id="10" name="圓柱 9"/>
          <p:cNvSpPr/>
          <p:nvPr/>
        </p:nvSpPr>
        <p:spPr>
          <a:xfrm>
            <a:off x="4770677" y="2761623"/>
            <a:ext cx="432048" cy="1664633"/>
          </a:xfrm>
          <a:prstGeom prst="can">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zh-TW" altLang="en-US" dirty="0" smtClean="0">
                <a:solidFill>
                  <a:schemeClr val="tx1"/>
                </a:solidFill>
              </a:rPr>
              <a:t>私立學校</a:t>
            </a:r>
            <a:endParaRPr lang="zh-TW" altLang="en-US" dirty="0">
              <a:solidFill>
                <a:schemeClr val="tx1"/>
              </a:solidFill>
            </a:endParaRPr>
          </a:p>
        </p:txBody>
      </p:sp>
      <p:sp>
        <p:nvSpPr>
          <p:cNvPr id="11" name="向右箭號 10"/>
          <p:cNvSpPr/>
          <p:nvPr/>
        </p:nvSpPr>
        <p:spPr>
          <a:xfrm>
            <a:off x="5796136" y="3717032"/>
            <a:ext cx="648072" cy="57606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zh-TW" altLang="en-US"/>
          </a:p>
        </p:txBody>
      </p:sp>
      <p:sp>
        <p:nvSpPr>
          <p:cNvPr id="12" name="文字方塊 11"/>
          <p:cNvSpPr txBox="1"/>
          <p:nvPr/>
        </p:nvSpPr>
        <p:spPr>
          <a:xfrm>
            <a:off x="6404001" y="2636912"/>
            <a:ext cx="1440160" cy="3046988"/>
          </a:xfrm>
          <a:prstGeom prst="rect">
            <a:avLst/>
          </a:prstGeom>
          <a:noFill/>
        </p:spPr>
        <p:txBody>
          <a:bodyPr wrap="square" rtlCol="0">
            <a:spAutoFit/>
          </a:bodyPr>
          <a:lstStyle/>
          <a:p>
            <a:r>
              <a:rPr lang="zh-TW" altLang="en-US" sz="4800" dirty="0" smtClean="0"/>
              <a:t>優存</a:t>
            </a:r>
            <a:endParaRPr lang="en-US" altLang="zh-TW" sz="4800" dirty="0" smtClean="0"/>
          </a:p>
          <a:p>
            <a:endParaRPr lang="en-US" altLang="zh-TW" sz="4800" dirty="0" smtClean="0"/>
          </a:p>
          <a:p>
            <a:r>
              <a:rPr lang="zh-TW" altLang="en-US" sz="4800" dirty="0" smtClean="0"/>
              <a:t>月退</a:t>
            </a:r>
            <a:endParaRPr lang="en-US" altLang="zh-TW" sz="4800" dirty="0" smtClean="0"/>
          </a:p>
          <a:p>
            <a:endParaRPr lang="zh-TW" altLang="en-US" sz="4800" dirty="0"/>
          </a:p>
        </p:txBody>
      </p:sp>
      <p:sp>
        <p:nvSpPr>
          <p:cNvPr id="13" name="禁止標誌 12"/>
          <p:cNvSpPr/>
          <p:nvPr/>
        </p:nvSpPr>
        <p:spPr>
          <a:xfrm>
            <a:off x="7869339" y="2761624"/>
            <a:ext cx="792088" cy="792088"/>
          </a:xfrm>
          <a:prstGeom prst="noSmoking">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solidFill>
                <a:schemeClr val="tx1"/>
              </a:solidFill>
            </a:endParaRPr>
          </a:p>
        </p:txBody>
      </p:sp>
      <p:sp>
        <p:nvSpPr>
          <p:cNvPr id="14" name="禁止標誌 13"/>
          <p:cNvSpPr/>
          <p:nvPr/>
        </p:nvSpPr>
        <p:spPr>
          <a:xfrm>
            <a:off x="7911011" y="4139201"/>
            <a:ext cx="792088" cy="792088"/>
          </a:xfrm>
          <a:prstGeom prst="noSmoking">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TW" altLang="en-US">
              <a:solidFill>
                <a:schemeClr val="tx1"/>
              </a:solidFill>
            </a:endParaRPr>
          </a:p>
        </p:txBody>
      </p:sp>
      <p:sp>
        <p:nvSpPr>
          <p:cNvPr id="3" name="圓角矩形 2"/>
          <p:cNvSpPr/>
          <p:nvPr/>
        </p:nvSpPr>
        <p:spPr>
          <a:xfrm>
            <a:off x="2714950" y="5431946"/>
            <a:ext cx="1173062" cy="780316"/>
          </a:xfrm>
          <a:prstGeom prst="roundRect">
            <a:avLst/>
          </a:prstGeom>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b="1" dirty="0" smtClean="0">
                <a:solidFill>
                  <a:schemeClr val="tx1"/>
                </a:solidFill>
              </a:rPr>
              <a:t>例外</a:t>
            </a:r>
            <a:endParaRPr lang="en-US" altLang="zh-TW" b="1" dirty="0" smtClean="0">
              <a:solidFill>
                <a:schemeClr val="tx1"/>
              </a:solidFill>
            </a:endParaRPr>
          </a:p>
          <a:p>
            <a:pPr algn="ctr"/>
            <a:r>
              <a:rPr lang="en-US" altLang="zh-TW" b="1" dirty="0">
                <a:solidFill>
                  <a:schemeClr val="tx1"/>
                </a:solidFill>
                <a:latin typeface="+mn-ea"/>
              </a:rPr>
              <a:t>(§</a:t>
            </a:r>
            <a:r>
              <a:rPr lang="en-US" altLang="zh-TW" b="1" dirty="0" smtClean="0">
                <a:solidFill>
                  <a:schemeClr val="tx1"/>
                </a:solidFill>
                <a:latin typeface="+mn-ea"/>
              </a:rPr>
              <a:t>78)</a:t>
            </a:r>
            <a:endParaRPr lang="zh-TW" altLang="en-US" b="1" dirty="0">
              <a:solidFill>
                <a:schemeClr val="tx1"/>
              </a:solidFill>
              <a:latin typeface="+mn-ea"/>
            </a:endParaRPr>
          </a:p>
        </p:txBody>
      </p:sp>
      <p:sp>
        <p:nvSpPr>
          <p:cNvPr id="16" name="圓角矩形 15"/>
          <p:cNvSpPr/>
          <p:nvPr/>
        </p:nvSpPr>
        <p:spPr>
          <a:xfrm>
            <a:off x="4001448" y="5431946"/>
            <a:ext cx="4480999" cy="1280828"/>
          </a:xfrm>
          <a:prstGeom prst="roundRect">
            <a:avLst/>
          </a:prstGeom>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rtlCol="0" anchor="ctr"/>
          <a:lstStyle/>
          <a:p>
            <a:pPr lvl="0"/>
            <a:endParaRPr lang="en-US" altLang="zh-TW" sz="1600" b="1" dirty="0" smtClean="0">
              <a:solidFill>
                <a:schemeClr val="tx1"/>
              </a:solidFill>
            </a:endParaRPr>
          </a:p>
          <a:p>
            <a:pPr lvl="0"/>
            <a:r>
              <a:rPr lang="en-US" altLang="zh-TW" sz="1600" b="1" dirty="0" smtClean="0">
                <a:solidFill>
                  <a:schemeClr val="tx1"/>
                </a:solidFill>
              </a:rPr>
              <a:t>1.</a:t>
            </a:r>
            <a:r>
              <a:rPr lang="zh-TW" altLang="zh-TW" sz="1600" b="1" dirty="0" smtClean="0">
                <a:solidFill>
                  <a:schemeClr val="tx1"/>
                </a:solidFill>
              </a:rPr>
              <a:t>受聘</a:t>
            </a:r>
            <a:r>
              <a:rPr lang="en-US" altLang="zh-TW" sz="1600" b="1" dirty="0">
                <a:solidFill>
                  <a:schemeClr val="tx1"/>
                </a:solidFill>
              </a:rPr>
              <a:t>(</a:t>
            </a:r>
            <a:r>
              <a:rPr lang="zh-TW" altLang="zh-TW" sz="1600" b="1" dirty="0">
                <a:solidFill>
                  <a:schemeClr val="tx1"/>
                </a:solidFill>
              </a:rPr>
              <a:t>僱</a:t>
            </a:r>
            <a:r>
              <a:rPr lang="en-US" altLang="zh-TW" sz="1600" b="1" dirty="0">
                <a:solidFill>
                  <a:schemeClr val="tx1"/>
                </a:solidFill>
              </a:rPr>
              <a:t>)</a:t>
            </a:r>
            <a:r>
              <a:rPr lang="zh-TW" altLang="zh-TW" sz="1600" b="1" dirty="0">
                <a:solidFill>
                  <a:schemeClr val="tx1"/>
                </a:solidFill>
              </a:rPr>
              <a:t>執行政府因應緊急或危難事故之</a:t>
            </a:r>
            <a:r>
              <a:rPr lang="zh-TW" altLang="zh-TW" sz="1600" b="1" dirty="0" smtClean="0">
                <a:solidFill>
                  <a:schemeClr val="tx1"/>
                </a:solidFill>
              </a:rPr>
              <a:t>救</a:t>
            </a:r>
            <a:r>
              <a:rPr lang="zh-TW" altLang="en-US" sz="1600" b="1" dirty="0" smtClean="0">
                <a:solidFill>
                  <a:schemeClr val="tx1"/>
                </a:solidFill>
              </a:rPr>
              <a:t> </a:t>
            </a:r>
            <a:endParaRPr lang="en-US" altLang="zh-TW" sz="1600" b="1" dirty="0" smtClean="0">
              <a:solidFill>
                <a:schemeClr val="tx1"/>
              </a:solidFill>
            </a:endParaRPr>
          </a:p>
          <a:p>
            <a:pPr lvl="0"/>
            <a:r>
              <a:rPr lang="zh-TW" altLang="en-US" sz="1600" b="1" dirty="0" smtClean="0">
                <a:solidFill>
                  <a:schemeClr val="tx1"/>
                </a:solidFill>
              </a:rPr>
              <a:t>   </a:t>
            </a:r>
            <a:r>
              <a:rPr lang="zh-TW" altLang="zh-TW" sz="1600" b="1" dirty="0" smtClean="0">
                <a:solidFill>
                  <a:schemeClr val="tx1"/>
                </a:solidFill>
              </a:rPr>
              <a:t>災</a:t>
            </a:r>
            <a:r>
              <a:rPr lang="zh-TW" altLang="zh-TW" sz="1600" b="1" dirty="0">
                <a:solidFill>
                  <a:schemeClr val="tx1"/>
                </a:solidFill>
              </a:rPr>
              <a:t>或救難職務。</a:t>
            </a:r>
          </a:p>
          <a:p>
            <a:pPr lvl="0"/>
            <a:r>
              <a:rPr lang="en-US" altLang="zh-TW" sz="1600" b="1" dirty="0" smtClean="0">
                <a:solidFill>
                  <a:schemeClr val="tx1"/>
                </a:solidFill>
              </a:rPr>
              <a:t>2.</a:t>
            </a:r>
            <a:r>
              <a:rPr lang="zh-TW" altLang="zh-TW" sz="1600" b="1" dirty="0" smtClean="0">
                <a:solidFill>
                  <a:schemeClr val="tx1"/>
                </a:solidFill>
              </a:rPr>
              <a:t>受聘</a:t>
            </a:r>
            <a:r>
              <a:rPr lang="en-US" altLang="zh-TW" sz="1600" b="1" dirty="0">
                <a:solidFill>
                  <a:schemeClr val="tx1"/>
                </a:solidFill>
              </a:rPr>
              <a:t>(</a:t>
            </a:r>
            <a:r>
              <a:rPr lang="zh-TW" altLang="zh-TW" sz="1600" b="1" dirty="0">
                <a:solidFill>
                  <a:schemeClr val="tx1"/>
                </a:solidFill>
              </a:rPr>
              <a:t>僱</a:t>
            </a:r>
            <a:r>
              <a:rPr lang="en-US" altLang="zh-TW" sz="1600" b="1" dirty="0">
                <a:solidFill>
                  <a:schemeClr val="tx1"/>
                </a:solidFill>
              </a:rPr>
              <a:t>)</a:t>
            </a:r>
            <a:r>
              <a:rPr lang="zh-TW" altLang="zh-TW" sz="1600" b="1" dirty="0">
                <a:solidFill>
                  <a:schemeClr val="tx1"/>
                </a:solidFill>
              </a:rPr>
              <a:t>擔任山地、離島或其他偏遠地區</a:t>
            </a:r>
            <a:r>
              <a:rPr lang="zh-TW" altLang="zh-TW" sz="1600" b="1" dirty="0" smtClean="0">
                <a:solidFill>
                  <a:schemeClr val="tx1"/>
                </a:solidFill>
              </a:rPr>
              <a:t>之</a:t>
            </a:r>
            <a:endParaRPr lang="en-US" altLang="zh-TW" sz="1600" b="1" dirty="0" smtClean="0">
              <a:solidFill>
                <a:schemeClr val="tx1"/>
              </a:solidFill>
            </a:endParaRPr>
          </a:p>
          <a:p>
            <a:pPr lvl="0"/>
            <a:r>
              <a:rPr lang="zh-TW" altLang="en-US" sz="1600" b="1" dirty="0" smtClean="0">
                <a:solidFill>
                  <a:schemeClr val="tx1"/>
                </a:solidFill>
              </a:rPr>
              <a:t>   </a:t>
            </a:r>
            <a:r>
              <a:rPr lang="zh-TW" altLang="zh-TW" sz="1600" b="1" dirty="0" smtClean="0">
                <a:solidFill>
                  <a:schemeClr val="tx1"/>
                </a:solidFill>
              </a:rPr>
              <a:t>公立</a:t>
            </a:r>
            <a:r>
              <a:rPr lang="zh-TW" altLang="zh-TW" sz="1600" b="1" dirty="0">
                <a:solidFill>
                  <a:schemeClr val="tx1"/>
                </a:solidFill>
              </a:rPr>
              <a:t>醫療機關</a:t>
            </a:r>
            <a:r>
              <a:rPr lang="en-US" altLang="zh-TW" sz="1600" b="1" dirty="0">
                <a:solidFill>
                  <a:schemeClr val="tx1"/>
                </a:solidFill>
              </a:rPr>
              <a:t>(</a:t>
            </a:r>
            <a:r>
              <a:rPr lang="zh-TW" altLang="zh-TW" sz="1600" b="1" dirty="0">
                <a:solidFill>
                  <a:schemeClr val="tx1"/>
                </a:solidFill>
              </a:rPr>
              <a:t>構</a:t>
            </a:r>
            <a:r>
              <a:rPr lang="en-US" altLang="zh-TW" sz="1600" b="1" dirty="0">
                <a:solidFill>
                  <a:schemeClr val="tx1"/>
                </a:solidFill>
              </a:rPr>
              <a:t>)</a:t>
            </a:r>
            <a:r>
              <a:rPr lang="zh-TW" altLang="zh-TW" sz="1600" b="1" dirty="0">
                <a:solidFill>
                  <a:schemeClr val="tx1"/>
                </a:solidFill>
              </a:rPr>
              <a:t>，從事基層醫療照護職務。</a:t>
            </a:r>
          </a:p>
          <a:p>
            <a:pPr algn="ctr"/>
            <a:endParaRPr lang="zh-TW" altLang="en-US" dirty="0"/>
          </a:p>
        </p:txBody>
      </p:sp>
    </p:spTree>
    <p:extLst>
      <p:ext uri="{BB962C8B-B14F-4D97-AF65-F5344CB8AC3E}">
        <p14:creationId xmlns:p14="http://schemas.microsoft.com/office/powerpoint/2010/main" val="1331096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內容版面配置區 5"/>
          <p:cNvGraphicFramePr>
            <a:graphicFrameLocks noGrp="1"/>
          </p:cNvGraphicFramePr>
          <p:nvPr>
            <p:ph idx="1"/>
            <p:extLst>
              <p:ext uri="{D42A27DB-BD31-4B8C-83A1-F6EECF244321}">
                <p14:modId xmlns:p14="http://schemas.microsoft.com/office/powerpoint/2010/main" val="4115509427"/>
              </p:ext>
            </p:extLst>
          </p:nvPr>
        </p:nvGraphicFramePr>
        <p:xfrm>
          <a:off x="755576" y="1340768"/>
          <a:ext cx="7783933"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文字方塊 8"/>
          <p:cNvSpPr txBox="1"/>
          <p:nvPr/>
        </p:nvSpPr>
        <p:spPr>
          <a:xfrm>
            <a:off x="1043608" y="5517232"/>
            <a:ext cx="7050360" cy="923330"/>
          </a:xfrm>
          <a:prstGeom prst="rect">
            <a:avLst/>
          </a:prstGeom>
          <a:noFill/>
        </p:spPr>
        <p:txBody>
          <a:bodyPr wrap="square" rtlCol="0">
            <a:spAutoFit/>
          </a:bodyPr>
          <a:lstStyle/>
          <a:p>
            <a:pPr algn="just"/>
            <a:r>
              <a:rPr lang="zh-TW" altLang="en-US" sz="1400" dirty="0" smtClean="0"/>
              <a:t>註：</a:t>
            </a:r>
            <a:endParaRPr lang="en-US" altLang="zh-TW" sz="1400" dirty="0" smtClean="0"/>
          </a:p>
          <a:p>
            <a:pPr marL="285750" indent="-285750" algn="just">
              <a:buFont typeface="Wingdings" panose="05000000000000000000" pitchFamily="2" charset="2"/>
              <a:buChar char="u"/>
            </a:pPr>
            <a:r>
              <a:rPr lang="zh-TW" altLang="en-US" sz="1400" dirty="0" smtClean="0"/>
              <a:t>教育</a:t>
            </a:r>
            <a:r>
              <a:rPr lang="zh-TW" altLang="en-US" sz="1400" dirty="0"/>
              <a:t>人員：學校教職員退休</a:t>
            </a:r>
            <a:r>
              <a:rPr lang="zh-TW" altLang="en-US" sz="1400" dirty="0" smtClean="0"/>
              <a:t>條例</a:t>
            </a:r>
            <a:r>
              <a:rPr lang="en-US" altLang="zh-TW" sz="1400" dirty="0" smtClean="0"/>
              <a:t>(</a:t>
            </a:r>
            <a:r>
              <a:rPr lang="zh-TW" altLang="en-US" sz="1400" dirty="0" smtClean="0"/>
              <a:t>公立學校教職員退休資遣撫卹條例</a:t>
            </a:r>
            <a:r>
              <a:rPr lang="en-US" altLang="zh-TW" sz="1400" dirty="0" smtClean="0"/>
              <a:t>)</a:t>
            </a:r>
          </a:p>
          <a:p>
            <a:pPr marL="285750" indent="-285750" algn="just">
              <a:buFont typeface="Wingdings" panose="05000000000000000000" pitchFamily="2" charset="2"/>
              <a:buChar char="u"/>
            </a:pPr>
            <a:r>
              <a:rPr lang="zh-TW" altLang="en-US" sz="1400" dirty="0" smtClean="0"/>
              <a:t>公務人員：公務人員退休法</a:t>
            </a:r>
            <a:r>
              <a:rPr lang="en-US" altLang="zh-TW" sz="1400" dirty="0"/>
              <a:t>(</a:t>
            </a:r>
            <a:r>
              <a:rPr lang="zh-TW" altLang="en-US" sz="1400" dirty="0" smtClean="0"/>
              <a:t>公務人員退休</a:t>
            </a:r>
            <a:r>
              <a:rPr lang="zh-TW" altLang="en-US" sz="1400" dirty="0"/>
              <a:t>資遣撫</a:t>
            </a:r>
            <a:r>
              <a:rPr lang="zh-TW" altLang="en-US" sz="1400" dirty="0" smtClean="0"/>
              <a:t>卹</a:t>
            </a:r>
            <a:r>
              <a:rPr lang="zh-TW" altLang="en-US" sz="1400" dirty="0"/>
              <a:t>法</a:t>
            </a:r>
            <a:r>
              <a:rPr lang="en-US" altLang="zh-TW" sz="1400" dirty="0" smtClean="0"/>
              <a:t>)</a:t>
            </a:r>
            <a:endParaRPr lang="en-US" altLang="zh-TW" sz="1400" dirty="0"/>
          </a:p>
          <a:p>
            <a:pPr marL="285750" indent="-285750" algn="just">
              <a:buFont typeface="Wingdings" panose="05000000000000000000" pitchFamily="2" charset="2"/>
              <a:buChar char="u"/>
            </a:pPr>
            <a:endParaRPr lang="en-US" altLang="zh-TW" sz="1200" b="1" dirty="0" smtClean="0">
              <a:solidFill>
                <a:srgbClr val="FF5050"/>
              </a:solidFill>
              <a:latin typeface="+mj-ea"/>
              <a:ea typeface="+mj-ea"/>
            </a:endParaRPr>
          </a:p>
        </p:txBody>
      </p:sp>
      <p:sp>
        <p:nvSpPr>
          <p:cNvPr id="2" name="標題 1"/>
          <p:cNvSpPr>
            <a:spLocks noGrp="1"/>
          </p:cNvSpPr>
          <p:nvPr>
            <p:ph type="title"/>
          </p:nvPr>
        </p:nvSpPr>
        <p:spPr>
          <a:xfrm>
            <a:off x="808318" y="648112"/>
            <a:ext cx="7520940" cy="548640"/>
          </a:xfrm>
        </p:spPr>
        <p:txBody>
          <a:bodyPr/>
          <a:lstStyle/>
          <a:p>
            <a:r>
              <a:rPr lang="zh-TW" altLang="en-US" b="1" dirty="0">
                <a:solidFill>
                  <a:srgbClr val="800000"/>
                </a:solidFill>
                <a:latin typeface="標楷體" panose="03000509000000000000" pitchFamily="65" charset="-120"/>
                <a:ea typeface="標楷體" panose="03000509000000000000" pitchFamily="65" charset="-120"/>
              </a:rPr>
              <a:t>退休時到底可以領到那些錢</a:t>
            </a:r>
            <a:r>
              <a:rPr lang="en-US" altLang="zh-TW" b="1" dirty="0">
                <a:solidFill>
                  <a:srgbClr val="800000"/>
                </a:solidFill>
                <a:latin typeface="標楷體" panose="03000509000000000000" pitchFamily="65" charset="-120"/>
                <a:ea typeface="標楷體" panose="03000509000000000000" pitchFamily="65" charset="-120"/>
              </a:rPr>
              <a:t>?</a:t>
            </a:r>
            <a:r>
              <a:rPr lang="zh-TW" altLang="en-US" b="1" dirty="0">
                <a:solidFill>
                  <a:srgbClr val="800000"/>
                </a:solidFill>
                <a:latin typeface="標楷體" panose="03000509000000000000" pitchFamily="65" charset="-120"/>
                <a:ea typeface="標楷體" panose="03000509000000000000" pitchFamily="65" charset="-120"/>
              </a:rPr>
              <a:t/>
            </a:r>
            <a:br>
              <a:rPr lang="zh-TW" altLang="en-US" b="1" dirty="0">
                <a:solidFill>
                  <a:srgbClr val="800000"/>
                </a:solidFill>
                <a:latin typeface="標楷體" panose="03000509000000000000" pitchFamily="65" charset="-120"/>
                <a:ea typeface="標楷體" panose="03000509000000000000" pitchFamily="65" charset="-120"/>
              </a:rPr>
            </a:br>
            <a:endParaRPr lang="zh-TW" altLang="en-US" dirty="0">
              <a:latin typeface="標楷體" panose="03000509000000000000" pitchFamily="65" charset="-120"/>
              <a:ea typeface="標楷體" panose="03000509000000000000" pitchFamily="65" charset="-120"/>
            </a:endParaRPr>
          </a:p>
        </p:txBody>
      </p:sp>
      <p:sp>
        <p:nvSpPr>
          <p:cNvPr id="10" name="投影片編號版面配置區 1"/>
          <p:cNvSpPr>
            <a:spLocks noGrp="1"/>
          </p:cNvSpPr>
          <p:nvPr>
            <p:ph type="sldNum" sz="quarter" idx="12"/>
          </p:nvPr>
        </p:nvSpPr>
        <p:spPr>
          <a:xfrm>
            <a:off x="8401038" y="6170822"/>
            <a:ext cx="502920" cy="502920"/>
          </a:xfrm>
        </p:spPr>
        <p:txBody>
          <a:bodyPr>
            <a:normAutofit/>
          </a:bodyPr>
          <a:lstStyle/>
          <a:p>
            <a:fld id="{E1A93D9A-A5EB-49FB-BB47-E9AB34397B3E}" type="slidenum">
              <a:rPr lang="zh-TW" altLang="en-US" smtClean="0">
                <a:solidFill>
                  <a:prstClr val="black">
                    <a:tint val="75000"/>
                  </a:prstClr>
                </a:solidFill>
              </a:rPr>
              <a:pPr/>
              <a:t>2</a:t>
            </a:fld>
            <a:endParaRPr lang="zh-TW" altLang="en-US" dirty="0">
              <a:solidFill>
                <a:prstClr val="black">
                  <a:tint val="75000"/>
                </a:prstClr>
              </a:solidFill>
            </a:endParaRPr>
          </a:p>
        </p:txBody>
      </p:sp>
    </p:spTree>
    <p:extLst>
      <p:ext uri="{BB962C8B-B14F-4D97-AF65-F5344CB8AC3E}">
        <p14:creationId xmlns:p14="http://schemas.microsoft.com/office/powerpoint/2010/main" val="23111262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908720"/>
            <a:ext cx="8229600" cy="576064"/>
          </a:xfrm>
        </p:spPr>
        <p:txBody>
          <a:bodyPr>
            <a:noAutofit/>
          </a:bodyPr>
          <a:lstStyle/>
          <a:p>
            <a:r>
              <a:rPr lang="zh-TW" altLang="en-US" sz="3200" b="1" dirty="0" smtClean="0">
                <a:latin typeface="標楷體" panose="03000509000000000000" pitchFamily="65" charset="-120"/>
                <a:ea typeface="標楷體" panose="03000509000000000000" pitchFamily="65" charset="-120"/>
              </a:rPr>
              <a:t>八、</a:t>
            </a:r>
            <a:r>
              <a:rPr lang="zh-TW" altLang="en-US" sz="3200" b="1" dirty="0" smtClean="0">
                <a:solidFill>
                  <a:schemeClr val="tx1"/>
                </a:solidFill>
                <a:latin typeface="標楷體" panose="03000509000000000000" pitchFamily="65" charset="-120"/>
                <a:ea typeface="標楷體" panose="03000509000000000000" pitchFamily="65" charset="-120"/>
              </a:rPr>
              <a:t>調整月</a:t>
            </a:r>
            <a:r>
              <a:rPr lang="zh-TW" altLang="en-US" sz="3200" b="1" dirty="0">
                <a:solidFill>
                  <a:schemeClr val="tx1"/>
                </a:solidFill>
                <a:latin typeface="標楷體" panose="03000509000000000000" pitchFamily="65" charset="-120"/>
                <a:ea typeface="標楷體" panose="03000509000000000000" pitchFamily="65" charset="-120"/>
              </a:rPr>
              <a:t>撫</a:t>
            </a:r>
            <a:r>
              <a:rPr lang="zh-TW" altLang="en-US" sz="3200" b="1" dirty="0" smtClean="0">
                <a:solidFill>
                  <a:schemeClr val="tx1"/>
                </a:solidFill>
                <a:latin typeface="標楷體" panose="03000509000000000000" pitchFamily="65" charset="-120"/>
                <a:ea typeface="標楷體" panose="03000509000000000000" pitchFamily="65" charset="-120"/>
              </a:rPr>
              <a:t>慰</a:t>
            </a:r>
            <a:r>
              <a:rPr lang="zh-TW" altLang="en-US" sz="3200" b="1" dirty="0">
                <a:solidFill>
                  <a:schemeClr val="tx1"/>
                </a:solidFill>
                <a:latin typeface="標楷體" panose="03000509000000000000" pitchFamily="65" charset="-120"/>
                <a:ea typeface="標楷體" panose="03000509000000000000" pitchFamily="65" charset="-120"/>
              </a:rPr>
              <a:t>金</a:t>
            </a:r>
            <a:r>
              <a:rPr lang="zh-TW" altLang="en-US" sz="3200" b="1" dirty="0" smtClean="0">
                <a:solidFill>
                  <a:schemeClr val="tx1"/>
                </a:solidFill>
                <a:latin typeface="標楷體" panose="03000509000000000000" pitchFamily="65" charset="-120"/>
                <a:ea typeface="標楷體" panose="03000509000000000000" pitchFamily="65" charset="-120"/>
              </a:rPr>
              <a:t>制度</a:t>
            </a:r>
            <a:r>
              <a:rPr lang="en-US" altLang="zh-TW" sz="3200" b="1" dirty="0">
                <a:solidFill>
                  <a:schemeClr val="tx1"/>
                </a:solidFill>
                <a:latin typeface="標楷體" panose="03000509000000000000" pitchFamily="65" charset="-120"/>
                <a:ea typeface="標楷體" panose="03000509000000000000" pitchFamily="65" charset="-120"/>
              </a:rPr>
              <a:t/>
            </a:r>
            <a:br>
              <a:rPr lang="en-US" altLang="zh-TW" sz="3200" b="1" dirty="0">
                <a:solidFill>
                  <a:schemeClr val="tx1"/>
                </a:solidFill>
                <a:latin typeface="標楷體" panose="03000509000000000000" pitchFamily="65" charset="-120"/>
                <a:ea typeface="標楷體" panose="03000509000000000000" pitchFamily="65" charset="-120"/>
              </a:rPr>
            </a:b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11" name="內容版面配置區 10"/>
          <p:cNvSpPr>
            <a:spLocks noGrp="1"/>
          </p:cNvSpPr>
          <p:nvPr>
            <p:ph idx="1"/>
          </p:nvPr>
        </p:nvSpPr>
        <p:spPr>
          <a:xfrm>
            <a:off x="0" y="1556792"/>
            <a:ext cx="9217024" cy="4680520"/>
          </a:xfrm>
        </p:spPr>
        <p:txBody>
          <a:bodyPr>
            <a:normAutofit fontScale="32500" lnSpcReduction="20000"/>
          </a:bodyPr>
          <a:lstStyle/>
          <a:p>
            <a:pPr marL="1254125" lvl="0" indent="-442913">
              <a:lnSpc>
                <a:spcPts val="3200"/>
              </a:lnSpc>
              <a:spcBef>
                <a:spcPct val="0"/>
              </a:spcBef>
              <a:buNone/>
            </a:pPr>
            <a:r>
              <a:rPr lang="zh-TW" altLang="en-US" sz="8000" b="1" dirty="0" smtClean="0">
                <a:solidFill>
                  <a:srgbClr val="0000CC"/>
                </a:solidFill>
                <a:latin typeface="標楷體" panose="03000509000000000000" pitchFamily="65" charset="-120"/>
                <a:ea typeface="標楷體" panose="03000509000000000000" pitchFamily="65" charset="-120"/>
              </a:rPr>
              <a:t>遺屬年</a:t>
            </a:r>
            <a:r>
              <a:rPr lang="zh-TW" altLang="zh-TW" sz="8000" b="1" dirty="0" smtClean="0">
                <a:solidFill>
                  <a:srgbClr val="0000CC"/>
                </a:solidFill>
                <a:latin typeface="標楷體" panose="03000509000000000000" pitchFamily="65" charset="-120"/>
                <a:ea typeface="標楷體" panose="03000509000000000000" pitchFamily="65" charset="-120"/>
              </a:rPr>
              <a:t>金</a:t>
            </a:r>
            <a:r>
              <a:rPr lang="zh-TW" altLang="en-US" sz="8000" b="1" dirty="0" smtClean="0">
                <a:solidFill>
                  <a:srgbClr val="0000CC"/>
                </a:solidFill>
                <a:latin typeface="標楷體" panose="03000509000000000000" pitchFamily="65" charset="-120"/>
                <a:ea typeface="標楷體" panose="03000509000000000000" pitchFamily="65" charset="-120"/>
              </a:rPr>
              <a:t>的</a:t>
            </a:r>
            <a:r>
              <a:rPr lang="zh-TW" altLang="zh-TW" sz="8000" b="1" dirty="0" smtClean="0">
                <a:solidFill>
                  <a:srgbClr val="0000CC"/>
                </a:solidFill>
                <a:latin typeface="標楷體" panose="03000509000000000000" pitchFamily="65" charset="-120"/>
                <a:ea typeface="標楷體" panose="03000509000000000000" pitchFamily="65" charset="-120"/>
              </a:rPr>
              <a:t>給付標準，為月退休金</a:t>
            </a:r>
            <a:r>
              <a:rPr lang="zh-TW" altLang="en-US" sz="8000" b="1" dirty="0" smtClean="0">
                <a:solidFill>
                  <a:srgbClr val="0000CC"/>
                </a:solidFill>
                <a:latin typeface="標楷體" panose="03000509000000000000" pitchFamily="65" charset="-120"/>
                <a:ea typeface="標楷體" panose="03000509000000000000" pitchFamily="65" charset="-120"/>
              </a:rPr>
              <a:t>的</a:t>
            </a:r>
            <a:r>
              <a:rPr lang="en-US" altLang="zh-TW" sz="8000" b="1" dirty="0" smtClean="0">
                <a:solidFill>
                  <a:srgbClr val="FF0066"/>
                </a:solidFill>
                <a:latin typeface="標楷體" panose="03000509000000000000" pitchFamily="65" charset="-120"/>
                <a:ea typeface="標楷體" panose="03000509000000000000" pitchFamily="65" charset="-120"/>
              </a:rPr>
              <a:t>1/2</a:t>
            </a:r>
            <a:r>
              <a:rPr lang="zh-TW" altLang="en-US" sz="8000" b="1" dirty="0">
                <a:solidFill>
                  <a:srgbClr val="0000CC"/>
                </a:solidFill>
                <a:latin typeface="標楷體" panose="03000509000000000000" pitchFamily="65" charset="-120"/>
                <a:ea typeface="標楷體" panose="03000509000000000000" pitchFamily="65" charset="-120"/>
              </a:rPr>
              <a:t>，</a:t>
            </a:r>
            <a:r>
              <a:rPr lang="zh-TW" altLang="en-US" sz="8000" b="1" dirty="0" smtClean="0">
                <a:solidFill>
                  <a:srgbClr val="0000CC"/>
                </a:solidFill>
                <a:latin typeface="標楷體" panose="03000509000000000000" pitchFamily="65" charset="-120"/>
                <a:ea typeface="標楷體" panose="03000509000000000000" pitchFamily="65" charset="-120"/>
              </a:rPr>
              <a:t>給與條件為</a:t>
            </a:r>
            <a:r>
              <a:rPr lang="zh-TW" altLang="zh-TW" sz="8000" b="1" dirty="0" smtClean="0">
                <a:solidFill>
                  <a:srgbClr val="0000CC"/>
                </a:solidFill>
                <a:latin typeface="標楷體" panose="03000509000000000000" pitchFamily="65" charset="-120"/>
                <a:ea typeface="標楷體" panose="03000509000000000000" pitchFamily="65" charset="-120"/>
              </a:rPr>
              <a:t>：</a:t>
            </a:r>
            <a:endParaRPr lang="en-US" altLang="zh-TW" sz="8000" b="1" dirty="0" smtClean="0">
              <a:solidFill>
                <a:srgbClr val="0000CC"/>
              </a:solidFill>
              <a:latin typeface="標楷體" panose="03000509000000000000" pitchFamily="65" charset="-120"/>
              <a:ea typeface="標楷體" panose="03000509000000000000" pitchFamily="65" charset="-120"/>
            </a:endParaRPr>
          </a:p>
          <a:p>
            <a:pPr marL="1346200" lvl="0" indent="-720000">
              <a:lnSpc>
                <a:spcPts val="3200"/>
              </a:lnSpc>
              <a:buNone/>
            </a:pPr>
            <a:r>
              <a:rPr lang="zh-TW" altLang="en-US" sz="8000" b="1" dirty="0" smtClean="0">
                <a:solidFill>
                  <a:srgbClr val="660033"/>
                </a:solidFill>
                <a:latin typeface="標楷體" panose="03000509000000000000" pitchFamily="65" charset="-120"/>
                <a:ea typeface="標楷體" panose="03000509000000000000" pitchFamily="65" charset="-120"/>
              </a:rPr>
              <a:t>（</a:t>
            </a:r>
            <a:r>
              <a:rPr lang="en-US" altLang="zh-TW" sz="8000" b="1" dirty="0" smtClean="0">
                <a:solidFill>
                  <a:srgbClr val="660033"/>
                </a:solidFill>
                <a:latin typeface="標楷體" panose="03000509000000000000" pitchFamily="65" charset="-120"/>
                <a:ea typeface="標楷體" panose="03000509000000000000" pitchFamily="65" charset="-120"/>
              </a:rPr>
              <a:t>1</a:t>
            </a:r>
            <a:r>
              <a:rPr lang="zh-TW" altLang="en-US" sz="8000" b="1" dirty="0" smtClean="0">
                <a:solidFill>
                  <a:srgbClr val="660033"/>
                </a:solidFill>
                <a:latin typeface="標楷體" panose="03000509000000000000" pitchFamily="65" charset="-120"/>
                <a:ea typeface="標楷體" panose="03000509000000000000" pitchFamily="65" charset="-120"/>
              </a:rPr>
              <a:t>）</a:t>
            </a:r>
            <a:r>
              <a:rPr lang="zh-TW" altLang="zh-TW" sz="8000" b="1" dirty="0" smtClean="0">
                <a:solidFill>
                  <a:srgbClr val="660033"/>
                </a:solidFill>
                <a:latin typeface="標楷體" panose="03000509000000000000" pitchFamily="65" charset="-120"/>
                <a:ea typeface="標楷體" panose="03000509000000000000" pitchFamily="65" charset="-120"/>
              </a:rPr>
              <a:t>配偶支領</a:t>
            </a:r>
            <a:r>
              <a:rPr lang="zh-TW" altLang="en-US" sz="8000" b="1" dirty="0" smtClean="0">
                <a:solidFill>
                  <a:srgbClr val="660033"/>
                </a:solidFill>
                <a:latin typeface="標楷體" panose="03000509000000000000" pitchFamily="65" charset="-120"/>
                <a:ea typeface="標楷體" panose="03000509000000000000" pitchFamily="65" charset="-120"/>
              </a:rPr>
              <a:t>遺屬年</a:t>
            </a:r>
            <a:r>
              <a:rPr lang="zh-TW" altLang="zh-TW" sz="8000" b="1" dirty="0" smtClean="0">
                <a:solidFill>
                  <a:srgbClr val="660033"/>
                </a:solidFill>
                <a:latin typeface="標楷體" panose="03000509000000000000" pitchFamily="65" charset="-120"/>
                <a:ea typeface="標楷體" panose="03000509000000000000" pitchFamily="65" charset="-120"/>
              </a:rPr>
              <a:t>金</a:t>
            </a:r>
            <a:r>
              <a:rPr lang="zh-TW" altLang="en-US" sz="8000" b="1" dirty="0" smtClean="0">
                <a:solidFill>
                  <a:srgbClr val="660033"/>
                </a:solidFill>
                <a:latin typeface="標楷體" panose="03000509000000000000" pitchFamily="65" charset="-120"/>
                <a:ea typeface="標楷體" panose="03000509000000000000" pitchFamily="65" charset="-120"/>
              </a:rPr>
              <a:t>的</a:t>
            </a:r>
            <a:r>
              <a:rPr lang="zh-TW" altLang="zh-TW" sz="8000" b="1" dirty="0" smtClean="0">
                <a:solidFill>
                  <a:srgbClr val="660033"/>
                </a:solidFill>
                <a:latin typeface="標楷體" panose="03000509000000000000" pitchFamily="65" charset="-120"/>
                <a:ea typeface="標楷體" panose="03000509000000000000" pitchFamily="65" charset="-120"/>
              </a:rPr>
              <a:t>起支年齡</a:t>
            </a:r>
            <a:r>
              <a:rPr lang="zh-TW" altLang="en-US" sz="8000" b="1" dirty="0" smtClean="0">
                <a:solidFill>
                  <a:srgbClr val="660033"/>
                </a:solidFill>
                <a:latin typeface="標楷體" panose="03000509000000000000" pitchFamily="65" charset="-120"/>
                <a:ea typeface="標楷體" panose="03000509000000000000" pitchFamily="65" charset="-120"/>
              </a:rPr>
              <a:t>為</a:t>
            </a:r>
            <a:r>
              <a:rPr lang="en-US" altLang="zh-TW" sz="8000" b="1" dirty="0" smtClean="0">
                <a:solidFill>
                  <a:srgbClr val="FF0066"/>
                </a:solidFill>
                <a:latin typeface="標楷體" panose="03000509000000000000" pitchFamily="65" charset="-120"/>
                <a:ea typeface="標楷體" panose="03000509000000000000" pitchFamily="65" charset="-120"/>
              </a:rPr>
              <a:t>55</a:t>
            </a:r>
            <a:r>
              <a:rPr lang="zh-TW" altLang="zh-TW" sz="8000" b="1" dirty="0" smtClean="0">
                <a:solidFill>
                  <a:srgbClr val="FF0066"/>
                </a:solidFill>
                <a:latin typeface="標楷體" panose="03000509000000000000" pitchFamily="65" charset="-120"/>
                <a:ea typeface="標楷體" panose="03000509000000000000" pitchFamily="65" charset="-120"/>
              </a:rPr>
              <a:t>歲</a:t>
            </a:r>
            <a:r>
              <a:rPr lang="zh-TW" altLang="zh-TW" sz="8000" b="1" dirty="0" smtClean="0">
                <a:solidFill>
                  <a:srgbClr val="660033"/>
                </a:solidFill>
                <a:latin typeface="標楷體" panose="03000509000000000000" pitchFamily="65" charset="-120"/>
                <a:ea typeface="標楷體" panose="03000509000000000000" pitchFamily="65" charset="-120"/>
              </a:rPr>
              <a:t>；</a:t>
            </a:r>
            <a:r>
              <a:rPr lang="zh-TW" altLang="en-US" sz="8000" b="1" dirty="0" smtClean="0">
                <a:solidFill>
                  <a:srgbClr val="660033"/>
                </a:solidFill>
                <a:latin typeface="標楷體" panose="03000509000000000000" pitchFamily="65" charset="-120"/>
                <a:ea typeface="標楷體" panose="03000509000000000000" pitchFamily="65" charset="-120"/>
              </a:rPr>
              <a:t>其與</a:t>
            </a:r>
            <a:r>
              <a:rPr lang="zh-TW" altLang="zh-TW" sz="8000" b="1" dirty="0" smtClean="0">
                <a:solidFill>
                  <a:srgbClr val="660033"/>
                </a:solidFill>
                <a:latin typeface="標楷體" panose="03000509000000000000" pitchFamily="65" charset="-120"/>
                <a:ea typeface="標楷體" panose="03000509000000000000" pitchFamily="65" charset="-120"/>
              </a:rPr>
              <a:t>退休人員</a:t>
            </a:r>
            <a:r>
              <a:rPr lang="zh-TW" altLang="en-US" sz="8000" b="1" dirty="0" smtClean="0">
                <a:solidFill>
                  <a:srgbClr val="660033"/>
                </a:solidFill>
                <a:latin typeface="標楷體" panose="03000509000000000000" pitchFamily="65" charset="-120"/>
                <a:ea typeface="標楷體" panose="03000509000000000000" pitchFamily="65" charset="-120"/>
              </a:rPr>
              <a:t>的</a:t>
            </a:r>
            <a:r>
              <a:rPr lang="zh-TW" altLang="zh-TW" sz="8000" b="1" dirty="0" smtClean="0">
                <a:solidFill>
                  <a:srgbClr val="660033"/>
                </a:solidFill>
                <a:latin typeface="標楷體" panose="03000509000000000000" pitchFamily="65" charset="-120"/>
                <a:ea typeface="標楷體" panose="03000509000000000000" pitchFamily="65" charset="-120"/>
              </a:rPr>
              <a:t>婚姻關係</a:t>
            </a:r>
            <a:r>
              <a:rPr lang="zh-TW" altLang="en-US" sz="8000" b="1" dirty="0" smtClean="0">
                <a:solidFill>
                  <a:srgbClr val="660033"/>
                </a:solidFill>
                <a:latin typeface="標楷體" panose="03000509000000000000" pitchFamily="65" charset="-120"/>
                <a:ea typeface="標楷體" panose="03000509000000000000" pitchFamily="65" charset="-120"/>
              </a:rPr>
              <a:t>，於其</a:t>
            </a:r>
            <a:r>
              <a:rPr lang="zh-TW" altLang="en-US" sz="8000" b="1" u="sng" dirty="0" smtClean="0">
                <a:solidFill>
                  <a:srgbClr val="FF0066"/>
                </a:solidFill>
                <a:latin typeface="標楷體" panose="03000509000000000000" pitchFamily="65" charset="-120"/>
                <a:ea typeface="標楷體" panose="03000509000000000000" pitchFamily="65" charset="-120"/>
              </a:rPr>
              <a:t>亡故時</a:t>
            </a:r>
            <a:r>
              <a:rPr lang="zh-TW" altLang="zh-TW" sz="8000" b="1" dirty="0" smtClean="0">
                <a:solidFill>
                  <a:srgbClr val="660033"/>
                </a:solidFill>
                <a:latin typeface="標楷體" panose="03000509000000000000" pitchFamily="65" charset="-120"/>
                <a:ea typeface="標楷體" panose="03000509000000000000" pitchFamily="65" charset="-120"/>
              </a:rPr>
              <a:t>累積存續</a:t>
            </a:r>
            <a:r>
              <a:rPr lang="en-US" altLang="zh-TW" sz="8000" b="1" u="sng" dirty="0" smtClean="0">
                <a:solidFill>
                  <a:srgbClr val="FF0066"/>
                </a:solidFill>
                <a:latin typeface="標楷體" panose="03000509000000000000" pitchFamily="65" charset="-120"/>
                <a:ea typeface="標楷體" panose="03000509000000000000" pitchFamily="65" charset="-120"/>
              </a:rPr>
              <a:t>10</a:t>
            </a:r>
            <a:r>
              <a:rPr lang="zh-TW" altLang="zh-TW" sz="8000" b="1" u="sng" dirty="0" smtClean="0">
                <a:solidFill>
                  <a:srgbClr val="FF0066"/>
                </a:solidFill>
                <a:latin typeface="標楷體" panose="03000509000000000000" pitchFamily="65" charset="-120"/>
                <a:ea typeface="標楷體" panose="03000509000000000000" pitchFamily="65" charset="-120"/>
              </a:rPr>
              <a:t>年</a:t>
            </a:r>
            <a:r>
              <a:rPr lang="zh-TW" altLang="zh-TW" sz="8000" b="1" dirty="0" smtClean="0">
                <a:solidFill>
                  <a:srgbClr val="660033"/>
                </a:solidFill>
                <a:latin typeface="標楷體" panose="03000509000000000000" pitchFamily="65" charset="-120"/>
                <a:ea typeface="標楷體" panose="03000509000000000000" pitchFamily="65" charset="-120"/>
              </a:rPr>
              <a:t>以上。</a:t>
            </a:r>
            <a:endParaRPr lang="en-US" altLang="zh-TW" sz="8000" b="1" dirty="0" smtClean="0">
              <a:solidFill>
                <a:srgbClr val="660033"/>
              </a:solidFill>
              <a:latin typeface="標楷體" panose="03000509000000000000" pitchFamily="65" charset="-120"/>
              <a:ea typeface="標楷體" panose="03000509000000000000" pitchFamily="65" charset="-120"/>
            </a:endParaRPr>
          </a:p>
          <a:p>
            <a:pPr marL="1346200" lvl="0" indent="-720000">
              <a:lnSpc>
                <a:spcPts val="3200"/>
              </a:lnSpc>
              <a:buNone/>
            </a:pPr>
            <a:r>
              <a:rPr lang="zh-TW" altLang="en-US" sz="8000" b="1" dirty="0" smtClean="0">
                <a:solidFill>
                  <a:srgbClr val="660033"/>
                </a:solidFill>
                <a:latin typeface="標楷體" panose="03000509000000000000" pitchFamily="65" charset="-120"/>
                <a:ea typeface="標楷體" panose="03000509000000000000" pitchFamily="65" charset="-120"/>
              </a:rPr>
              <a:t>（</a:t>
            </a:r>
            <a:r>
              <a:rPr lang="en-US" altLang="zh-TW" sz="8000" b="1" dirty="0" smtClean="0">
                <a:solidFill>
                  <a:srgbClr val="660033"/>
                </a:solidFill>
                <a:latin typeface="標楷體" panose="03000509000000000000" pitchFamily="65" charset="-120"/>
                <a:ea typeface="標楷體" panose="03000509000000000000" pitchFamily="65" charset="-120"/>
              </a:rPr>
              <a:t>2</a:t>
            </a:r>
            <a:r>
              <a:rPr lang="zh-TW" altLang="en-US" sz="8000" b="1" dirty="0" smtClean="0">
                <a:solidFill>
                  <a:srgbClr val="660033"/>
                </a:solidFill>
                <a:latin typeface="標楷體" panose="03000509000000000000" pitchFamily="65" charset="-120"/>
                <a:ea typeface="標楷體" panose="03000509000000000000" pitchFamily="65" charset="-120"/>
              </a:rPr>
              <a:t>）</a:t>
            </a:r>
            <a:r>
              <a:rPr lang="zh-TW" altLang="zh-TW" sz="8000" b="1" dirty="0" smtClean="0">
                <a:solidFill>
                  <a:srgbClr val="FF0066"/>
                </a:solidFill>
                <a:latin typeface="標楷體" panose="03000509000000000000" pitchFamily="65" charset="-120"/>
                <a:ea typeface="標楷體" panose="03000509000000000000" pitchFamily="65" charset="-120"/>
              </a:rPr>
              <a:t>身心障礙之成年子女擇領</a:t>
            </a:r>
            <a:r>
              <a:rPr lang="zh-TW" altLang="en-US" sz="8000" b="1" dirty="0" smtClean="0">
                <a:solidFill>
                  <a:srgbClr val="FF0066"/>
                </a:solidFill>
                <a:latin typeface="標楷體" panose="03000509000000000000" pitchFamily="65" charset="-120"/>
                <a:ea typeface="標楷體" panose="03000509000000000000" pitchFamily="65" charset="-120"/>
              </a:rPr>
              <a:t>遺屬年</a:t>
            </a:r>
            <a:r>
              <a:rPr lang="zh-TW" altLang="zh-TW" sz="8000" b="1" dirty="0" smtClean="0">
                <a:solidFill>
                  <a:srgbClr val="FF0066"/>
                </a:solidFill>
                <a:latin typeface="標楷體" panose="03000509000000000000" pitchFamily="65" charset="-120"/>
                <a:ea typeface="標楷體" panose="03000509000000000000" pitchFamily="65" charset="-120"/>
              </a:rPr>
              <a:t>金規定</a:t>
            </a:r>
            <a:endParaRPr lang="en-US" altLang="zh-TW" sz="8000" b="1" dirty="0" smtClean="0">
              <a:solidFill>
                <a:srgbClr val="FF0066"/>
              </a:solidFill>
              <a:latin typeface="標楷體" panose="03000509000000000000" pitchFamily="65" charset="-120"/>
              <a:ea typeface="標楷體" panose="03000509000000000000" pitchFamily="65" charset="-120"/>
            </a:endParaRPr>
          </a:p>
          <a:p>
            <a:pPr marL="1346200" lvl="0" indent="-720000">
              <a:lnSpc>
                <a:spcPts val="3200"/>
              </a:lnSpc>
              <a:buNone/>
            </a:pPr>
            <a:r>
              <a:rPr lang="zh-TW" altLang="zh-TW" sz="8000" b="1" dirty="0" smtClean="0">
                <a:solidFill>
                  <a:srgbClr val="660033"/>
                </a:solidFill>
                <a:latin typeface="標楷體" panose="03000509000000000000" pitchFamily="65" charset="-120"/>
                <a:ea typeface="標楷體" panose="03000509000000000000" pitchFamily="65" charset="-120"/>
              </a:rPr>
              <a:t>（</a:t>
            </a:r>
            <a:r>
              <a:rPr lang="en-US" altLang="zh-TW" sz="8000" b="1" dirty="0" smtClean="0">
                <a:solidFill>
                  <a:srgbClr val="660033"/>
                </a:solidFill>
                <a:latin typeface="標楷體" panose="03000509000000000000" pitchFamily="65" charset="-120"/>
                <a:ea typeface="標楷體" panose="03000509000000000000" pitchFamily="65" charset="-120"/>
              </a:rPr>
              <a:t>3)</a:t>
            </a:r>
            <a:r>
              <a:rPr lang="zh-TW" altLang="en-US" sz="8000" b="1" dirty="0" smtClean="0">
                <a:solidFill>
                  <a:srgbClr val="660033"/>
                </a:solidFill>
                <a:latin typeface="標楷體" panose="03000509000000000000" pitchFamily="65" charset="-120"/>
                <a:ea typeface="標楷體" panose="03000509000000000000" pitchFamily="65" charset="-120"/>
              </a:rPr>
              <a:t> </a:t>
            </a:r>
            <a:r>
              <a:rPr lang="zh-TW" altLang="zh-TW" sz="8000" b="1" dirty="0" smtClean="0">
                <a:solidFill>
                  <a:srgbClr val="660033"/>
                </a:solidFill>
                <a:latin typeface="標楷體" panose="03000509000000000000" pitchFamily="65" charset="-120"/>
                <a:ea typeface="標楷體" panose="03000509000000000000" pitchFamily="65" charset="-120"/>
              </a:rPr>
              <a:t>未成年子女</a:t>
            </a:r>
            <a:r>
              <a:rPr lang="zh-TW" altLang="en-US" sz="8000" b="1" dirty="0" smtClean="0">
                <a:solidFill>
                  <a:srgbClr val="660033"/>
                </a:solidFill>
                <a:latin typeface="標楷體" panose="03000509000000000000" pitchFamily="65" charset="-120"/>
                <a:ea typeface="標楷體" panose="03000509000000000000" pitchFamily="65" charset="-120"/>
              </a:rPr>
              <a:t>給與至成年止。</a:t>
            </a:r>
            <a:endParaRPr lang="en-US" altLang="zh-TW" sz="8000" b="1" dirty="0" smtClean="0">
              <a:solidFill>
                <a:srgbClr val="660033"/>
              </a:solidFill>
              <a:latin typeface="標楷體" panose="03000509000000000000" pitchFamily="65" charset="-120"/>
              <a:ea typeface="標楷體" panose="03000509000000000000" pitchFamily="65" charset="-120"/>
            </a:endParaRPr>
          </a:p>
          <a:p>
            <a:pPr marL="1346200" lvl="0" indent="-720000">
              <a:lnSpc>
                <a:spcPts val="3200"/>
              </a:lnSpc>
              <a:buNone/>
            </a:pPr>
            <a:r>
              <a:rPr lang="zh-TW" altLang="en-US" sz="8000" b="1" dirty="0" smtClean="0">
                <a:solidFill>
                  <a:srgbClr val="660033"/>
                </a:solidFill>
                <a:latin typeface="標楷體" panose="03000509000000000000" pitchFamily="65" charset="-120"/>
                <a:ea typeface="標楷體" panose="03000509000000000000" pitchFamily="65" charset="-120"/>
              </a:rPr>
              <a:t>（</a:t>
            </a:r>
            <a:r>
              <a:rPr lang="en-US" altLang="zh-TW" sz="8000" b="1" dirty="0" smtClean="0">
                <a:solidFill>
                  <a:srgbClr val="660033"/>
                </a:solidFill>
                <a:latin typeface="標楷體" panose="03000509000000000000" pitchFamily="65" charset="-120"/>
                <a:ea typeface="標楷體" panose="03000509000000000000" pitchFamily="65" charset="-120"/>
              </a:rPr>
              <a:t>3</a:t>
            </a:r>
            <a:r>
              <a:rPr lang="zh-TW" altLang="en-US" sz="8000" b="1" dirty="0" smtClean="0">
                <a:solidFill>
                  <a:srgbClr val="660033"/>
                </a:solidFill>
                <a:latin typeface="標楷體" panose="03000509000000000000" pitchFamily="65" charset="-120"/>
                <a:ea typeface="標楷體" panose="03000509000000000000" pitchFamily="65" charset="-120"/>
              </a:rPr>
              <a:t>）</a:t>
            </a:r>
            <a:r>
              <a:rPr lang="zh-TW" altLang="zh-TW" sz="8000" b="1" dirty="0" smtClean="0">
                <a:solidFill>
                  <a:srgbClr val="660033"/>
                </a:solidFill>
                <a:latin typeface="標楷體" panose="03000509000000000000" pitchFamily="65" charset="-120"/>
                <a:ea typeface="標楷體" panose="03000509000000000000" pitchFamily="65" charset="-120"/>
              </a:rPr>
              <a:t>遺族已依本法或其他法令規定領有退休金、撫卹金、優惠存款利息，或其他由政府預算、公營事業機構支給之定期性給與者，</a:t>
            </a:r>
            <a:r>
              <a:rPr lang="zh-TW" altLang="en-US" sz="8000" b="1" dirty="0" smtClean="0">
                <a:solidFill>
                  <a:srgbClr val="FF0066"/>
                </a:solidFill>
                <a:latin typeface="標楷體" panose="03000509000000000000" pitchFamily="65" charset="-120"/>
                <a:ea typeface="標楷體" panose="03000509000000000000" pitchFamily="65" charset="-120"/>
              </a:rPr>
              <a:t>不得</a:t>
            </a:r>
            <a:r>
              <a:rPr lang="zh-TW" altLang="zh-TW" sz="8000" b="1" dirty="0" smtClean="0">
                <a:solidFill>
                  <a:srgbClr val="FF0066"/>
                </a:solidFill>
                <a:latin typeface="標楷體" panose="03000509000000000000" pitchFamily="65" charset="-120"/>
                <a:ea typeface="標楷體" panose="03000509000000000000" pitchFamily="65" charset="-120"/>
              </a:rPr>
              <a:t>擇領</a:t>
            </a:r>
            <a:r>
              <a:rPr lang="zh-TW" altLang="en-US" sz="8000" b="1" dirty="0" smtClean="0">
                <a:solidFill>
                  <a:srgbClr val="FF0066"/>
                </a:solidFill>
                <a:latin typeface="標楷體" panose="03000509000000000000" pitchFamily="65" charset="-120"/>
                <a:ea typeface="標楷體" panose="03000509000000000000" pitchFamily="65" charset="-120"/>
              </a:rPr>
              <a:t>遺屬年</a:t>
            </a:r>
            <a:r>
              <a:rPr lang="zh-TW" altLang="zh-TW" sz="8000" b="1" dirty="0" smtClean="0">
                <a:solidFill>
                  <a:srgbClr val="FF0066"/>
                </a:solidFill>
                <a:latin typeface="標楷體" panose="03000509000000000000" pitchFamily="65" charset="-120"/>
                <a:ea typeface="標楷體" panose="03000509000000000000" pitchFamily="65" charset="-120"/>
              </a:rPr>
              <a:t>金</a:t>
            </a:r>
            <a:r>
              <a:rPr lang="zh-TW" altLang="en-US" sz="8000" b="1" dirty="0" smtClean="0">
                <a:solidFill>
                  <a:srgbClr val="FF0066"/>
                </a:solidFill>
                <a:latin typeface="標楷體" panose="03000509000000000000" pitchFamily="65" charset="-120"/>
                <a:ea typeface="標楷體" panose="03000509000000000000" pitchFamily="65" charset="-120"/>
              </a:rPr>
              <a:t>，但仍可支領遺屬一次金</a:t>
            </a:r>
            <a:r>
              <a:rPr lang="zh-TW" altLang="zh-TW" sz="8000" b="1" dirty="0" smtClean="0">
                <a:solidFill>
                  <a:srgbClr val="FF0066"/>
                </a:solidFill>
                <a:latin typeface="標楷體" panose="03000509000000000000" pitchFamily="65" charset="-120"/>
                <a:ea typeface="標楷體" panose="03000509000000000000" pitchFamily="65" charset="-120"/>
              </a:rPr>
              <a:t>。</a:t>
            </a:r>
            <a:r>
              <a:rPr lang="en-US" altLang="zh-TW" sz="8000" b="1" dirty="0" smtClean="0">
                <a:solidFill>
                  <a:srgbClr val="FF0066"/>
                </a:solidFill>
                <a:latin typeface="標楷體" panose="03000509000000000000" pitchFamily="65" charset="-120"/>
                <a:ea typeface="標楷體" panose="03000509000000000000" pitchFamily="65" charset="-120"/>
              </a:rPr>
              <a:t>(</a:t>
            </a:r>
            <a:r>
              <a:rPr lang="zh-TW" altLang="en-US" sz="8000" b="1" dirty="0" smtClean="0">
                <a:solidFill>
                  <a:srgbClr val="FF0066"/>
                </a:solidFill>
                <a:latin typeface="標楷體" panose="03000509000000000000" pitchFamily="65" charset="-120"/>
                <a:ea typeface="標楷體" panose="03000509000000000000" pitchFamily="65" charset="-120"/>
              </a:rPr>
              <a:t>本條例施行之日起</a:t>
            </a:r>
            <a:r>
              <a:rPr lang="en-US" altLang="zh-TW" sz="8000" b="1" dirty="0" smtClean="0">
                <a:solidFill>
                  <a:srgbClr val="FF0066"/>
                </a:solidFill>
                <a:latin typeface="標楷體" panose="03000509000000000000" pitchFamily="65" charset="-120"/>
                <a:ea typeface="標楷體" panose="03000509000000000000" pitchFamily="65" charset="-120"/>
              </a:rPr>
              <a:t>1</a:t>
            </a:r>
            <a:r>
              <a:rPr lang="zh-TW" altLang="en-US" sz="8000" b="1" dirty="0" smtClean="0">
                <a:solidFill>
                  <a:srgbClr val="FF0066"/>
                </a:solidFill>
                <a:latin typeface="標楷體" panose="03000509000000000000" pitchFamily="65" charset="-120"/>
                <a:ea typeface="標楷體" panose="03000509000000000000" pitchFamily="65" charset="-120"/>
              </a:rPr>
              <a:t>年內亡故者不適用之</a:t>
            </a:r>
            <a:r>
              <a:rPr lang="en-US" altLang="zh-TW" sz="8000" b="1" dirty="0" smtClean="0">
                <a:solidFill>
                  <a:srgbClr val="FF0066"/>
                </a:solidFill>
                <a:latin typeface="標楷體" panose="03000509000000000000" pitchFamily="65" charset="-120"/>
                <a:ea typeface="標楷體" panose="03000509000000000000" pitchFamily="65" charset="-120"/>
              </a:rPr>
              <a:t>)</a:t>
            </a:r>
            <a:endParaRPr lang="zh-TW" altLang="zh-TW" sz="8000" b="1" dirty="0" smtClean="0">
              <a:solidFill>
                <a:srgbClr val="FF0066"/>
              </a:solidFill>
              <a:latin typeface="標楷體" panose="03000509000000000000" pitchFamily="65" charset="-120"/>
              <a:ea typeface="標楷體" panose="03000509000000000000" pitchFamily="65" charset="-120"/>
            </a:endParaRPr>
          </a:p>
          <a:p>
            <a:pPr>
              <a:buNone/>
            </a:pPr>
            <a:endParaRPr lang="zh-TW" altLang="en-US" dirty="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29</a:t>
            </a:fld>
            <a:endParaRPr lang="zh-TW" altLang="en-US">
              <a:solidFill>
                <a:prstClr val="black">
                  <a:tint val="75000"/>
                </a:prstClr>
              </a:solidFill>
            </a:endParaRPr>
          </a:p>
        </p:txBody>
      </p:sp>
    </p:spTree>
    <p:extLst>
      <p:ext uri="{BB962C8B-B14F-4D97-AF65-F5344CB8AC3E}">
        <p14:creationId xmlns:p14="http://schemas.microsoft.com/office/powerpoint/2010/main" val="39387762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smtClean="0"/>
              <a:t>伍</a:t>
            </a:r>
            <a:endParaRPr lang="zh-TW" altLang="en-US" sz="4400" dirty="0"/>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275486" y="3455992"/>
            <a:ext cx="2501824" cy="769441"/>
          </a:xfrm>
          <a:prstGeom prst="rect">
            <a:avLst/>
          </a:prstGeom>
          <a:noFill/>
        </p:spPr>
        <p:txBody>
          <a:bodyPr wrap="square" rtlCol="0">
            <a:spAutoFit/>
          </a:bodyPr>
          <a:lstStyle/>
          <a:p>
            <a:pPr algn="ctr"/>
            <a:r>
              <a:rPr lang="zh-TW" altLang="en-US" sz="4400" dirty="0" smtClean="0"/>
              <a:t>制度轉換</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30</a:t>
            </a:fld>
            <a:endParaRPr lang="zh-TW" altLang="en-US">
              <a:solidFill>
                <a:prstClr val="black">
                  <a:tint val="75000"/>
                </a:prstClr>
              </a:solidFill>
            </a:endParaRPr>
          </a:p>
        </p:txBody>
      </p:sp>
    </p:spTree>
    <p:extLst>
      <p:ext uri="{BB962C8B-B14F-4D97-AF65-F5344CB8AC3E}">
        <p14:creationId xmlns:p14="http://schemas.microsoft.com/office/powerpoint/2010/main" val="19423353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683568" y="476672"/>
            <a:ext cx="7941568" cy="1252728"/>
          </a:xfrm>
        </p:spPr>
        <p:txBody>
          <a:bodyPr>
            <a:normAutofit/>
          </a:bodyPr>
          <a:lstStyle/>
          <a:p>
            <a:r>
              <a:rPr lang="zh-TW" altLang="en-US" sz="4000" b="1" dirty="0" smtClean="0">
                <a:solidFill>
                  <a:schemeClr val="tx1"/>
                </a:solidFill>
                <a:latin typeface="標楷體" panose="03000509000000000000" pitchFamily="65" charset="-120"/>
                <a:ea typeface="標楷體" panose="03000509000000000000" pitchFamily="65" charset="-120"/>
              </a:rPr>
              <a:t>制度</a:t>
            </a:r>
            <a:r>
              <a:rPr lang="zh-TW" altLang="en-US" sz="4000" b="1" dirty="0">
                <a:solidFill>
                  <a:schemeClr val="tx1"/>
                </a:solidFill>
                <a:latin typeface="標楷體" panose="03000509000000000000" pitchFamily="65" charset="-120"/>
                <a:ea typeface="標楷體" panose="03000509000000000000" pitchFamily="65" charset="-120"/>
              </a:rPr>
              <a:t>轉銜：年資保留、併</a:t>
            </a:r>
            <a:r>
              <a:rPr lang="zh-TW" altLang="en-US" sz="4000" b="1" dirty="0" smtClean="0">
                <a:solidFill>
                  <a:schemeClr val="tx1"/>
                </a:solidFill>
                <a:latin typeface="標楷體" panose="03000509000000000000" pitchFamily="65" charset="-120"/>
                <a:ea typeface="標楷體" panose="03000509000000000000" pitchFamily="65" charset="-120"/>
              </a:rPr>
              <a:t>計</a:t>
            </a:r>
            <a:endParaRPr lang="zh-TW" altLang="en-US" sz="4000"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31</a:t>
            </a:fld>
            <a:endParaRPr lang="zh-TW" altLang="en-US">
              <a:solidFill>
                <a:prstClr val="black">
                  <a:tint val="75000"/>
                </a:prstClr>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2197297019"/>
              </p:ext>
            </p:extLst>
          </p:nvPr>
        </p:nvGraphicFramePr>
        <p:xfrm>
          <a:off x="539552" y="1556792"/>
          <a:ext cx="8229599" cy="4825856"/>
        </p:xfrm>
        <a:graphic>
          <a:graphicData uri="http://schemas.openxmlformats.org/drawingml/2006/table">
            <a:tbl>
              <a:tblPr firstRow="1" bandRow="1">
                <a:tableStyleId>{BDBED569-4797-4DF1-A0F4-6AAB3CD982D8}</a:tableStyleId>
              </a:tblPr>
              <a:tblGrid>
                <a:gridCol w="1142999">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4419600">
                  <a:extLst>
                    <a:ext uri="{9D8B030D-6E8A-4147-A177-3AD203B41FA5}">
                      <a16:colId xmlns:a16="http://schemas.microsoft.com/office/drawing/2014/main" val="20003"/>
                    </a:ext>
                  </a:extLst>
                </a:gridCol>
              </a:tblGrid>
              <a:tr h="332616">
                <a:tc>
                  <a:txBody>
                    <a:bodyPr/>
                    <a:lstStyle/>
                    <a:p>
                      <a:pPr algn="ctr"/>
                      <a:r>
                        <a:rPr lang="zh-TW" altLang="en-US" sz="1500" dirty="0" smtClean="0">
                          <a:latin typeface="標楷體" panose="03000509000000000000" pitchFamily="65" charset="-120"/>
                          <a:ea typeface="標楷體" panose="03000509000000000000" pitchFamily="65" charset="-120"/>
                        </a:rPr>
                        <a:t>規定類型</a:t>
                      </a:r>
                      <a:endParaRPr lang="zh-TW" altLang="en-US" sz="1500" dirty="0">
                        <a:latin typeface="標楷體" panose="03000509000000000000" pitchFamily="65" charset="-120"/>
                        <a:ea typeface="標楷體" panose="03000509000000000000" pitchFamily="65" charset="-120"/>
                      </a:endParaRPr>
                    </a:p>
                  </a:txBody>
                  <a:tcPr anchor="ctr">
                    <a:solidFill>
                      <a:schemeClr val="accent5">
                        <a:lumMod val="75000"/>
                      </a:schemeClr>
                    </a:solidFill>
                  </a:tcPr>
                </a:tc>
                <a:tc>
                  <a:txBody>
                    <a:bodyPr/>
                    <a:lstStyle/>
                    <a:p>
                      <a:pPr algn="ctr"/>
                      <a:r>
                        <a:rPr lang="zh-TW" altLang="en-US" sz="1500" dirty="0" smtClean="0">
                          <a:latin typeface="標楷體" panose="03000509000000000000" pitchFamily="65" charset="-120"/>
                          <a:ea typeface="標楷體" panose="03000509000000000000" pitchFamily="65" charset="-120"/>
                        </a:rPr>
                        <a:t>人員類別</a:t>
                      </a:r>
                      <a:endParaRPr lang="zh-TW" altLang="en-US" sz="1500" dirty="0">
                        <a:latin typeface="標楷體" panose="03000509000000000000" pitchFamily="65" charset="-120"/>
                        <a:ea typeface="標楷體" panose="03000509000000000000" pitchFamily="65" charset="-120"/>
                      </a:endParaRPr>
                    </a:p>
                  </a:txBody>
                  <a:tcPr anchor="ctr">
                    <a:solidFill>
                      <a:schemeClr val="accent5">
                        <a:lumMod val="75000"/>
                      </a:schemeClr>
                    </a:solidFill>
                  </a:tcPr>
                </a:tc>
                <a:tc>
                  <a:txBody>
                    <a:bodyPr/>
                    <a:lstStyle/>
                    <a:p>
                      <a:pPr algn="ctr"/>
                      <a:r>
                        <a:rPr lang="zh-TW" altLang="en-US" sz="1500" dirty="0" smtClean="0">
                          <a:latin typeface="標楷體" panose="03000509000000000000" pitchFamily="65" charset="-120"/>
                          <a:ea typeface="標楷體" panose="03000509000000000000" pitchFamily="65" charset="-120"/>
                        </a:rPr>
                        <a:t>年資</a:t>
                      </a:r>
                      <a:endParaRPr lang="zh-TW" altLang="en-US" sz="1500" dirty="0">
                        <a:latin typeface="標楷體" panose="03000509000000000000" pitchFamily="65" charset="-120"/>
                        <a:ea typeface="標楷體" panose="03000509000000000000" pitchFamily="65" charset="-120"/>
                      </a:endParaRPr>
                    </a:p>
                  </a:txBody>
                  <a:tcPr anchor="ctr">
                    <a:solidFill>
                      <a:schemeClr val="accent5">
                        <a:lumMod val="75000"/>
                      </a:schemeClr>
                    </a:solidFill>
                  </a:tcPr>
                </a:tc>
                <a:tc>
                  <a:txBody>
                    <a:bodyPr/>
                    <a:lstStyle/>
                    <a:p>
                      <a:pPr algn="ctr"/>
                      <a:r>
                        <a:rPr lang="zh-TW" altLang="en-US" sz="1500" dirty="0" smtClean="0">
                          <a:latin typeface="標楷體" panose="03000509000000000000" pitchFamily="65" charset="-120"/>
                          <a:ea typeface="標楷體" panose="03000509000000000000" pitchFamily="65" charset="-120"/>
                        </a:rPr>
                        <a:t>適用情形</a:t>
                      </a:r>
                      <a:endParaRPr lang="zh-TW" altLang="en-US" sz="1500" dirty="0">
                        <a:latin typeface="標楷體" panose="03000509000000000000" pitchFamily="65" charset="-120"/>
                        <a:ea typeface="標楷體" panose="03000509000000000000" pitchFamily="65" charset="-120"/>
                      </a:endParaRPr>
                    </a:p>
                  </a:txBody>
                  <a:tcPr anchor="ctr">
                    <a:solidFill>
                      <a:schemeClr val="accent5">
                        <a:lumMod val="75000"/>
                      </a:schemeClr>
                    </a:solidFill>
                  </a:tcPr>
                </a:tc>
                <a:extLst>
                  <a:ext uri="{0D108BD9-81ED-4DB2-BD59-A6C34878D82A}">
                    <a16:rowId xmlns:a16="http://schemas.microsoft.com/office/drawing/2014/main" val="10000"/>
                  </a:ext>
                </a:extLst>
              </a:tr>
              <a:tr h="370840">
                <a:tc rowSpan="2">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lang="zh-TW" altLang="en-US" sz="1700" b="1" kern="100" baseline="0" dirty="0" smtClean="0">
                          <a:effectLst/>
                          <a:latin typeface="標楷體" panose="03000509000000000000" pitchFamily="65" charset="-120"/>
                          <a:ea typeface="標楷體" panose="03000509000000000000" pitchFamily="65" charset="-120"/>
                        </a:rPr>
                        <a:t>保留年資</a:t>
                      </a:r>
                      <a:endParaRPr lang="zh-TW" altLang="zh-TW" sz="1700" b="1" kern="100" baseline="0" dirty="0" smtClean="0">
                        <a:solidFill>
                          <a:srgbClr val="FF0066"/>
                        </a:solidFill>
                        <a:effectLst/>
                        <a:latin typeface="標楷體" panose="03000509000000000000" pitchFamily="65" charset="-120"/>
                        <a:ea typeface="標楷體" panose="03000509000000000000" pitchFamily="65" charset="-120"/>
                        <a:cs typeface="+mn-cs"/>
                      </a:endParaRPr>
                    </a:p>
                  </a:txBody>
                  <a:tcPr anchor="ctr">
                    <a:solidFill>
                      <a:schemeClr val="accent3">
                        <a:lumMod val="60000"/>
                        <a:lumOff val="40000"/>
                      </a:schemeClr>
                    </a:solidFill>
                  </a:tcPr>
                </a:tc>
                <a:tc rowSpan="2">
                  <a:txBody>
                    <a:bodyPr/>
                    <a:lstStyle/>
                    <a:p>
                      <a:pPr algn="ctr">
                        <a:lnSpc>
                          <a:spcPts val="2000"/>
                        </a:lnSpc>
                      </a:pPr>
                      <a:r>
                        <a:rPr lang="zh-TW" altLang="en-US" sz="1700" dirty="0" smtClean="0">
                          <a:latin typeface="標楷體" panose="03000509000000000000" pitchFamily="65" charset="-120"/>
                          <a:ea typeface="標楷體" panose="03000509000000000000" pitchFamily="65" charset="-120"/>
                        </a:rPr>
                        <a:t>任</a:t>
                      </a:r>
                      <a:r>
                        <a:rPr lang="zh-TW" altLang="en-US" sz="1700" dirty="0" smtClean="0">
                          <a:solidFill>
                            <a:srgbClr val="FF0000"/>
                          </a:solidFill>
                          <a:latin typeface="標楷體" panose="03000509000000000000" pitchFamily="65" charset="-120"/>
                          <a:ea typeface="標楷體" panose="03000509000000000000" pitchFamily="65" charset="-120"/>
                        </a:rPr>
                        <a:t>滿</a:t>
                      </a:r>
                      <a:r>
                        <a:rPr lang="en-US" altLang="zh-TW" sz="1700" dirty="0" smtClean="0">
                          <a:solidFill>
                            <a:srgbClr val="FF0000"/>
                          </a:solidFill>
                          <a:latin typeface="標楷體" panose="03000509000000000000" pitchFamily="65" charset="-120"/>
                          <a:ea typeface="標楷體" panose="03000509000000000000" pitchFamily="65" charset="-120"/>
                        </a:rPr>
                        <a:t>5</a:t>
                      </a:r>
                      <a:r>
                        <a:rPr lang="zh-TW" altLang="en-US" sz="1700" dirty="0" smtClean="0">
                          <a:solidFill>
                            <a:srgbClr val="FF0000"/>
                          </a:solidFill>
                          <a:latin typeface="標楷體" panose="03000509000000000000" pitchFamily="65" charset="-120"/>
                          <a:ea typeface="標楷體" panose="03000509000000000000" pitchFamily="65" charset="-120"/>
                        </a:rPr>
                        <a:t>年</a:t>
                      </a:r>
                      <a:r>
                        <a:rPr lang="zh-TW" altLang="en-US" sz="1700" dirty="0" smtClean="0">
                          <a:latin typeface="標楷體" panose="03000509000000000000" pitchFamily="65" charset="-120"/>
                          <a:ea typeface="標楷體" panose="03000509000000000000" pitchFamily="65" charset="-120"/>
                        </a:rPr>
                        <a:t>離職</a:t>
                      </a:r>
                    </a:p>
                    <a:p>
                      <a:pPr algn="ctr">
                        <a:lnSpc>
                          <a:spcPts val="2000"/>
                        </a:lnSpc>
                      </a:pPr>
                      <a:r>
                        <a:rPr lang="zh-TW" altLang="en-US" sz="1700" dirty="0" smtClean="0">
                          <a:latin typeface="標楷體" panose="03000509000000000000" pitchFamily="65" charset="-120"/>
                          <a:ea typeface="標楷體" panose="03000509000000000000" pitchFamily="65" charset="-120"/>
                        </a:rPr>
                        <a:t>未轉職</a:t>
                      </a:r>
                      <a:endParaRPr lang="en-US" altLang="zh-TW" sz="1700" dirty="0" smtClean="0">
                        <a:latin typeface="標楷體" panose="03000509000000000000" pitchFamily="65" charset="-120"/>
                        <a:ea typeface="標楷體" panose="03000509000000000000" pitchFamily="65" charset="-120"/>
                      </a:endParaRPr>
                    </a:p>
                  </a:txBody>
                  <a:tcPr anchor="ctr">
                    <a:solidFill>
                      <a:schemeClr val="accent3">
                        <a:lumMod val="60000"/>
                        <a:lumOff val="40000"/>
                      </a:schemeClr>
                    </a:solidFill>
                  </a:tcPr>
                </a:tc>
                <a:tc>
                  <a:txBody>
                    <a:bodyPr/>
                    <a:lstStyle/>
                    <a:p>
                      <a:pPr marL="0" marR="0" indent="0" algn="ctr" defTabSz="914400" rtl="0" eaLnBrk="1" fontAlgn="auto" latinLnBrk="0" hangingPunct="1">
                        <a:lnSpc>
                          <a:spcPts val="21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未滿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3">
                        <a:lumMod val="60000"/>
                        <a:lumOff val="40000"/>
                      </a:schemeClr>
                    </a:solidFill>
                  </a:tcPr>
                </a:tc>
                <a:tc>
                  <a:txBody>
                    <a:bodyPr/>
                    <a:lstStyle/>
                    <a:p>
                      <a:r>
                        <a:rPr lang="zh-TW" altLang="en-US" dirty="0" smtClean="0">
                          <a:latin typeface="標楷體" panose="03000509000000000000" pitchFamily="65" charset="-120"/>
                          <a:ea typeface="標楷體" panose="03000509000000000000" pitchFamily="65" charset="-120"/>
                        </a:rPr>
                        <a:t>俟年滿</a:t>
                      </a:r>
                      <a:r>
                        <a:rPr lang="en-US" altLang="zh-TW" dirty="0" smtClean="0">
                          <a:solidFill>
                            <a:srgbClr val="FF0000"/>
                          </a:solidFill>
                          <a:latin typeface="標楷體" panose="03000509000000000000" pitchFamily="65" charset="-120"/>
                          <a:ea typeface="標楷體" panose="03000509000000000000" pitchFamily="65" charset="-120"/>
                        </a:rPr>
                        <a:t>65</a:t>
                      </a:r>
                      <a:r>
                        <a:rPr lang="zh-TW" altLang="en-US" dirty="0" smtClean="0">
                          <a:solidFill>
                            <a:srgbClr val="FF0000"/>
                          </a:solidFill>
                          <a:latin typeface="標楷體" panose="03000509000000000000" pitchFamily="65" charset="-120"/>
                          <a:ea typeface="標楷體" panose="03000509000000000000" pitchFamily="65" charset="-120"/>
                        </a:rPr>
                        <a:t>歲</a:t>
                      </a:r>
                      <a:r>
                        <a:rPr lang="zh-TW" altLang="en-US" dirty="0" smtClean="0">
                          <a:latin typeface="標楷體" panose="03000509000000000000" pitchFamily="65" charset="-120"/>
                          <a:ea typeface="標楷體" panose="03000509000000000000" pitchFamily="65" charset="-120"/>
                        </a:rPr>
                        <a:t>之日起</a:t>
                      </a:r>
                      <a:r>
                        <a:rPr lang="en-US" altLang="zh-TW" dirty="0" smtClean="0">
                          <a:latin typeface="標楷體" panose="03000509000000000000" pitchFamily="65" charset="-120"/>
                          <a:ea typeface="標楷體" panose="03000509000000000000" pitchFamily="65" charset="-120"/>
                        </a:rPr>
                        <a:t>6</a:t>
                      </a:r>
                      <a:r>
                        <a:rPr lang="zh-TW" altLang="en-US" dirty="0" smtClean="0">
                          <a:latin typeface="標楷體" panose="03000509000000000000" pitchFamily="65" charset="-120"/>
                          <a:ea typeface="標楷體" panose="03000509000000000000" pitchFamily="65" charset="-120"/>
                        </a:rPr>
                        <a:t>個月內申領退休金，並支領</a:t>
                      </a:r>
                      <a:r>
                        <a:rPr lang="zh-TW" altLang="en-US" dirty="0" smtClean="0">
                          <a:solidFill>
                            <a:srgbClr val="FF0000"/>
                          </a:solidFill>
                          <a:latin typeface="標楷體" panose="03000509000000000000" pitchFamily="65" charset="-120"/>
                          <a:ea typeface="標楷體" panose="03000509000000000000" pitchFamily="65" charset="-120"/>
                        </a:rPr>
                        <a:t>一次退休金</a:t>
                      </a:r>
                      <a:endParaRPr lang="zh-TW" altLang="en-US" b="1" dirty="0">
                        <a:solidFill>
                          <a:srgbClr val="FF0000"/>
                        </a:solidFill>
                        <a:latin typeface="標楷體" panose="03000509000000000000" pitchFamily="65" charset="-120"/>
                        <a:ea typeface="標楷體" panose="03000509000000000000" pitchFamily="65" charset="-120"/>
                      </a:endParaRPr>
                    </a:p>
                  </a:txBody>
                  <a:tcPr anchor="ctr">
                    <a:solidFill>
                      <a:schemeClr val="accent3">
                        <a:lumMod val="60000"/>
                        <a:lumOff val="40000"/>
                      </a:schemeClr>
                    </a:solidFill>
                  </a:tcPr>
                </a:tc>
                <a:extLst>
                  <a:ext uri="{0D108BD9-81ED-4DB2-BD59-A6C34878D82A}">
                    <a16:rowId xmlns:a16="http://schemas.microsoft.com/office/drawing/2014/main" val="10001"/>
                  </a:ext>
                </a:extLst>
              </a:tr>
              <a:tr h="370840">
                <a:tc vMerge="1">
                  <a:txBody>
                    <a:bodyPr/>
                    <a:lstStyle/>
                    <a:p>
                      <a:endParaRPr lang="zh-TW" altLang="en-US" sz="1900" b="1" kern="100" baseline="0" dirty="0" smtClean="0">
                        <a:solidFill>
                          <a:srgbClr val="FF0066"/>
                        </a:solidFill>
                        <a:effectLst/>
                        <a:latin typeface="Calibri" panose="020F0502020204030204" pitchFamily="34" charset="0"/>
                        <a:ea typeface="標楷體" panose="03000509000000000000" pitchFamily="65" charset="-120"/>
                        <a:cs typeface="+mn-cs"/>
                      </a:endParaRPr>
                    </a:p>
                  </a:txBody>
                  <a:tcPr/>
                </a:tc>
                <a:tc vMerge="1">
                  <a:txBody>
                    <a:bodyPr/>
                    <a:lstStyle/>
                    <a:p>
                      <a:endParaRPr lang="zh-TW" altLang="en-US" dirty="0" smtClean="0"/>
                    </a:p>
                  </a:txBody>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3">
                        <a:lumMod val="60000"/>
                        <a:lumOff val="40000"/>
                      </a:schemeClr>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lang="zh-TW" altLang="en-US" sz="1800" dirty="0" smtClean="0">
                          <a:latin typeface="標楷體" panose="03000509000000000000" pitchFamily="65" charset="-120"/>
                          <a:ea typeface="標楷體" panose="03000509000000000000" pitchFamily="65" charset="-120"/>
                        </a:rPr>
                        <a:t>俟年滿</a:t>
                      </a:r>
                      <a:r>
                        <a:rPr lang="en-US" altLang="zh-TW" sz="1800" dirty="0" smtClean="0">
                          <a:solidFill>
                            <a:srgbClr val="FF0000"/>
                          </a:solidFill>
                          <a:latin typeface="標楷體" panose="03000509000000000000" pitchFamily="65" charset="-120"/>
                          <a:ea typeface="標楷體" panose="03000509000000000000" pitchFamily="65" charset="-120"/>
                        </a:rPr>
                        <a:t>65</a:t>
                      </a:r>
                      <a:r>
                        <a:rPr lang="zh-TW" altLang="en-US" sz="1800" dirty="0" smtClean="0">
                          <a:solidFill>
                            <a:srgbClr val="FF0000"/>
                          </a:solidFill>
                          <a:latin typeface="標楷體" panose="03000509000000000000" pitchFamily="65" charset="-120"/>
                          <a:ea typeface="標楷體" panose="03000509000000000000" pitchFamily="65" charset="-120"/>
                        </a:rPr>
                        <a:t>歲</a:t>
                      </a:r>
                      <a:r>
                        <a:rPr lang="zh-TW" altLang="en-US" sz="1800" dirty="0" smtClean="0">
                          <a:latin typeface="標楷體" panose="03000509000000000000" pitchFamily="65" charset="-120"/>
                          <a:ea typeface="標楷體" panose="03000509000000000000" pitchFamily="65" charset="-120"/>
                        </a:rPr>
                        <a:t>之日起</a:t>
                      </a:r>
                      <a:r>
                        <a:rPr lang="en-US" altLang="zh-TW" sz="1800" dirty="0" smtClean="0">
                          <a:latin typeface="標楷體" panose="03000509000000000000" pitchFamily="65" charset="-120"/>
                          <a:ea typeface="標楷體" panose="03000509000000000000" pitchFamily="65" charset="-120"/>
                        </a:rPr>
                        <a:t>6</a:t>
                      </a:r>
                      <a:r>
                        <a:rPr lang="zh-TW" altLang="en-US" sz="1800" dirty="0" smtClean="0">
                          <a:latin typeface="標楷體" panose="03000509000000000000" pitchFamily="65" charset="-120"/>
                          <a:ea typeface="標楷體" panose="03000509000000000000" pitchFamily="65" charset="-120"/>
                        </a:rPr>
                        <a:t>個月內申領退休金，並得擇領</a:t>
                      </a:r>
                      <a:r>
                        <a:rPr lang="zh-TW" altLang="en-US" sz="1800" dirty="0" smtClean="0">
                          <a:solidFill>
                            <a:srgbClr val="FF0000"/>
                          </a:solidFill>
                          <a:latin typeface="標楷體" panose="03000509000000000000" pitchFamily="65" charset="-120"/>
                          <a:ea typeface="標楷體" panose="03000509000000000000" pitchFamily="65" charset="-120"/>
                        </a:rPr>
                        <a:t>月退休金</a:t>
                      </a:r>
                      <a:endParaRPr lang="zh-TW" altLang="en-US" sz="1800" b="1" dirty="0" smtClean="0">
                        <a:solidFill>
                          <a:srgbClr val="FF0000"/>
                        </a:solidFill>
                        <a:latin typeface="標楷體" panose="03000509000000000000" pitchFamily="65" charset="-120"/>
                        <a:ea typeface="標楷體" panose="03000509000000000000" pitchFamily="65" charset="-120"/>
                      </a:endParaRPr>
                    </a:p>
                  </a:txBody>
                  <a:tcPr anchor="ctr">
                    <a:solidFill>
                      <a:schemeClr val="accent3">
                        <a:lumMod val="60000"/>
                        <a:lumOff val="40000"/>
                      </a:schemeClr>
                    </a:solidFill>
                  </a:tcPr>
                </a:tc>
                <a:extLst>
                  <a:ext uri="{0D108BD9-81ED-4DB2-BD59-A6C34878D82A}">
                    <a16:rowId xmlns:a16="http://schemas.microsoft.com/office/drawing/2014/main" val="10002"/>
                  </a:ext>
                </a:extLst>
              </a:tr>
              <a:tr h="888072">
                <a:tc rowSpan="4">
                  <a:txBody>
                    <a:bodyPr/>
                    <a:lstStyle/>
                    <a:p>
                      <a:pPr marL="0" algn="ctr" defTabSz="914400" rtl="0" eaLnBrk="1" latinLnBrk="0" hangingPunct="1">
                        <a:lnSpc>
                          <a:spcPts val="2000"/>
                        </a:lnSpc>
                        <a:spcAft>
                          <a:spcPts val="0"/>
                        </a:spcAft>
                      </a:pPr>
                      <a:r>
                        <a:rPr lang="zh-TW" altLang="en-US" sz="1700" b="1" kern="100" baseline="0" dirty="0" smtClean="0">
                          <a:effectLst/>
                          <a:latin typeface="標楷體" panose="03000509000000000000" pitchFamily="65" charset="-120"/>
                          <a:ea typeface="標楷體" panose="03000509000000000000" pitchFamily="65" charset="-120"/>
                        </a:rPr>
                        <a:t>年資併計</a:t>
                      </a:r>
                      <a:endParaRPr lang="en-US" altLang="zh-TW" sz="1700" b="1" kern="100" baseline="0" dirty="0" smtClean="0">
                        <a:effectLst/>
                        <a:latin typeface="標楷體" panose="03000509000000000000" pitchFamily="65" charset="-120"/>
                        <a:ea typeface="標楷體" panose="03000509000000000000" pitchFamily="65" charset="-120"/>
                      </a:endParaRPr>
                    </a:p>
                    <a:p>
                      <a:pPr marL="0" algn="ctr" defTabSz="914400" rtl="0" eaLnBrk="1" latinLnBrk="0" hangingPunct="1">
                        <a:lnSpc>
                          <a:spcPts val="2000"/>
                        </a:lnSpc>
                        <a:spcAft>
                          <a:spcPts val="0"/>
                        </a:spcAft>
                      </a:pPr>
                      <a:r>
                        <a:rPr lang="zh-TW" altLang="en-US" sz="1700" b="1" kern="100" baseline="0" dirty="0" smtClean="0">
                          <a:effectLst/>
                          <a:latin typeface="標楷體" panose="03000509000000000000" pitchFamily="65" charset="-120"/>
                          <a:ea typeface="標楷體" panose="03000509000000000000" pitchFamily="65" charset="-120"/>
                        </a:rPr>
                        <a:t>年金分計</a:t>
                      </a:r>
                    </a:p>
                    <a:p>
                      <a:pPr>
                        <a:lnSpc>
                          <a:spcPts val="2000"/>
                        </a:lnSpc>
                      </a:pPr>
                      <a:endParaRPr lang="zh-TW" altLang="en-US" sz="1700" b="1" kern="100" baseline="0" dirty="0" smtClean="0">
                        <a:solidFill>
                          <a:srgbClr val="FF0066"/>
                        </a:solidFill>
                        <a:effectLst/>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tc rowSpan="2">
                  <a:txBody>
                    <a:bodyPr/>
                    <a:lstStyle/>
                    <a:p>
                      <a:pPr algn="ctr">
                        <a:lnSpc>
                          <a:spcPts val="2000"/>
                        </a:lnSpc>
                      </a:pPr>
                      <a:r>
                        <a:rPr lang="zh-TW" altLang="en-US" sz="1700" dirty="0" smtClean="0">
                          <a:latin typeface="標楷體" panose="03000509000000000000" pitchFamily="65" charset="-120"/>
                          <a:ea typeface="標楷體" panose="03000509000000000000" pitchFamily="65" charset="-120"/>
                        </a:rPr>
                        <a:t>任</a:t>
                      </a:r>
                      <a:r>
                        <a:rPr lang="zh-TW" altLang="en-US" sz="1700" dirty="0" smtClean="0">
                          <a:solidFill>
                            <a:srgbClr val="FF0000"/>
                          </a:solidFill>
                          <a:latin typeface="標楷體" panose="03000509000000000000" pitchFamily="65" charset="-120"/>
                          <a:ea typeface="標楷體" panose="03000509000000000000" pitchFamily="65" charset="-120"/>
                        </a:rPr>
                        <a:t>滿</a:t>
                      </a:r>
                      <a:r>
                        <a:rPr lang="en-US" altLang="zh-TW" sz="1700" dirty="0" smtClean="0">
                          <a:solidFill>
                            <a:srgbClr val="FF0000"/>
                          </a:solidFill>
                          <a:latin typeface="標楷體" panose="03000509000000000000" pitchFamily="65" charset="-120"/>
                          <a:ea typeface="標楷體" panose="03000509000000000000" pitchFamily="65" charset="-120"/>
                        </a:rPr>
                        <a:t>5</a:t>
                      </a:r>
                      <a:r>
                        <a:rPr lang="zh-TW" altLang="en-US" sz="1700" dirty="0" smtClean="0">
                          <a:solidFill>
                            <a:srgbClr val="FF0000"/>
                          </a:solidFill>
                          <a:latin typeface="標楷體" panose="03000509000000000000" pitchFamily="65" charset="-120"/>
                          <a:ea typeface="標楷體" panose="03000509000000000000" pitchFamily="65" charset="-120"/>
                        </a:rPr>
                        <a:t>年</a:t>
                      </a:r>
                      <a:r>
                        <a:rPr lang="zh-TW" altLang="en-US" sz="1700" dirty="0" smtClean="0">
                          <a:latin typeface="標楷體" panose="03000509000000000000" pitchFamily="65" charset="-120"/>
                          <a:ea typeface="標楷體" panose="03000509000000000000" pitchFamily="65" charset="-120"/>
                        </a:rPr>
                        <a:t>離職</a:t>
                      </a:r>
                      <a:endParaRPr lang="en-US" altLang="zh-TW" sz="1700" dirty="0" smtClean="0">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ts val="2000"/>
                        </a:lnSpc>
                        <a:spcBef>
                          <a:spcPts val="0"/>
                        </a:spcBef>
                        <a:spcAft>
                          <a:spcPts val="0"/>
                        </a:spcAft>
                        <a:buClrTx/>
                        <a:buSzTx/>
                        <a:buFontTx/>
                        <a:buNone/>
                        <a:tabLst/>
                        <a:defRPr/>
                      </a:pPr>
                      <a:r>
                        <a:rPr lang="zh-TW" altLang="en-US" sz="1700" dirty="0" smtClean="0">
                          <a:solidFill>
                            <a:srgbClr val="FF0000"/>
                          </a:solidFill>
                          <a:latin typeface="標楷體" panose="03000509000000000000" pitchFamily="65" charset="-120"/>
                          <a:ea typeface="標楷體" panose="03000509000000000000" pitchFamily="65" charset="-120"/>
                        </a:rPr>
                        <a:t>公轉私</a:t>
                      </a:r>
                      <a:r>
                        <a:rPr lang="en-US" altLang="zh-TW" sz="1700" dirty="0" smtClean="0">
                          <a:latin typeface="標楷體" panose="03000509000000000000" pitchFamily="65" charset="-120"/>
                          <a:ea typeface="標楷體" panose="03000509000000000000" pitchFamily="65" charset="-120"/>
                        </a:rPr>
                        <a:t/>
                      </a:r>
                      <a:br>
                        <a:rPr lang="en-US" altLang="zh-TW" sz="1700" dirty="0" smtClean="0">
                          <a:latin typeface="標楷體" panose="03000509000000000000" pitchFamily="65" charset="-120"/>
                          <a:ea typeface="標楷體" panose="03000509000000000000" pitchFamily="65" charset="-120"/>
                        </a:rPr>
                      </a:br>
                      <a:endParaRPr lang="zh-TW" altLang="en-US" sz="1700" b="1" dirty="0" smtClean="0">
                        <a:solidFill>
                          <a:srgbClr val="0000CC"/>
                        </a:solidFill>
                        <a:latin typeface="標楷體" panose="03000509000000000000" pitchFamily="65" charset="-120"/>
                        <a:ea typeface="標楷體" panose="03000509000000000000" pitchFamily="65" charset="-120"/>
                      </a:endParaRPr>
                    </a:p>
                  </a:txBody>
                  <a:tcPr anchor="ctr">
                    <a:solidFill>
                      <a:schemeClr val="accent5">
                        <a:lumMod val="40000"/>
                        <a:lumOff val="60000"/>
                      </a:schemeClr>
                    </a:solidFill>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未滿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tc>
                  <a:txBody>
                    <a:bodyPr/>
                    <a:lstStyle/>
                    <a:p>
                      <a:pPr>
                        <a:lnSpc>
                          <a:spcPts val="2000"/>
                        </a:lnSpc>
                      </a:pPr>
                      <a:r>
                        <a:rPr lang="zh-TW" altLang="en-US" sz="1800" dirty="0" smtClean="0">
                          <a:latin typeface="標楷體" panose="03000509000000000000" pitchFamily="65" charset="-120"/>
                          <a:ea typeface="標楷體" panose="03000509000000000000" pitchFamily="65" charset="-120"/>
                        </a:rPr>
                        <a:t>於其他職域退休並於年滿</a:t>
                      </a:r>
                      <a:r>
                        <a:rPr lang="en-US" altLang="zh-TW" sz="1800" dirty="0" smtClean="0">
                          <a:solidFill>
                            <a:srgbClr val="FF0000"/>
                          </a:solidFill>
                          <a:latin typeface="標楷體" panose="03000509000000000000" pitchFamily="65" charset="-120"/>
                          <a:ea typeface="標楷體" panose="03000509000000000000" pitchFamily="65" charset="-120"/>
                        </a:rPr>
                        <a:t>65</a:t>
                      </a:r>
                      <a:r>
                        <a:rPr lang="zh-TW" altLang="en-US" sz="1800" dirty="0" smtClean="0">
                          <a:solidFill>
                            <a:srgbClr val="FF0000"/>
                          </a:solidFill>
                          <a:latin typeface="標楷體" panose="03000509000000000000" pitchFamily="65" charset="-120"/>
                          <a:ea typeface="標楷體" panose="03000509000000000000" pitchFamily="65" charset="-120"/>
                        </a:rPr>
                        <a:t>歲</a:t>
                      </a:r>
                      <a:r>
                        <a:rPr lang="zh-TW" altLang="en-US" sz="1800" dirty="0" smtClean="0">
                          <a:latin typeface="標楷體" panose="03000509000000000000" pitchFamily="65" charset="-120"/>
                          <a:ea typeface="標楷體" panose="03000509000000000000" pitchFamily="65" charset="-120"/>
                        </a:rPr>
                        <a:t>之日起</a:t>
                      </a:r>
                      <a:r>
                        <a:rPr lang="en-US" altLang="zh-TW" sz="1800" dirty="0" smtClean="0">
                          <a:latin typeface="標楷體" panose="03000509000000000000" pitchFamily="65" charset="-120"/>
                          <a:ea typeface="標楷體" panose="03000509000000000000" pitchFamily="65" charset="-120"/>
                        </a:rPr>
                        <a:t>6</a:t>
                      </a:r>
                      <a:r>
                        <a:rPr lang="zh-TW" altLang="en-US" sz="1800" dirty="0" smtClean="0">
                          <a:latin typeface="標楷體" panose="03000509000000000000" pitchFamily="65" charset="-120"/>
                          <a:ea typeface="標楷體" panose="03000509000000000000" pitchFamily="65" charset="-120"/>
                        </a:rPr>
                        <a:t>個月內，</a:t>
                      </a:r>
                      <a:r>
                        <a:rPr lang="zh-TW" altLang="en-US" sz="1800" dirty="0" smtClean="0">
                          <a:solidFill>
                            <a:srgbClr val="FF0000"/>
                          </a:solidFill>
                          <a:latin typeface="標楷體" panose="03000509000000000000" pitchFamily="65" charset="-120"/>
                          <a:ea typeface="標楷體" panose="03000509000000000000" pitchFamily="65" charset="-120"/>
                        </a:rPr>
                        <a:t>併計其他職域年資成就月退休金請領條件</a:t>
                      </a:r>
                      <a:r>
                        <a:rPr lang="zh-TW" altLang="en-US" sz="1800" dirty="0" smtClean="0">
                          <a:latin typeface="標楷體" panose="03000509000000000000" pitchFamily="65" charset="-120"/>
                          <a:ea typeface="標楷體" panose="03000509000000000000" pitchFamily="65" charset="-120"/>
                        </a:rPr>
                        <a:t>；或比照保留年資規定，請領一次退休金</a:t>
                      </a:r>
                      <a:endParaRPr lang="zh-TW" altLang="en-US" sz="1800" b="1" dirty="0" smtClean="0">
                        <a:latin typeface="標楷體" panose="03000509000000000000" pitchFamily="65" charset="-120"/>
                        <a:ea typeface="標楷體" panose="03000509000000000000" pitchFamily="65" charset="-120"/>
                      </a:endParaRPr>
                    </a:p>
                  </a:txBody>
                  <a:tcPr anchor="ctr">
                    <a:solidFill>
                      <a:schemeClr val="accent5">
                        <a:lumMod val="40000"/>
                        <a:lumOff val="60000"/>
                      </a:schemeClr>
                    </a:solidFill>
                  </a:tcPr>
                </a:tc>
                <a:extLst>
                  <a:ext uri="{0D108BD9-81ED-4DB2-BD59-A6C34878D82A}">
                    <a16:rowId xmlns:a16="http://schemas.microsoft.com/office/drawing/2014/main" val="10003"/>
                  </a:ext>
                </a:extLst>
              </a:tr>
              <a:tr h="370840">
                <a:tc vMerge="1">
                  <a:txBody>
                    <a:bodyPr/>
                    <a:lstStyle/>
                    <a:p>
                      <a:endParaRPr lang="zh-TW" altLang="en-US" sz="1900" b="1" kern="100" baseline="0" dirty="0">
                        <a:solidFill>
                          <a:srgbClr val="FF0066"/>
                        </a:solidFill>
                        <a:effectLst/>
                        <a:latin typeface="Calibri" panose="020F0502020204030204" pitchFamily="34" charset="0"/>
                        <a:ea typeface="標楷體" panose="03000509000000000000" pitchFamily="65" charset="-120"/>
                        <a:cs typeface="+mn-cs"/>
                      </a:endParaRPr>
                    </a:p>
                  </a:txBody>
                  <a:tcPr/>
                </a:tc>
                <a:tc vMerge="1">
                  <a:txBody>
                    <a:bodyPr/>
                    <a:lstStyle/>
                    <a:p>
                      <a:endParaRPr lang="zh-TW" altLang="en-US" dirty="0"/>
                    </a:p>
                  </a:txBody>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lang="zh-TW" altLang="en-US" sz="1800" dirty="0" smtClean="0">
                          <a:latin typeface="標楷體" panose="03000509000000000000" pitchFamily="65" charset="-120"/>
                          <a:ea typeface="標楷體" panose="03000509000000000000" pitchFamily="65" charset="-120"/>
                        </a:rPr>
                        <a:t>比照保留年資規定，於年滿</a:t>
                      </a:r>
                      <a:r>
                        <a:rPr lang="en-US" altLang="zh-TW" sz="1800" dirty="0" smtClean="0">
                          <a:latin typeface="標楷體" panose="03000509000000000000" pitchFamily="65" charset="-120"/>
                          <a:ea typeface="標楷體" panose="03000509000000000000" pitchFamily="65" charset="-120"/>
                        </a:rPr>
                        <a:t>65</a:t>
                      </a:r>
                      <a:r>
                        <a:rPr lang="zh-TW" altLang="en-US" sz="1800" dirty="0" smtClean="0">
                          <a:latin typeface="標楷體" panose="03000509000000000000" pitchFamily="65" charset="-120"/>
                          <a:ea typeface="標楷體" panose="03000509000000000000" pitchFamily="65" charset="-120"/>
                        </a:rPr>
                        <a:t>歲之日起</a:t>
                      </a:r>
                      <a:r>
                        <a:rPr lang="en-US" altLang="zh-TW" sz="1800" dirty="0" smtClean="0">
                          <a:latin typeface="標楷體" panose="03000509000000000000" pitchFamily="65" charset="-120"/>
                          <a:ea typeface="標楷體" panose="03000509000000000000" pitchFamily="65" charset="-120"/>
                        </a:rPr>
                        <a:t>6</a:t>
                      </a:r>
                      <a:r>
                        <a:rPr lang="zh-TW" altLang="en-US" sz="1800" dirty="0" smtClean="0">
                          <a:latin typeface="標楷體" panose="03000509000000000000" pitchFamily="65" charset="-120"/>
                          <a:ea typeface="標楷體" panose="03000509000000000000" pitchFamily="65" charset="-120"/>
                        </a:rPr>
                        <a:t>個月內請領月退休金或一次退休金</a:t>
                      </a:r>
                      <a:r>
                        <a:rPr lang="zh-TW" altLang="en-US" sz="1800" kern="1200" dirty="0" smtClean="0">
                          <a:latin typeface="標楷體" panose="03000509000000000000" pitchFamily="65" charset="-120"/>
                          <a:ea typeface="標楷體" panose="03000509000000000000" pitchFamily="65" charset="-120"/>
                        </a:rPr>
                        <a:t>，</a:t>
                      </a:r>
                      <a:r>
                        <a:rPr lang="zh-TW" altLang="en-US" sz="1800" kern="1200" dirty="0" smtClean="0">
                          <a:solidFill>
                            <a:srgbClr val="FF0000"/>
                          </a:solidFill>
                          <a:latin typeface="標楷體" panose="03000509000000000000" pitchFamily="65" charset="-120"/>
                          <a:ea typeface="標楷體" panose="03000509000000000000" pitchFamily="65" charset="-120"/>
                        </a:rPr>
                        <a:t>無須併計</a:t>
                      </a:r>
                      <a:r>
                        <a:rPr lang="zh-TW" altLang="en-US" sz="1800" kern="1200" dirty="0" smtClean="0">
                          <a:latin typeface="標楷體" panose="03000509000000000000" pitchFamily="65" charset="-120"/>
                          <a:ea typeface="標楷體" panose="03000509000000000000" pitchFamily="65" charset="-120"/>
                        </a:rPr>
                        <a:t>其他職域年資</a:t>
                      </a:r>
                      <a:endParaRPr lang="zh-TW" altLang="zh-TW" sz="1800" b="1" kern="1200" dirty="0" smtClean="0">
                        <a:solidFill>
                          <a:srgbClr val="0000CC"/>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extLst>
                  <a:ext uri="{0D108BD9-81ED-4DB2-BD59-A6C34878D82A}">
                    <a16:rowId xmlns:a16="http://schemas.microsoft.com/office/drawing/2014/main" val="10004"/>
                  </a:ext>
                </a:extLst>
              </a:tr>
              <a:tr h="693400">
                <a:tc vMerge="1">
                  <a:txBody>
                    <a:bodyPr/>
                    <a:lstStyle/>
                    <a:p>
                      <a:endParaRPr lang="zh-TW" altLang="en-US" sz="1900" b="1" kern="100" baseline="0" dirty="0" smtClean="0">
                        <a:solidFill>
                          <a:srgbClr val="FF0066"/>
                        </a:solidFill>
                        <a:effectLst/>
                        <a:latin typeface="Calibri" panose="020F0502020204030204" pitchFamily="34" charset="0"/>
                        <a:ea typeface="標楷體" panose="03000509000000000000" pitchFamily="65" charset="-120"/>
                        <a:cs typeface="+mn-cs"/>
                      </a:endParaRPr>
                    </a:p>
                  </a:txBody>
                  <a:tcPr/>
                </a:tc>
                <a:tc rowSpan="2">
                  <a:txBody>
                    <a:bodyPr/>
                    <a:lstStyle/>
                    <a:p>
                      <a:pPr algn="ctr">
                        <a:lnSpc>
                          <a:spcPts val="2000"/>
                        </a:lnSpc>
                      </a:pPr>
                      <a:r>
                        <a:rPr lang="zh-TW" altLang="en-US" sz="1700" dirty="0" smtClean="0">
                          <a:latin typeface="標楷體" panose="03000509000000000000" pitchFamily="65" charset="-120"/>
                          <a:ea typeface="標楷體" panose="03000509000000000000" pitchFamily="65" charset="-120"/>
                        </a:rPr>
                        <a:t>從</a:t>
                      </a:r>
                      <a:r>
                        <a:rPr lang="zh-TW" altLang="en-US" sz="1700" dirty="0" smtClean="0">
                          <a:solidFill>
                            <a:srgbClr val="FF0000"/>
                          </a:solidFill>
                          <a:latin typeface="標楷體" panose="03000509000000000000" pitchFamily="65" charset="-120"/>
                          <a:ea typeface="標楷體" panose="03000509000000000000" pitchFamily="65" charset="-120"/>
                        </a:rPr>
                        <a:t>私轉公</a:t>
                      </a:r>
                      <a:r>
                        <a:rPr lang="zh-TW" altLang="en-US" sz="1700" dirty="0" smtClean="0">
                          <a:latin typeface="標楷體" panose="03000509000000000000" pitchFamily="65" charset="-120"/>
                          <a:ea typeface="標楷體" panose="03000509000000000000" pitchFamily="65" charset="-120"/>
                        </a:rPr>
                        <a:t>且在職者，辦理</a:t>
                      </a:r>
                      <a:r>
                        <a:rPr lang="zh-TW" altLang="en-US" sz="1700" dirty="0" smtClean="0">
                          <a:solidFill>
                            <a:srgbClr val="FF0000"/>
                          </a:solidFill>
                          <a:latin typeface="標楷體" panose="03000509000000000000" pitchFamily="65" charset="-120"/>
                          <a:ea typeface="標楷體" panose="03000509000000000000" pitchFamily="65" charset="-120"/>
                        </a:rPr>
                        <a:t>屆齡</a:t>
                      </a:r>
                      <a:r>
                        <a:rPr lang="zh-TW" altLang="en-US" sz="1700" dirty="0" smtClean="0">
                          <a:latin typeface="標楷體" panose="03000509000000000000" pitchFamily="65" charset="-120"/>
                          <a:ea typeface="標楷體" panose="03000509000000000000" pitchFamily="65" charset="-120"/>
                        </a:rPr>
                        <a:t>及</a:t>
                      </a:r>
                      <a:r>
                        <a:rPr lang="zh-TW" altLang="en-US" sz="1700" dirty="0" smtClean="0">
                          <a:solidFill>
                            <a:srgbClr val="FF0000"/>
                          </a:solidFill>
                          <a:latin typeface="標楷體" panose="03000509000000000000" pitchFamily="65" charset="-120"/>
                          <a:ea typeface="標楷體" panose="03000509000000000000" pitchFamily="65" charset="-120"/>
                        </a:rPr>
                        <a:t>命令退休</a:t>
                      </a:r>
                      <a:endParaRPr lang="zh-TW" altLang="en-US" sz="1700" b="1" dirty="0" smtClean="0">
                        <a:solidFill>
                          <a:srgbClr val="FF0000"/>
                        </a:solidFill>
                        <a:latin typeface="標楷體" panose="03000509000000000000" pitchFamily="65" charset="-120"/>
                        <a:ea typeface="標楷體" panose="03000509000000000000" pitchFamily="65" charset="-120"/>
                      </a:endParaRPr>
                    </a:p>
                  </a:txBody>
                  <a:tcPr anchor="ctr">
                    <a:solidFill>
                      <a:schemeClr val="accent5">
                        <a:lumMod val="40000"/>
                        <a:lumOff val="60000"/>
                      </a:schemeClr>
                    </a:solidFill>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未滿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lang="zh-TW" altLang="zh-TW" sz="1800" kern="1200" dirty="0" smtClean="0">
                          <a:latin typeface="標楷體" panose="03000509000000000000" pitchFamily="65" charset="-120"/>
                          <a:ea typeface="標楷體" panose="03000509000000000000" pitchFamily="65" charset="-120"/>
                        </a:rPr>
                        <a:t>依年資併計規定，</a:t>
                      </a:r>
                      <a:r>
                        <a:rPr lang="zh-TW" altLang="zh-TW" sz="1800" kern="1200" dirty="0" smtClean="0">
                          <a:solidFill>
                            <a:srgbClr val="FF0000"/>
                          </a:solidFill>
                          <a:latin typeface="標楷體" panose="03000509000000000000" pitchFamily="65" charset="-120"/>
                          <a:ea typeface="標楷體" panose="03000509000000000000" pitchFamily="65" charset="-120"/>
                        </a:rPr>
                        <a:t>併計其他職域年資成就月退休金請領條件</a:t>
                      </a:r>
                      <a:endParaRPr lang="zh-TW" altLang="zh-TW" sz="18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extLst>
                  <a:ext uri="{0D108BD9-81ED-4DB2-BD59-A6C34878D82A}">
                    <a16:rowId xmlns:a16="http://schemas.microsoft.com/office/drawing/2014/main" val="10005"/>
                  </a:ext>
                </a:extLst>
              </a:tr>
              <a:tr h="370840">
                <a:tc vMerge="1">
                  <a:txBody>
                    <a:bodyPr/>
                    <a:lstStyle/>
                    <a:p>
                      <a:endParaRPr lang="zh-TW" altLang="en-US" sz="1900" b="1" kern="100" baseline="0" dirty="0">
                        <a:solidFill>
                          <a:srgbClr val="FF0066"/>
                        </a:solidFill>
                        <a:effectLst/>
                        <a:latin typeface="Calibri" panose="020F0502020204030204" pitchFamily="34" charset="0"/>
                        <a:ea typeface="標楷體" panose="03000509000000000000" pitchFamily="65" charset="-120"/>
                        <a:cs typeface="+mn-cs"/>
                      </a:endParaRPr>
                    </a:p>
                  </a:txBody>
                  <a:tcPr/>
                </a:tc>
                <a:tc vMerge="1">
                  <a:txBody>
                    <a:bodyPr/>
                    <a:lstStyle/>
                    <a:p>
                      <a:endParaRPr lang="zh-TW" altLang="en-US" dirty="0"/>
                    </a:p>
                  </a:txBody>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zh-TW" altLang="en-US" sz="1700" kern="1200" dirty="0" smtClean="0">
                          <a:latin typeface="標楷體" panose="03000509000000000000" pitchFamily="65" charset="-120"/>
                          <a:ea typeface="標楷體" panose="03000509000000000000" pitchFamily="65" charset="-120"/>
                        </a:rPr>
                        <a:t>任公職</a:t>
                      </a:r>
                      <a:r>
                        <a:rPr lang="zh-TW" altLang="en-US" sz="1700" kern="1200" dirty="0" smtClean="0">
                          <a:solidFill>
                            <a:srgbClr val="FF0000"/>
                          </a:solidFill>
                          <a:latin typeface="標楷體" panose="03000509000000000000" pitchFamily="65" charset="-120"/>
                          <a:ea typeface="標楷體" panose="03000509000000000000" pitchFamily="65" charset="-120"/>
                        </a:rPr>
                        <a:t>滿</a:t>
                      </a:r>
                      <a:r>
                        <a:rPr lang="en-US" altLang="zh-TW" sz="1700" kern="1200" dirty="0" smtClean="0">
                          <a:solidFill>
                            <a:srgbClr val="FF0000"/>
                          </a:solidFill>
                          <a:latin typeface="標楷體" panose="03000509000000000000" pitchFamily="65" charset="-120"/>
                          <a:ea typeface="標楷體" panose="03000509000000000000" pitchFamily="65" charset="-120"/>
                        </a:rPr>
                        <a:t>15</a:t>
                      </a:r>
                      <a:r>
                        <a:rPr lang="zh-TW" altLang="en-US" sz="1700" kern="1200" dirty="0" smtClean="0">
                          <a:solidFill>
                            <a:srgbClr val="FF0000"/>
                          </a:solidFill>
                          <a:latin typeface="標楷體" panose="03000509000000000000" pitchFamily="65" charset="-120"/>
                          <a:ea typeface="標楷體" panose="03000509000000000000" pitchFamily="65" charset="-120"/>
                        </a:rPr>
                        <a:t>年</a:t>
                      </a:r>
                      <a:endParaRPr lang="zh-TW" altLang="zh-TW" sz="17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lang="zh-TW" altLang="en-US" sz="1800" kern="1200" dirty="0" smtClean="0">
                          <a:latin typeface="標楷體" panose="03000509000000000000" pitchFamily="65" charset="-120"/>
                          <a:ea typeface="標楷體" panose="03000509000000000000" pitchFamily="65" charset="-120"/>
                        </a:rPr>
                        <a:t>直接照退撫</a:t>
                      </a:r>
                      <a:r>
                        <a:rPr lang="zh-TW" altLang="zh-TW" sz="1800" kern="1200" dirty="0" smtClean="0">
                          <a:effectLst/>
                          <a:latin typeface="標楷體" panose="03000509000000000000" pitchFamily="65" charset="-120"/>
                          <a:ea typeface="標楷體" panose="03000509000000000000" pitchFamily="65" charset="-120"/>
                        </a:rPr>
                        <a:t>條例</a:t>
                      </a:r>
                      <a:r>
                        <a:rPr lang="zh-TW" altLang="en-US" sz="1800" kern="1200" dirty="0" smtClean="0">
                          <a:latin typeface="標楷體" panose="03000509000000000000" pitchFamily="65" charset="-120"/>
                          <a:ea typeface="標楷體" panose="03000509000000000000" pitchFamily="65" charset="-120"/>
                        </a:rPr>
                        <a:t>規定</a:t>
                      </a:r>
                      <a:r>
                        <a:rPr lang="zh-TW" altLang="zh-TW" sz="1800" kern="1200" dirty="0" smtClean="0">
                          <a:latin typeface="標楷體" panose="03000509000000000000" pitchFamily="65" charset="-120"/>
                          <a:ea typeface="標楷體" panose="03000509000000000000" pitchFamily="65" charset="-120"/>
                        </a:rPr>
                        <a:t>擇領一次退休金或月退休金</a:t>
                      </a:r>
                      <a:r>
                        <a:rPr lang="zh-TW" altLang="en-US" sz="1800" kern="1200" dirty="0" smtClean="0">
                          <a:latin typeface="標楷體" panose="03000509000000000000" pitchFamily="65" charset="-120"/>
                          <a:ea typeface="標楷體" panose="03000509000000000000" pitchFamily="65" charset="-120"/>
                        </a:rPr>
                        <a:t>，</a:t>
                      </a:r>
                      <a:r>
                        <a:rPr lang="zh-TW" altLang="en-US" sz="1800" kern="1200" dirty="0" smtClean="0">
                          <a:solidFill>
                            <a:srgbClr val="FF0000"/>
                          </a:solidFill>
                          <a:latin typeface="標楷體" panose="03000509000000000000" pitchFamily="65" charset="-120"/>
                          <a:ea typeface="標楷體" panose="03000509000000000000" pitchFamily="65" charset="-120"/>
                        </a:rPr>
                        <a:t>無須併計其他職域年資</a:t>
                      </a:r>
                      <a:endParaRPr lang="zh-TW" altLang="zh-TW" sz="1800" b="1" kern="1200" dirty="0" smtClean="0">
                        <a:solidFill>
                          <a:srgbClr val="FF0000"/>
                        </a:solidFill>
                        <a:latin typeface="標楷體" panose="03000509000000000000" pitchFamily="65" charset="-120"/>
                        <a:ea typeface="標楷體" panose="03000509000000000000" pitchFamily="65" charset="-120"/>
                        <a:cs typeface="+mn-cs"/>
                      </a:endParaRPr>
                    </a:p>
                  </a:txBody>
                  <a:tcPr anchor="ctr">
                    <a:solidFill>
                      <a:schemeClr val="accent5">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265001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smtClean="0"/>
              <a:t>陸</a:t>
            </a:r>
            <a:endParaRPr lang="zh-TW" altLang="en-US" sz="4400" dirty="0"/>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162027" y="3108936"/>
            <a:ext cx="2708378" cy="1446550"/>
          </a:xfrm>
          <a:prstGeom prst="rect">
            <a:avLst/>
          </a:prstGeom>
          <a:noFill/>
        </p:spPr>
        <p:txBody>
          <a:bodyPr wrap="square" rtlCol="0">
            <a:spAutoFit/>
          </a:bodyPr>
          <a:lstStyle/>
          <a:p>
            <a:pPr algn="ctr"/>
            <a:r>
              <a:rPr lang="zh-TW" altLang="en-US" sz="4400" dirty="0" smtClean="0"/>
              <a:t>離婚配偶請求權</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32</a:t>
            </a:fld>
            <a:endParaRPr lang="zh-TW" altLang="en-US">
              <a:solidFill>
                <a:prstClr val="black">
                  <a:tint val="75000"/>
                </a:prstClr>
              </a:solidFill>
            </a:endParaRPr>
          </a:p>
        </p:txBody>
      </p:sp>
    </p:spTree>
    <p:extLst>
      <p:ext uri="{BB962C8B-B14F-4D97-AF65-F5344CB8AC3E}">
        <p14:creationId xmlns:p14="http://schemas.microsoft.com/office/powerpoint/2010/main" val="19423353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1187624" y="836712"/>
            <a:ext cx="6840760" cy="648072"/>
          </a:xfrm>
        </p:spPr>
        <p:txBody>
          <a:bodyPr>
            <a:noAutofit/>
          </a:bodyPr>
          <a:lstStyle/>
          <a:p>
            <a:r>
              <a:rPr lang="zh-TW" altLang="en-US" sz="3200" b="1" dirty="0" smtClean="0">
                <a:solidFill>
                  <a:schemeClr val="tx1"/>
                </a:solidFill>
                <a:latin typeface="標楷體" panose="03000509000000000000" pitchFamily="65" charset="-120"/>
                <a:ea typeface="標楷體" panose="03000509000000000000" pitchFamily="65" charset="-120"/>
              </a:rPr>
              <a:t>離婚</a:t>
            </a:r>
            <a:r>
              <a:rPr lang="zh-TW" altLang="en-US" sz="3200" b="1" dirty="0">
                <a:solidFill>
                  <a:schemeClr val="tx1"/>
                </a:solidFill>
                <a:latin typeface="標楷體" panose="03000509000000000000" pitchFamily="65" charset="-120"/>
                <a:ea typeface="標楷體" panose="03000509000000000000" pitchFamily="65" charset="-120"/>
              </a:rPr>
              <a:t>配偶退休金請求</a:t>
            </a:r>
            <a:r>
              <a:rPr lang="zh-TW" altLang="en-US" sz="3200" b="1" dirty="0" smtClean="0">
                <a:solidFill>
                  <a:schemeClr val="tx1"/>
                </a:solidFill>
                <a:latin typeface="標楷體" panose="03000509000000000000" pitchFamily="65" charset="-120"/>
                <a:ea typeface="標楷體" panose="03000509000000000000" pitchFamily="65" charset="-120"/>
              </a:rPr>
              <a:t>權</a:t>
            </a:r>
            <a:r>
              <a:rPr lang="zh-TW" altLang="en-US" sz="3200" b="1" dirty="0">
                <a:solidFill>
                  <a:schemeClr val="tx1"/>
                </a:solidFill>
                <a:latin typeface="標楷體" panose="03000509000000000000" pitchFamily="65" charset="-120"/>
                <a:ea typeface="標楷體" panose="03000509000000000000" pitchFamily="65" charset="-120"/>
              </a:rPr>
              <a:t/>
            </a:r>
            <a:br>
              <a:rPr lang="zh-TW" altLang="en-US" sz="3200" b="1" dirty="0">
                <a:solidFill>
                  <a:schemeClr val="tx1"/>
                </a:solidFill>
                <a:latin typeface="標楷體" panose="03000509000000000000" pitchFamily="65" charset="-120"/>
                <a:ea typeface="標楷體" panose="03000509000000000000" pitchFamily="65" charset="-120"/>
              </a:rPr>
            </a:br>
            <a:endParaRPr lang="zh-TW" altLang="en-US" sz="3200"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33</a:t>
            </a:fld>
            <a:endParaRPr lang="zh-TW" altLang="en-US">
              <a:solidFill>
                <a:prstClr val="black">
                  <a:tint val="75000"/>
                </a:prstClr>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2942788592"/>
              </p:ext>
            </p:extLst>
          </p:nvPr>
        </p:nvGraphicFramePr>
        <p:xfrm>
          <a:off x="395536" y="1405344"/>
          <a:ext cx="8568952" cy="4903976"/>
        </p:xfrm>
        <a:graphic>
          <a:graphicData uri="http://schemas.openxmlformats.org/drawingml/2006/table">
            <a:tbl>
              <a:tblPr firstRow="1" bandRow="1">
                <a:tableStyleId>{21E4AEA4-8DFA-4A89-87EB-49C32662AFE0}</a:tableStyleId>
              </a:tblPr>
              <a:tblGrid>
                <a:gridCol w="1247896">
                  <a:extLst>
                    <a:ext uri="{9D8B030D-6E8A-4147-A177-3AD203B41FA5}">
                      <a16:colId xmlns:a16="http://schemas.microsoft.com/office/drawing/2014/main" val="20000"/>
                    </a:ext>
                  </a:extLst>
                </a:gridCol>
                <a:gridCol w="7321056">
                  <a:extLst>
                    <a:ext uri="{9D8B030D-6E8A-4147-A177-3AD203B41FA5}">
                      <a16:colId xmlns:a16="http://schemas.microsoft.com/office/drawing/2014/main" val="20001"/>
                    </a:ext>
                  </a:extLst>
                </a:gridCol>
              </a:tblGrid>
              <a:tr h="509776">
                <a:tc>
                  <a:txBody>
                    <a:bodyPr/>
                    <a:lstStyle/>
                    <a:p>
                      <a:r>
                        <a:rPr lang="zh-TW" altLang="en-US" dirty="0" smtClean="0">
                          <a:latin typeface="標楷體" panose="03000509000000000000" pitchFamily="65" charset="-120"/>
                          <a:ea typeface="標楷體" panose="03000509000000000000" pitchFamily="65" charset="-120"/>
                        </a:rPr>
                        <a:t>重點項目</a:t>
                      </a:r>
                      <a:endParaRPr lang="zh-TW" altLang="en-US" dirty="0">
                        <a:latin typeface="標楷體" panose="03000509000000000000" pitchFamily="65" charset="-120"/>
                        <a:ea typeface="標楷體" panose="03000509000000000000" pitchFamily="65" charset="-120"/>
                      </a:endParaRPr>
                    </a:p>
                  </a:txBody>
                  <a:tcPr/>
                </a:tc>
                <a:tc>
                  <a:txBody>
                    <a:bodyPr/>
                    <a:lstStyle/>
                    <a:p>
                      <a:r>
                        <a:rPr lang="zh-TW" altLang="en-US" dirty="0" smtClean="0">
                          <a:latin typeface="標楷體" panose="03000509000000000000" pitchFamily="65" charset="-120"/>
                          <a:ea typeface="標楷體" panose="03000509000000000000" pitchFamily="65" charset="-120"/>
                        </a:rPr>
                        <a:t>規範內容</a:t>
                      </a:r>
                      <a:endParaRPr lang="zh-TW" altLang="en-US"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10000"/>
                  </a:ext>
                </a:extLst>
              </a:tr>
              <a:tr h="603934">
                <a:tc>
                  <a:txBody>
                    <a:bodyPr/>
                    <a:lstStyle/>
                    <a:p>
                      <a:r>
                        <a:rPr lang="zh-TW" altLang="en-US" b="1" dirty="0" smtClean="0">
                          <a:latin typeface="標楷體" panose="03000509000000000000" pitchFamily="65" charset="-120"/>
                          <a:ea typeface="標楷體" panose="03000509000000000000" pitchFamily="65" charset="-120"/>
                        </a:rPr>
                        <a:t>基本條件</a:t>
                      </a:r>
                      <a:endParaRPr lang="zh-TW" altLang="en-US" b="1" dirty="0">
                        <a:latin typeface="標楷體" panose="03000509000000000000" pitchFamily="65" charset="-120"/>
                        <a:ea typeface="標楷體" panose="03000509000000000000" pitchFamily="65" charset="-120"/>
                      </a:endParaRPr>
                    </a:p>
                  </a:txBody>
                  <a:tcPr anchor="ctr"/>
                </a:tc>
                <a:tc>
                  <a:txBody>
                    <a:bodyPr/>
                    <a:lstStyle/>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婚姻關係基本年限：</a:t>
                      </a:r>
                      <a:r>
                        <a:rPr lang="en-US" altLang="zh-TW" b="1" dirty="0" smtClean="0">
                          <a:solidFill>
                            <a:srgbClr val="0000FF"/>
                          </a:solidFill>
                          <a:latin typeface="標楷體" panose="03000509000000000000" pitchFamily="65" charset="-120"/>
                          <a:ea typeface="標楷體" panose="03000509000000000000" pitchFamily="65" charset="-120"/>
                        </a:rPr>
                        <a:t>2</a:t>
                      </a:r>
                      <a:r>
                        <a:rPr lang="zh-TW" altLang="en-US" b="1" dirty="0" smtClean="0">
                          <a:solidFill>
                            <a:srgbClr val="0000FF"/>
                          </a:solidFill>
                          <a:latin typeface="標楷體" panose="03000509000000000000" pitchFamily="65" charset="-120"/>
                          <a:ea typeface="標楷體" panose="03000509000000000000" pitchFamily="65" charset="-120"/>
                        </a:rPr>
                        <a:t>年</a:t>
                      </a:r>
                      <a:endParaRPr lang="en-US" altLang="zh-TW" b="1" dirty="0" smtClean="0">
                        <a:solidFill>
                          <a:srgbClr val="0000FF"/>
                        </a:solidFill>
                        <a:latin typeface="標楷體" panose="03000509000000000000" pitchFamily="65" charset="-120"/>
                        <a:ea typeface="標楷體" panose="03000509000000000000" pitchFamily="65" charset="-120"/>
                      </a:endParaRPr>
                    </a:p>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配偶</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無工作</a:t>
                      </a:r>
                      <a:r>
                        <a:rPr lang="zh-TW" altLang="en-US" b="1" dirty="0" smtClean="0">
                          <a:latin typeface="標楷體" panose="03000509000000000000" pitchFamily="65" charset="-120"/>
                          <a:ea typeface="標楷體" panose="03000509000000000000" pitchFamily="65" charset="-120"/>
                        </a:rPr>
                        <a:t>或其適用之退休規定有相同分配規定</a:t>
                      </a:r>
                      <a:r>
                        <a:rPr lang="en-US" altLang="zh-TW" b="1" dirty="0" smtClean="0">
                          <a:latin typeface="標楷體" panose="03000509000000000000" pitchFamily="65" charset="-120"/>
                          <a:ea typeface="標楷體" panose="03000509000000000000" pitchFamily="65" charset="-120"/>
                        </a:rPr>
                        <a:t>(</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互惠原則</a:t>
                      </a:r>
                      <a:r>
                        <a:rPr lang="en-US" altLang="zh-TW" sz="1800" b="1" kern="1200" dirty="0" smtClean="0">
                          <a:solidFill>
                            <a:srgbClr val="0000FF"/>
                          </a:solidFill>
                          <a:latin typeface="標楷體" panose="03000509000000000000" pitchFamily="65" charset="-120"/>
                          <a:ea typeface="標楷體" panose="03000509000000000000" pitchFamily="65" charset="-120"/>
                          <a:cs typeface="+mn-cs"/>
                        </a:rPr>
                        <a:t>)</a:t>
                      </a:r>
                      <a:endParaRPr lang="zh-TW" altLang="en-US" sz="1800" b="1" kern="1200" dirty="0">
                        <a:solidFill>
                          <a:srgbClr val="0000FF"/>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0001"/>
                  </a:ext>
                </a:extLst>
              </a:tr>
              <a:tr h="370840">
                <a:tc>
                  <a:txBody>
                    <a:bodyPr/>
                    <a:lstStyle/>
                    <a:p>
                      <a:r>
                        <a:rPr lang="zh-TW" altLang="en-US" b="1" dirty="0" smtClean="0">
                          <a:latin typeface="標楷體" panose="03000509000000000000" pitchFamily="65" charset="-120"/>
                          <a:ea typeface="標楷體" panose="03000509000000000000" pitchFamily="65" charset="-120"/>
                        </a:rPr>
                        <a:t>分配項目及額度</a:t>
                      </a:r>
                      <a:endParaRPr lang="zh-TW" altLang="en-US" b="1" dirty="0">
                        <a:latin typeface="標楷體" panose="03000509000000000000" pitchFamily="65" charset="-120"/>
                        <a:ea typeface="標楷體" panose="03000509000000000000" pitchFamily="65" charset="-120"/>
                      </a:endParaRPr>
                    </a:p>
                  </a:txBody>
                  <a:tcPr anchor="ctr"/>
                </a:tc>
                <a:tc>
                  <a:txBody>
                    <a:bodyPr/>
                    <a:lstStyle/>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限以一次退休金標準計算</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一次給與</a:t>
                      </a:r>
                      <a:endParaRPr lang="en-US" altLang="zh-TW" sz="1800" b="1" kern="1200" dirty="0" smtClean="0">
                        <a:solidFill>
                          <a:srgbClr val="0000FF"/>
                        </a:solidFill>
                        <a:latin typeface="標楷體" panose="03000509000000000000" pitchFamily="65" charset="-120"/>
                        <a:ea typeface="標楷體" panose="03000509000000000000" pitchFamily="65" charset="-120"/>
                        <a:cs typeface="+mn-cs"/>
                      </a:endParaRPr>
                    </a:p>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分配比率按婚姻關係期間占公職期間部分之</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比率</a:t>
                      </a:r>
                      <a:r>
                        <a:rPr lang="en-US" altLang="zh-TW" sz="1800" b="1" kern="1200" dirty="0" smtClean="0">
                          <a:solidFill>
                            <a:srgbClr val="0000FF"/>
                          </a:solidFill>
                          <a:latin typeface="標楷體" panose="03000509000000000000" pitchFamily="65" charset="-120"/>
                          <a:ea typeface="標楷體" panose="03000509000000000000" pitchFamily="65" charset="-120"/>
                          <a:cs typeface="+mn-cs"/>
                        </a:rPr>
                        <a:t>1/2</a:t>
                      </a:r>
                      <a:r>
                        <a:rPr lang="zh-TW" altLang="en-US" b="1" dirty="0" smtClean="0">
                          <a:latin typeface="標楷體" panose="03000509000000000000" pitchFamily="65" charset="-120"/>
                          <a:ea typeface="標楷體" panose="03000509000000000000" pitchFamily="65" charset="-120"/>
                        </a:rPr>
                        <a:t>計算</a:t>
                      </a:r>
                      <a:endParaRPr lang="en-US" altLang="zh-TW" b="1" dirty="0" smtClean="0">
                        <a:latin typeface="標楷體" panose="03000509000000000000" pitchFamily="65" charset="-120"/>
                        <a:ea typeface="標楷體" panose="03000509000000000000" pitchFamily="65" charset="-120"/>
                      </a:endParaRPr>
                    </a:p>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分配比率顯失衡平時，得聲請由法院裁定</a:t>
                      </a:r>
                      <a:endParaRPr lang="zh-TW" altLang="en-US" b="1"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0002"/>
                  </a:ext>
                </a:extLst>
              </a:tr>
              <a:tr h="370840">
                <a:tc>
                  <a:txBody>
                    <a:bodyPr/>
                    <a:lstStyle/>
                    <a:p>
                      <a:r>
                        <a:rPr lang="zh-TW" altLang="en-US" b="1" dirty="0" smtClean="0">
                          <a:latin typeface="標楷體" panose="03000509000000000000" pitchFamily="65" charset="-120"/>
                          <a:ea typeface="標楷體" panose="03000509000000000000" pitchFamily="65" charset="-120"/>
                        </a:rPr>
                        <a:t>排除對象</a:t>
                      </a:r>
                      <a:endParaRPr lang="zh-TW" altLang="en-US" b="1" dirty="0">
                        <a:latin typeface="標楷體" panose="03000509000000000000" pitchFamily="65" charset="-120"/>
                        <a:ea typeface="標楷體" panose="03000509000000000000" pitchFamily="65" charset="-120"/>
                      </a:endParaRPr>
                    </a:p>
                  </a:txBody>
                  <a:tcPr anchor="ctr"/>
                </a:tc>
                <a:tc>
                  <a:txBody>
                    <a:bodyPr/>
                    <a:lstStyle/>
                    <a:p>
                      <a:pPr marL="182563" indent="-182563">
                        <a:buFont typeface="+mj-lt"/>
                        <a:buAutoNum type="arabicPeriod"/>
                      </a:pPr>
                      <a:r>
                        <a:rPr lang="zh-TW" altLang="en-US" sz="1800" b="1" kern="1200" dirty="0" smtClean="0">
                          <a:solidFill>
                            <a:schemeClr val="tx1"/>
                          </a:solidFill>
                          <a:latin typeface="標楷體" panose="03000509000000000000" pitchFamily="65" charset="-120"/>
                          <a:ea typeface="標楷體" panose="03000509000000000000" pitchFamily="65" charset="-120"/>
                          <a:cs typeface="+mn-cs"/>
                        </a:rPr>
                        <a:t>命令退休</a:t>
                      </a:r>
                      <a:r>
                        <a:rPr lang="zh-TW" altLang="en-US" b="1" dirty="0" smtClean="0">
                          <a:latin typeface="標楷體" panose="03000509000000000000" pitchFamily="65" charset="-120"/>
                          <a:ea typeface="標楷體" panose="03000509000000000000" pitchFamily="65" charset="-120"/>
                        </a:rPr>
                        <a:t>或本法施行前</a:t>
                      </a:r>
                      <a:r>
                        <a:rPr lang="zh-TW" altLang="en-US" sz="1800" b="1" kern="1200" dirty="0" smtClean="0">
                          <a:solidFill>
                            <a:schemeClr val="tx1"/>
                          </a:solidFill>
                          <a:latin typeface="標楷體" panose="03000509000000000000" pitchFamily="65" charset="-120"/>
                          <a:ea typeface="標楷體" panose="03000509000000000000" pitchFamily="65" charset="-120"/>
                          <a:cs typeface="+mn-cs"/>
                        </a:rPr>
                        <a:t>已退休者</a:t>
                      </a:r>
                      <a:r>
                        <a:rPr lang="zh-TW" altLang="en-US" b="1" dirty="0" smtClean="0">
                          <a:latin typeface="標楷體" panose="03000509000000000000" pitchFamily="65" charset="-120"/>
                          <a:ea typeface="標楷體" panose="03000509000000000000" pitchFamily="65" charset="-120"/>
                        </a:rPr>
                        <a:t>，不適用</a:t>
                      </a:r>
                      <a:endParaRPr lang="en-US" altLang="zh-TW" b="1" dirty="0" smtClean="0">
                        <a:latin typeface="標楷體" panose="03000509000000000000" pitchFamily="65" charset="-120"/>
                        <a:ea typeface="標楷體" panose="03000509000000000000" pitchFamily="65" charset="-120"/>
                      </a:endParaRPr>
                    </a:p>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本法施行前</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已離婚者</a:t>
                      </a:r>
                      <a:r>
                        <a:rPr lang="zh-TW" altLang="en-US" b="1" dirty="0" smtClean="0">
                          <a:latin typeface="標楷體" panose="03000509000000000000" pitchFamily="65" charset="-120"/>
                          <a:ea typeface="標楷體" panose="03000509000000000000" pitchFamily="65" charset="-120"/>
                        </a:rPr>
                        <a:t>，不適用</a:t>
                      </a:r>
                    </a:p>
                  </a:txBody>
                  <a:tcPr anchor="ctr"/>
                </a:tc>
                <a:extLst>
                  <a:ext uri="{0D108BD9-81ED-4DB2-BD59-A6C34878D82A}">
                    <a16:rowId xmlns:a16="http://schemas.microsoft.com/office/drawing/2014/main" val="10003"/>
                  </a:ext>
                </a:extLst>
              </a:tr>
              <a:tr h="370840">
                <a:tc>
                  <a:txBody>
                    <a:bodyPr/>
                    <a:lstStyle/>
                    <a:p>
                      <a:r>
                        <a:rPr lang="zh-TW" altLang="en-US" b="1" dirty="0" smtClean="0">
                          <a:latin typeface="標楷體" panose="03000509000000000000" pitchFamily="65" charset="-120"/>
                          <a:ea typeface="標楷體" panose="03000509000000000000" pitchFamily="65" charset="-120"/>
                        </a:rPr>
                        <a:t>喪失資格</a:t>
                      </a:r>
                      <a:endParaRPr lang="zh-TW" altLang="en-US" b="1" dirty="0">
                        <a:latin typeface="標楷體" panose="03000509000000000000" pitchFamily="65" charset="-120"/>
                        <a:ea typeface="標楷體" panose="03000509000000000000" pitchFamily="65" charset="-120"/>
                      </a:endParaRPr>
                    </a:p>
                  </a:txBody>
                  <a:tcPr anchor="ctr"/>
                </a:tc>
                <a:tc>
                  <a:txBody>
                    <a:bodyPr/>
                    <a:lstStyle/>
                    <a:p>
                      <a:r>
                        <a:rPr lang="zh-TW" altLang="en-US" b="1" dirty="0" smtClean="0">
                          <a:latin typeface="標楷體" panose="03000509000000000000" pitchFamily="65" charset="-120"/>
                          <a:ea typeface="標楷體" panose="03000509000000000000" pitchFamily="65" charset="-120"/>
                        </a:rPr>
                        <a:t>離婚配偶有第</a:t>
                      </a:r>
                      <a:r>
                        <a:rPr lang="en-US" altLang="zh-TW" b="1" dirty="0" smtClean="0">
                          <a:latin typeface="標楷體" panose="03000509000000000000" pitchFamily="65" charset="-120"/>
                          <a:ea typeface="標楷體" panose="03000509000000000000" pitchFamily="65" charset="-120"/>
                        </a:rPr>
                        <a:t>75</a:t>
                      </a:r>
                      <a:r>
                        <a:rPr lang="zh-TW" altLang="en-US" b="1" dirty="0" smtClean="0">
                          <a:latin typeface="標楷體" panose="03000509000000000000" pitchFamily="65" charset="-120"/>
                          <a:ea typeface="標楷體" panose="03000509000000000000" pitchFamily="65" charset="-120"/>
                        </a:rPr>
                        <a:t>條所定喪失退撫給與權利情形者</a:t>
                      </a:r>
                      <a:endParaRPr lang="zh-TW" altLang="en-US" b="1"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0004"/>
                  </a:ext>
                </a:extLst>
              </a:tr>
              <a:tr h="370840">
                <a:tc>
                  <a:txBody>
                    <a:bodyPr/>
                    <a:lstStyle/>
                    <a:p>
                      <a:r>
                        <a:rPr lang="zh-TW" altLang="en-US" b="1" dirty="0" smtClean="0">
                          <a:latin typeface="標楷體" panose="03000509000000000000" pitchFamily="65" charset="-120"/>
                          <a:ea typeface="標楷體" panose="03000509000000000000" pitchFamily="65" charset="-120"/>
                        </a:rPr>
                        <a:t>請求權限制及時效</a:t>
                      </a:r>
                      <a:endParaRPr lang="zh-TW" altLang="en-US" b="1" dirty="0">
                        <a:latin typeface="標楷體" panose="03000509000000000000" pitchFamily="65" charset="-120"/>
                        <a:ea typeface="標楷體" panose="03000509000000000000" pitchFamily="65" charset="-120"/>
                      </a:endParaRPr>
                    </a:p>
                  </a:txBody>
                  <a:tcPr anchor="ctr"/>
                </a:tc>
                <a:tc>
                  <a:txBody>
                    <a:bodyPr/>
                    <a:lstStyle/>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請求權</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不得讓與及繼承</a:t>
                      </a:r>
                      <a:endParaRPr lang="en-US" altLang="zh-TW" sz="1800" b="1" kern="1200" dirty="0" smtClean="0">
                        <a:solidFill>
                          <a:srgbClr val="0000FF"/>
                        </a:solidFill>
                        <a:latin typeface="標楷體" panose="03000509000000000000" pitchFamily="65" charset="-120"/>
                        <a:ea typeface="標楷體" panose="03000509000000000000" pitchFamily="65" charset="-120"/>
                        <a:cs typeface="+mn-cs"/>
                      </a:endParaRPr>
                    </a:p>
                    <a:p>
                      <a:pPr marL="182563" indent="-182563">
                        <a:buFont typeface="+mj-lt"/>
                        <a:buAutoNum type="arabicPeriod"/>
                      </a:pPr>
                      <a:r>
                        <a:rPr lang="zh-TW" altLang="en-US" b="1" dirty="0" smtClean="0">
                          <a:latin typeface="標楷體" panose="03000509000000000000" pitchFamily="65" charset="-120"/>
                          <a:ea typeface="標楷體" panose="03000509000000000000" pitchFamily="65" charset="-120"/>
                        </a:rPr>
                        <a:t>自知悉有分配請求權時起，</a:t>
                      </a:r>
                      <a:r>
                        <a:rPr lang="en-US" altLang="zh-TW" sz="1800" b="1" kern="1200" dirty="0" smtClean="0">
                          <a:solidFill>
                            <a:srgbClr val="0000FF"/>
                          </a:solidFill>
                          <a:latin typeface="標楷體" panose="03000509000000000000" pitchFamily="65" charset="-120"/>
                          <a:ea typeface="標楷體" panose="03000509000000000000" pitchFamily="65" charset="-120"/>
                          <a:cs typeface="+mn-cs"/>
                        </a:rPr>
                        <a:t>2</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年間</a:t>
                      </a:r>
                      <a:r>
                        <a:rPr lang="zh-TW" altLang="en-US" b="1" dirty="0" smtClean="0">
                          <a:latin typeface="標楷體" panose="03000509000000000000" pitchFamily="65" charset="-120"/>
                          <a:ea typeface="標楷體" panose="03000509000000000000" pitchFamily="65" charset="-120"/>
                        </a:rPr>
                        <a:t>不行使而消滅。但自法定財產制或共同財產制關係消滅時，逾</a:t>
                      </a:r>
                      <a:r>
                        <a:rPr lang="en-US" altLang="zh-TW" sz="1800" b="1" kern="1200" dirty="0" smtClean="0">
                          <a:solidFill>
                            <a:srgbClr val="0000FF"/>
                          </a:solidFill>
                          <a:latin typeface="標楷體" panose="03000509000000000000" pitchFamily="65" charset="-120"/>
                          <a:ea typeface="標楷體" panose="03000509000000000000" pitchFamily="65" charset="-120"/>
                          <a:cs typeface="+mn-cs"/>
                        </a:rPr>
                        <a:t>5</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年</a:t>
                      </a:r>
                      <a:r>
                        <a:rPr lang="zh-TW" altLang="en-US" b="1" dirty="0" smtClean="0">
                          <a:latin typeface="標楷體" panose="03000509000000000000" pitchFamily="65" charset="-120"/>
                          <a:ea typeface="標楷體" panose="03000509000000000000" pitchFamily="65" charset="-120"/>
                        </a:rPr>
                        <a:t>者，亦同</a:t>
                      </a:r>
                      <a:endParaRPr lang="zh-TW" altLang="en-US" b="1" dirty="0">
                        <a:solidFill>
                          <a:srgbClr val="0000FF"/>
                        </a:solidFill>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0005"/>
                  </a:ext>
                </a:extLst>
              </a:tr>
              <a:tr h="370840">
                <a:tc>
                  <a:txBody>
                    <a:bodyPr/>
                    <a:lstStyle/>
                    <a:p>
                      <a:r>
                        <a:rPr lang="zh-TW" altLang="en-US" b="1" dirty="0" smtClean="0">
                          <a:latin typeface="標楷體" panose="03000509000000000000" pitchFamily="65" charset="-120"/>
                          <a:ea typeface="標楷體" panose="03000509000000000000" pitchFamily="65" charset="-120"/>
                        </a:rPr>
                        <a:t>發給方式</a:t>
                      </a:r>
                      <a:endParaRPr lang="zh-TW" altLang="en-US" b="1" dirty="0">
                        <a:latin typeface="標楷體" panose="03000509000000000000" pitchFamily="65" charset="-120"/>
                        <a:ea typeface="標楷體" panose="03000509000000000000" pitchFamily="65" charset="-120"/>
                      </a:endParaRPr>
                    </a:p>
                  </a:txBody>
                  <a:tcPr anchor="ctr"/>
                </a:tc>
                <a:tc>
                  <a:txBody>
                    <a:bodyPr/>
                    <a:lstStyle/>
                    <a:p>
                      <a:r>
                        <a:rPr lang="en-US" altLang="zh-TW" sz="1800" b="1" kern="1200" dirty="0" smtClean="0">
                          <a:latin typeface="標楷體" panose="03000509000000000000" pitchFamily="65" charset="-120"/>
                          <a:ea typeface="標楷體" panose="03000509000000000000" pitchFamily="65" charset="-120"/>
                        </a:rPr>
                        <a:t>1.</a:t>
                      </a:r>
                      <a:r>
                        <a:rPr lang="zh-TW" altLang="en-US" sz="1800" b="1" kern="1200" dirty="0" smtClean="0">
                          <a:latin typeface="標楷體" panose="03000509000000000000" pitchFamily="65" charset="-120"/>
                          <a:ea typeface="標楷體" panose="03000509000000000000" pitchFamily="65" charset="-120"/>
                        </a:rPr>
                        <a:t>以離婚時</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先協議</a:t>
                      </a:r>
                      <a:r>
                        <a:rPr lang="zh-TW" altLang="en-US" sz="1800" b="1" kern="1200" dirty="0" smtClean="0">
                          <a:latin typeface="標楷體" panose="03000509000000000000" pitchFamily="65" charset="-120"/>
                          <a:ea typeface="標楷體" panose="03000509000000000000" pitchFamily="65" charset="-120"/>
                        </a:rPr>
                        <a:t>為原則</a:t>
                      </a:r>
                      <a:endParaRPr lang="en-US" altLang="zh-TW" sz="1800" b="1" kern="1200" dirty="0" smtClean="0">
                        <a:latin typeface="標楷體" panose="03000509000000000000" pitchFamily="65" charset="-120"/>
                        <a:ea typeface="標楷體" panose="03000509000000000000" pitchFamily="65" charset="-120"/>
                      </a:endParaRPr>
                    </a:p>
                    <a:p>
                      <a:r>
                        <a:rPr lang="en-US" altLang="zh-TW" sz="1800" b="1" kern="1200" dirty="0" smtClean="0">
                          <a:latin typeface="標楷體" panose="03000509000000000000" pitchFamily="65" charset="-120"/>
                          <a:ea typeface="標楷體" panose="03000509000000000000" pitchFamily="65" charset="-120"/>
                        </a:rPr>
                        <a:t>2.</a:t>
                      </a:r>
                      <a:r>
                        <a:rPr lang="zh-TW" altLang="en-US" sz="1800" b="1" kern="1200" dirty="0" smtClean="0">
                          <a:solidFill>
                            <a:srgbClr val="0000FF"/>
                          </a:solidFill>
                          <a:latin typeface="標楷體" panose="03000509000000000000" pitchFamily="65" charset="-120"/>
                          <a:ea typeface="標楷體" panose="03000509000000000000" pitchFamily="65" charset="-120"/>
                          <a:cs typeface="+mn-cs"/>
                        </a:rPr>
                        <a:t>協議不成</a:t>
                      </a:r>
                      <a:r>
                        <a:rPr lang="zh-TW" altLang="en-US" sz="1800" b="1" kern="1200" dirty="0" smtClean="0">
                          <a:latin typeface="標楷體" panose="03000509000000000000" pitchFamily="65" charset="-120"/>
                          <a:ea typeface="標楷體" panose="03000509000000000000" pitchFamily="65" charset="-120"/>
                        </a:rPr>
                        <a:t>，再向退休金支給機關請求一次發給</a:t>
                      </a:r>
                      <a:r>
                        <a:rPr lang="en-US" altLang="zh-TW" sz="1800" b="1" kern="1200" dirty="0" smtClean="0">
                          <a:latin typeface="標楷體" panose="03000509000000000000" pitchFamily="65" charset="-120"/>
                          <a:ea typeface="標楷體" panose="03000509000000000000" pitchFamily="65" charset="-120"/>
                        </a:rPr>
                        <a:t>(</a:t>
                      </a:r>
                      <a:r>
                        <a:rPr lang="zh-TW" altLang="en-US" sz="1800" b="1" kern="1200" dirty="0" smtClean="0">
                          <a:latin typeface="標楷體" panose="03000509000000000000" pitchFamily="65" charset="-120"/>
                          <a:ea typeface="標楷體" panose="03000509000000000000" pitchFamily="65" charset="-120"/>
                        </a:rPr>
                        <a:t>代發之意</a:t>
                      </a:r>
                      <a:r>
                        <a:rPr lang="en-US" altLang="zh-TW" sz="1800" b="1" kern="1200" dirty="0" smtClean="0">
                          <a:latin typeface="標楷體" panose="03000509000000000000" pitchFamily="65" charset="-120"/>
                          <a:ea typeface="標楷體" panose="03000509000000000000" pitchFamily="65" charset="-120"/>
                        </a:rPr>
                        <a:t>)</a:t>
                      </a:r>
                      <a:r>
                        <a:rPr lang="zh-TW" altLang="en-US" sz="1800" b="1" kern="1200" dirty="0" smtClean="0">
                          <a:latin typeface="標楷體" panose="03000509000000000000" pitchFamily="65" charset="-120"/>
                          <a:ea typeface="標楷體" panose="03000509000000000000" pitchFamily="65" charset="-120"/>
                        </a:rPr>
                        <a:t>；之後再由支給機關從退休人員退休金中收回</a:t>
                      </a:r>
                      <a:endParaRPr lang="zh-TW" altLang="en-US" sz="1800" b="1" kern="1200" dirty="0">
                        <a:solidFill>
                          <a:schemeClr val="dk1"/>
                        </a:solidFill>
                        <a:latin typeface="標楷體" panose="03000509000000000000" pitchFamily="65" charset="-120"/>
                        <a:ea typeface="標楷體" panose="03000509000000000000" pitchFamily="65" charset="-120"/>
                        <a:cs typeface="+mn-cs"/>
                      </a:endParaRP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681880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827584" y="476672"/>
            <a:ext cx="7869560" cy="1252728"/>
          </a:xfrm>
        </p:spPr>
        <p:txBody>
          <a:bodyPr/>
          <a:lstStyle/>
          <a:p>
            <a:r>
              <a:rPr lang="zh-TW" altLang="en-US" b="1" dirty="0" smtClean="0">
                <a:solidFill>
                  <a:schemeClr val="tx1"/>
                </a:solidFill>
                <a:latin typeface="標楷體" panose="03000509000000000000" pitchFamily="65" charset="-120"/>
                <a:ea typeface="標楷體" panose="03000509000000000000" pitchFamily="65" charset="-120"/>
              </a:rPr>
              <a:t>離婚配偶退休金請求權</a:t>
            </a:r>
            <a:endParaRPr lang="zh-TW" altLang="en-US" dirty="0">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34</a:t>
            </a:fld>
            <a:endParaRPr lang="zh-TW" altLang="en-US">
              <a:solidFill>
                <a:prstClr val="black">
                  <a:tint val="75000"/>
                </a:prstClr>
              </a:solidFill>
            </a:endParaRPr>
          </a:p>
        </p:txBody>
      </p:sp>
      <p:graphicFrame>
        <p:nvGraphicFramePr>
          <p:cNvPr id="4" name="表格 3"/>
          <p:cNvGraphicFramePr>
            <a:graphicFrameLocks noGrp="1"/>
          </p:cNvGraphicFramePr>
          <p:nvPr>
            <p:extLst>
              <p:ext uri="{D42A27DB-BD31-4B8C-83A1-F6EECF244321}">
                <p14:modId xmlns:p14="http://schemas.microsoft.com/office/powerpoint/2010/main" val="451463944"/>
              </p:ext>
            </p:extLst>
          </p:nvPr>
        </p:nvGraphicFramePr>
        <p:xfrm>
          <a:off x="570511" y="1844824"/>
          <a:ext cx="8064896" cy="1846510"/>
        </p:xfrm>
        <a:graphic>
          <a:graphicData uri="http://schemas.openxmlformats.org/drawingml/2006/table">
            <a:tbl>
              <a:tblPr firstRow="1" firstCol="1" bandRow="1">
                <a:tableStyleId>{5DA37D80-6434-44D0-A028-1B22A696006F}</a:tableStyleId>
              </a:tblPr>
              <a:tblGrid>
                <a:gridCol w="3977556">
                  <a:extLst>
                    <a:ext uri="{9D8B030D-6E8A-4147-A177-3AD203B41FA5}">
                      <a16:colId xmlns:a16="http://schemas.microsoft.com/office/drawing/2014/main" val="20000"/>
                    </a:ext>
                  </a:extLst>
                </a:gridCol>
                <a:gridCol w="4087340">
                  <a:extLst>
                    <a:ext uri="{9D8B030D-6E8A-4147-A177-3AD203B41FA5}">
                      <a16:colId xmlns:a16="http://schemas.microsoft.com/office/drawing/2014/main" val="20001"/>
                    </a:ext>
                  </a:extLst>
                </a:gridCol>
              </a:tblGrid>
              <a:tr h="369302">
                <a:tc>
                  <a:txBody>
                    <a:bodyPr/>
                    <a:lstStyle/>
                    <a:p>
                      <a:pPr>
                        <a:spcAft>
                          <a:spcPts val="0"/>
                        </a:spcAft>
                      </a:pPr>
                      <a:r>
                        <a:rPr lang="en-US" sz="1800" kern="0" dirty="0">
                          <a:effectLst/>
                          <a:latin typeface="標楷體" panose="03000509000000000000" pitchFamily="65" charset="-120"/>
                          <a:ea typeface="標楷體" panose="03000509000000000000" pitchFamily="65" charset="-120"/>
                        </a:rPr>
                        <a:t>1.</a:t>
                      </a:r>
                      <a:r>
                        <a:rPr lang="zh-TW" sz="1800" kern="0" dirty="0">
                          <a:effectLst/>
                          <a:latin typeface="標楷體" panose="03000509000000000000" pitchFamily="65" charset="-120"/>
                          <a:ea typeface="標楷體" panose="03000509000000000000" pitchFamily="65" charset="-120"/>
                        </a:rPr>
                        <a:t>婚姻關係</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標楷體" panose="03000509000000000000" pitchFamily="65" charset="-120"/>
                          <a:ea typeface="標楷體" panose="03000509000000000000" pitchFamily="65" charset="-120"/>
                        </a:rPr>
                        <a:t>10</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0"/>
                  </a:ext>
                </a:extLst>
              </a:tr>
              <a:tr h="369302">
                <a:tc>
                  <a:txBody>
                    <a:bodyPr/>
                    <a:lstStyle/>
                    <a:p>
                      <a:pPr>
                        <a:spcAft>
                          <a:spcPts val="0"/>
                        </a:spcAft>
                      </a:pPr>
                      <a:r>
                        <a:rPr lang="en-US" sz="1800" kern="0" dirty="0">
                          <a:effectLst/>
                          <a:latin typeface="標楷體" panose="03000509000000000000" pitchFamily="65" charset="-120"/>
                          <a:ea typeface="標楷體" panose="03000509000000000000" pitchFamily="65" charset="-120"/>
                        </a:rPr>
                        <a:t>2.</a:t>
                      </a:r>
                      <a:r>
                        <a:rPr lang="zh-TW" sz="1800" kern="0" dirty="0">
                          <a:effectLst/>
                          <a:latin typeface="標楷體" panose="03000509000000000000" pitchFamily="65" charset="-120"/>
                          <a:ea typeface="標楷體" panose="03000509000000000000" pitchFamily="65" charset="-120"/>
                        </a:rPr>
                        <a:t>婚姻</a:t>
                      </a:r>
                      <a:r>
                        <a:rPr lang="zh-TW" sz="1800" kern="0" dirty="0" smtClean="0">
                          <a:effectLst/>
                          <a:latin typeface="標楷體" panose="03000509000000000000" pitchFamily="65" charset="-120"/>
                          <a:ea typeface="標楷體" panose="03000509000000000000" pitchFamily="65" charset="-120"/>
                        </a:rPr>
                        <a:t>關係</a:t>
                      </a:r>
                      <a:r>
                        <a:rPr lang="zh-TW" altLang="en-US" sz="1800" kern="0" dirty="0" smtClean="0">
                          <a:effectLst/>
                          <a:latin typeface="標楷體" panose="03000509000000000000" pitchFamily="65" charset="-120"/>
                          <a:ea typeface="標楷體" panose="03000509000000000000" pitchFamily="65" charset="-120"/>
                        </a:rPr>
                        <a:t>占</a:t>
                      </a:r>
                      <a:r>
                        <a:rPr lang="zh-TW" sz="1800" kern="0" dirty="0" smtClean="0">
                          <a:effectLst/>
                          <a:latin typeface="標楷體" panose="03000509000000000000" pitchFamily="65" charset="-120"/>
                          <a:ea typeface="標楷體" panose="03000509000000000000" pitchFamily="65" charset="-120"/>
                        </a:rPr>
                        <a:t>公職</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solidFill>
                      <a:srgbClr val="FFCCCC"/>
                    </a:solidFill>
                  </a:tcPr>
                </a:tc>
                <a:tc>
                  <a:txBody>
                    <a:bodyPr/>
                    <a:lstStyle/>
                    <a:p>
                      <a:pPr algn="ctr">
                        <a:spcAft>
                          <a:spcPts val="0"/>
                        </a:spcAft>
                      </a:pPr>
                      <a:r>
                        <a:rPr lang="en-US" sz="1800" b="1" kern="0" dirty="0">
                          <a:effectLst/>
                          <a:latin typeface="標楷體" panose="03000509000000000000" pitchFamily="65" charset="-120"/>
                          <a:ea typeface="標楷體" panose="03000509000000000000" pitchFamily="65" charset="-120"/>
                        </a:rPr>
                        <a:t>2</a:t>
                      </a:r>
                      <a:endParaRPr lang="zh-TW" sz="1800" b="1" kern="100" dirty="0">
                        <a:effectLst/>
                        <a:latin typeface="標楷體" panose="03000509000000000000" pitchFamily="65" charset="-120"/>
                        <a:ea typeface="標楷體" panose="03000509000000000000" pitchFamily="65" charset="-120"/>
                        <a:cs typeface="Times New Roman"/>
                      </a:endParaRPr>
                    </a:p>
                  </a:txBody>
                  <a:tcPr marL="17780" marR="17780" marT="0" marB="0" anchor="ctr">
                    <a:solidFill>
                      <a:srgbClr val="FFCCCC"/>
                    </a:solidFill>
                  </a:tcPr>
                </a:tc>
                <a:extLst>
                  <a:ext uri="{0D108BD9-81ED-4DB2-BD59-A6C34878D82A}">
                    <a16:rowId xmlns:a16="http://schemas.microsoft.com/office/drawing/2014/main" val="10001"/>
                  </a:ext>
                </a:extLst>
              </a:tr>
              <a:tr h="369302">
                <a:tc>
                  <a:txBody>
                    <a:bodyPr/>
                    <a:lstStyle/>
                    <a:p>
                      <a:pPr>
                        <a:spcAft>
                          <a:spcPts val="0"/>
                        </a:spcAft>
                      </a:pPr>
                      <a:r>
                        <a:rPr lang="en-US" sz="1800" kern="0" dirty="0">
                          <a:effectLst/>
                          <a:latin typeface="標楷體" panose="03000509000000000000" pitchFamily="65" charset="-120"/>
                          <a:ea typeface="標楷體" panose="03000509000000000000" pitchFamily="65" charset="-120"/>
                        </a:rPr>
                        <a:t>3.</a:t>
                      </a:r>
                      <a:r>
                        <a:rPr lang="zh-TW" sz="1800" kern="0" dirty="0">
                          <a:effectLst/>
                          <a:latin typeface="標楷體" panose="03000509000000000000" pitchFamily="65" charset="-120"/>
                          <a:ea typeface="標楷體" panose="03000509000000000000" pitchFamily="65" charset="-120"/>
                        </a:rPr>
                        <a:t>退休總年資</a:t>
                      </a:r>
                      <a:r>
                        <a:rPr lang="en-US" sz="1800" kern="0" dirty="0">
                          <a:effectLst/>
                          <a:latin typeface="標楷體" panose="03000509000000000000" pitchFamily="65" charset="-120"/>
                          <a:ea typeface="標楷體" panose="03000509000000000000" pitchFamily="65" charset="-120"/>
                        </a:rPr>
                        <a:t>(</a:t>
                      </a:r>
                      <a:r>
                        <a:rPr lang="zh-TW" sz="1800" kern="0" dirty="0">
                          <a:effectLst/>
                          <a:latin typeface="標楷體" panose="03000509000000000000" pitchFamily="65" charset="-120"/>
                          <a:ea typeface="標楷體" panose="03000509000000000000" pitchFamily="65" charset="-120"/>
                        </a:rPr>
                        <a:t>純新制</a:t>
                      </a:r>
                      <a:r>
                        <a:rPr lang="en-US" sz="1800" kern="0" dirty="0">
                          <a:effectLst/>
                          <a:latin typeface="標楷體" panose="03000509000000000000" pitchFamily="65" charset="-120"/>
                          <a:ea typeface="標楷體" panose="03000509000000000000" pitchFamily="65" charset="-120"/>
                        </a:rPr>
                        <a:t>)</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b="1" kern="0" dirty="0">
                          <a:effectLst/>
                          <a:latin typeface="標楷體" panose="03000509000000000000" pitchFamily="65" charset="-120"/>
                          <a:ea typeface="標楷體" panose="03000509000000000000" pitchFamily="65" charset="-120"/>
                        </a:rPr>
                        <a:t>30</a:t>
                      </a:r>
                      <a:endParaRPr lang="zh-TW" sz="1800" b="1"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2"/>
                  </a:ext>
                </a:extLst>
              </a:tr>
              <a:tr h="369302">
                <a:tc>
                  <a:txBody>
                    <a:bodyPr/>
                    <a:lstStyle/>
                    <a:p>
                      <a:pPr>
                        <a:spcAft>
                          <a:spcPts val="0"/>
                        </a:spcAft>
                      </a:pPr>
                      <a:r>
                        <a:rPr lang="en-US" sz="1800" kern="0" dirty="0">
                          <a:effectLst/>
                          <a:latin typeface="標楷體" panose="03000509000000000000" pitchFamily="65" charset="-120"/>
                          <a:ea typeface="標楷體" panose="03000509000000000000" pitchFamily="65" charset="-120"/>
                        </a:rPr>
                        <a:t>4.</a:t>
                      </a:r>
                      <a:r>
                        <a:rPr lang="zh-TW" sz="1800" kern="0" dirty="0">
                          <a:effectLst/>
                          <a:latin typeface="標楷體" panose="03000509000000000000" pitchFamily="65" charset="-120"/>
                          <a:ea typeface="標楷體" panose="03000509000000000000" pitchFamily="65" charset="-120"/>
                        </a:rPr>
                        <a:t>婚姻</a:t>
                      </a:r>
                      <a:r>
                        <a:rPr lang="zh-TW" sz="1800" kern="0" dirty="0" smtClean="0">
                          <a:effectLst/>
                          <a:latin typeface="標楷體" panose="03000509000000000000" pitchFamily="65" charset="-120"/>
                          <a:ea typeface="標楷體" panose="03000509000000000000" pitchFamily="65" charset="-120"/>
                        </a:rPr>
                        <a:t>關係</a:t>
                      </a:r>
                      <a:r>
                        <a:rPr lang="zh-TW" altLang="en-US" sz="1800" kern="0" dirty="0" smtClean="0">
                          <a:effectLst/>
                          <a:latin typeface="標楷體" panose="03000509000000000000" pitchFamily="65" charset="-120"/>
                          <a:ea typeface="標楷體" panose="03000509000000000000" pitchFamily="65" charset="-120"/>
                        </a:rPr>
                        <a:t>占</a:t>
                      </a:r>
                      <a:r>
                        <a:rPr lang="zh-TW" sz="1800" kern="0" dirty="0" smtClean="0">
                          <a:effectLst/>
                          <a:latin typeface="標楷體" panose="03000509000000000000" pitchFamily="65" charset="-120"/>
                          <a:ea typeface="標楷體" panose="03000509000000000000" pitchFamily="65" charset="-120"/>
                        </a:rPr>
                        <a:t>公職</a:t>
                      </a:r>
                      <a:r>
                        <a:rPr lang="zh-TW" sz="1800" kern="0" dirty="0">
                          <a:effectLst/>
                          <a:latin typeface="標楷體" panose="03000509000000000000" pitchFamily="65" charset="-120"/>
                          <a:ea typeface="標楷體" panose="03000509000000000000" pitchFamily="65" charset="-120"/>
                        </a:rPr>
                        <a:t>比率</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solidFill>
                      <a:srgbClr val="FFCCCC"/>
                    </a:solidFill>
                  </a:tcPr>
                </a:tc>
                <a:tc>
                  <a:txBody>
                    <a:bodyPr/>
                    <a:lstStyle/>
                    <a:p>
                      <a:pPr algn="ctr">
                        <a:spcAft>
                          <a:spcPts val="0"/>
                        </a:spcAft>
                      </a:pPr>
                      <a:r>
                        <a:rPr lang="en-US" sz="1800" b="1" kern="0" dirty="0">
                          <a:effectLst/>
                          <a:latin typeface="標楷體" panose="03000509000000000000" pitchFamily="65" charset="-120"/>
                          <a:ea typeface="標楷體" panose="03000509000000000000" pitchFamily="65" charset="-120"/>
                        </a:rPr>
                        <a:t>2/30</a:t>
                      </a:r>
                      <a:endParaRPr lang="zh-TW" sz="1800" b="1" kern="100" dirty="0">
                        <a:effectLst/>
                        <a:latin typeface="標楷體" panose="03000509000000000000" pitchFamily="65" charset="-120"/>
                        <a:ea typeface="標楷體" panose="03000509000000000000" pitchFamily="65" charset="-120"/>
                        <a:cs typeface="Times New Roman"/>
                      </a:endParaRPr>
                    </a:p>
                  </a:txBody>
                  <a:tcPr marL="17780" marR="17780" marT="0" marB="0" anchor="ctr">
                    <a:solidFill>
                      <a:srgbClr val="FFCCCC"/>
                    </a:solidFill>
                  </a:tcPr>
                </a:tc>
                <a:extLst>
                  <a:ext uri="{0D108BD9-81ED-4DB2-BD59-A6C34878D82A}">
                    <a16:rowId xmlns:a16="http://schemas.microsoft.com/office/drawing/2014/main" val="10003"/>
                  </a:ext>
                </a:extLst>
              </a:tr>
              <a:tr h="369302">
                <a:tc>
                  <a:txBody>
                    <a:bodyPr/>
                    <a:lstStyle/>
                    <a:p>
                      <a:pPr>
                        <a:spcAft>
                          <a:spcPts val="0"/>
                        </a:spcAft>
                      </a:pPr>
                      <a:r>
                        <a:rPr lang="en-US" sz="1800" kern="0" dirty="0">
                          <a:effectLst/>
                          <a:latin typeface="標楷體" panose="03000509000000000000" pitchFamily="65" charset="-120"/>
                          <a:ea typeface="標楷體" panose="03000509000000000000" pitchFamily="65" charset="-120"/>
                        </a:rPr>
                        <a:t>5.</a:t>
                      </a:r>
                      <a:r>
                        <a:rPr lang="zh-TW" sz="1800" kern="0" dirty="0" smtClean="0">
                          <a:effectLst/>
                          <a:latin typeface="標楷體" panose="03000509000000000000" pitchFamily="65" charset="-120"/>
                          <a:ea typeface="標楷體" panose="03000509000000000000" pitchFamily="65" charset="-120"/>
                        </a:rPr>
                        <a:t>以</a:t>
                      </a:r>
                      <a:r>
                        <a:rPr lang="en-US" altLang="zh-TW" sz="1800" kern="0" dirty="0" smtClean="0">
                          <a:effectLst/>
                          <a:latin typeface="標楷體" panose="03000509000000000000" pitchFamily="65" charset="-120"/>
                          <a:ea typeface="標楷體" panose="03000509000000000000" pitchFamily="65" charset="-120"/>
                        </a:rPr>
                        <a:t>625</a:t>
                      </a:r>
                      <a:r>
                        <a:rPr lang="zh-TW" altLang="en-US" sz="1800" kern="0" dirty="0" smtClean="0">
                          <a:effectLst/>
                          <a:latin typeface="標楷體" panose="03000509000000000000" pitchFamily="65" charset="-120"/>
                          <a:ea typeface="標楷體" panose="03000509000000000000" pitchFamily="65" charset="-120"/>
                        </a:rPr>
                        <a:t>薪點</a:t>
                      </a:r>
                      <a:r>
                        <a:rPr lang="en-US" altLang="zh-TW" sz="1800" kern="0" dirty="0" smtClean="0">
                          <a:effectLst/>
                          <a:latin typeface="標楷體" panose="03000509000000000000" pitchFamily="65" charset="-120"/>
                          <a:ea typeface="標楷體" panose="03000509000000000000" pitchFamily="65" charset="-120"/>
                        </a:rPr>
                        <a:t>(710</a:t>
                      </a:r>
                      <a:r>
                        <a:rPr lang="zh-TW" altLang="en-US" sz="1800" kern="0" dirty="0" smtClean="0">
                          <a:effectLst/>
                          <a:latin typeface="標楷體" panose="03000509000000000000" pitchFamily="65" charset="-120"/>
                          <a:ea typeface="標楷體" panose="03000509000000000000" pitchFamily="65" charset="-120"/>
                        </a:rPr>
                        <a:t>俸點</a:t>
                      </a:r>
                      <a:r>
                        <a:rPr lang="en-US" altLang="zh-TW" sz="1800" kern="0" dirty="0" smtClean="0">
                          <a:effectLst/>
                          <a:latin typeface="標楷體" panose="03000509000000000000" pitchFamily="65" charset="-120"/>
                          <a:ea typeface="標楷體" panose="03000509000000000000" pitchFamily="65" charset="-120"/>
                        </a:rPr>
                        <a:t>)</a:t>
                      </a:r>
                      <a:r>
                        <a:rPr lang="zh-TW" sz="1800" kern="0" dirty="0" smtClean="0">
                          <a:effectLst/>
                          <a:latin typeface="標楷體" panose="03000509000000000000" pitchFamily="65" charset="-120"/>
                          <a:ea typeface="標楷體" panose="03000509000000000000" pitchFamily="65" charset="-120"/>
                        </a:rPr>
                        <a:t>退休為</a:t>
                      </a:r>
                      <a:r>
                        <a:rPr lang="zh-TW" sz="1800" kern="0" dirty="0">
                          <a:effectLst/>
                          <a:latin typeface="標楷體" panose="03000509000000000000" pitchFamily="65" charset="-120"/>
                          <a:ea typeface="標楷體" panose="03000509000000000000" pitchFamily="65" charset="-120"/>
                        </a:rPr>
                        <a:t>例</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b="1" kern="0" dirty="0" smtClean="0">
                          <a:effectLst/>
                          <a:latin typeface="標楷體" panose="03000509000000000000" pitchFamily="65" charset="-120"/>
                          <a:ea typeface="標楷體" panose="03000509000000000000" pitchFamily="65" charset="-120"/>
                        </a:rPr>
                        <a:t>625</a:t>
                      </a:r>
                      <a:r>
                        <a:rPr lang="zh-TW" altLang="en-US" sz="1800" b="1" kern="0" dirty="0" smtClean="0">
                          <a:effectLst/>
                          <a:latin typeface="標楷體" panose="03000509000000000000" pitchFamily="65" charset="-120"/>
                          <a:ea typeface="標楷體" panose="03000509000000000000" pitchFamily="65" charset="-120"/>
                        </a:rPr>
                        <a:t>薪</a:t>
                      </a:r>
                      <a:r>
                        <a:rPr lang="zh-TW" sz="1800" b="1" kern="0" dirty="0" smtClean="0">
                          <a:effectLst/>
                          <a:latin typeface="標楷體" panose="03000509000000000000" pitchFamily="65" charset="-120"/>
                          <a:ea typeface="標楷體" panose="03000509000000000000" pitchFamily="65" charset="-120"/>
                        </a:rPr>
                        <a:t>點</a:t>
                      </a:r>
                      <a:r>
                        <a:rPr lang="en-US" altLang="zh-TW" sz="1800" b="1" kern="0" dirty="0" smtClean="0">
                          <a:effectLst/>
                          <a:latin typeface="標楷體" panose="03000509000000000000" pitchFamily="65" charset="-120"/>
                          <a:ea typeface="標楷體" panose="03000509000000000000" pitchFamily="65" charset="-120"/>
                        </a:rPr>
                        <a:t>(710</a:t>
                      </a:r>
                      <a:r>
                        <a:rPr lang="zh-TW" altLang="en-US" sz="1800" b="1" kern="0" dirty="0" smtClean="0">
                          <a:effectLst/>
                          <a:latin typeface="標楷體" panose="03000509000000000000" pitchFamily="65" charset="-120"/>
                          <a:ea typeface="標楷體" panose="03000509000000000000" pitchFamily="65" charset="-120"/>
                        </a:rPr>
                        <a:t>俸點</a:t>
                      </a:r>
                      <a:r>
                        <a:rPr lang="en-US" altLang="zh-TW" sz="1800" b="1" kern="0" dirty="0" smtClean="0">
                          <a:effectLst/>
                          <a:latin typeface="標楷體" panose="03000509000000000000" pitchFamily="65" charset="-120"/>
                          <a:ea typeface="標楷體" panose="03000509000000000000" pitchFamily="65" charset="-120"/>
                        </a:rPr>
                        <a:t>)</a:t>
                      </a:r>
                      <a:endParaRPr lang="zh-TW" sz="1800" b="1"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4"/>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875391161"/>
              </p:ext>
            </p:extLst>
          </p:nvPr>
        </p:nvGraphicFramePr>
        <p:xfrm>
          <a:off x="620783" y="3789040"/>
          <a:ext cx="8064895" cy="822960"/>
        </p:xfrm>
        <a:graphic>
          <a:graphicData uri="http://schemas.openxmlformats.org/drawingml/2006/table">
            <a:tbl>
              <a:tblPr firstRow="1" firstCol="1" bandRow="1">
                <a:tableStyleId>{21E4AEA4-8DFA-4A89-87EB-49C32662AFE0}</a:tableStyleId>
              </a:tblPr>
              <a:tblGrid>
                <a:gridCol w="1376646">
                  <a:extLst>
                    <a:ext uri="{9D8B030D-6E8A-4147-A177-3AD203B41FA5}">
                      <a16:colId xmlns:a16="http://schemas.microsoft.com/office/drawing/2014/main" val="20000"/>
                    </a:ext>
                  </a:extLst>
                </a:gridCol>
                <a:gridCol w="1935722">
                  <a:extLst>
                    <a:ext uri="{9D8B030D-6E8A-4147-A177-3AD203B41FA5}">
                      <a16:colId xmlns:a16="http://schemas.microsoft.com/office/drawing/2014/main" val="20001"/>
                    </a:ext>
                  </a:extLst>
                </a:gridCol>
                <a:gridCol w="1801482">
                  <a:extLst>
                    <a:ext uri="{9D8B030D-6E8A-4147-A177-3AD203B41FA5}">
                      <a16:colId xmlns:a16="http://schemas.microsoft.com/office/drawing/2014/main" val="20002"/>
                    </a:ext>
                  </a:extLst>
                </a:gridCol>
                <a:gridCol w="1475870">
                  <a:extLst>
                    <a:ext uri="{9D8B030D-6E8A-4147-A177-3AD203B41FA5}">
                      <a16:colId xmlns:a16="http://schemas.microsoft.com/office/drawing/2014/main" val="20003"/>
                    </a:ext>
                  </a:extLst>
                </a:gridCol>
                <a:gridCol w="1475175">
                  <a:extLst>
                    <a:ext uri="{9D8B030D-6E8A-4147-A177-3AD203B41FA5}">
                      <a16:colId xmlns:a16="http://schemas.microsoft.com/office/drawing/2014/main" val="20004"/>
                    </a:ext>
                  </a:extLst>
                </a:gridCol>
              </a:tblGrid>
              <a:tr h="503190">
                <a:tc rowSpan="2">
                  <a:txBody>
                    <a:bodyPr/>
                    <a:lstStyle/>
                    <a:p>
                      <a:pPr algn="ctr">
                        <a:spcAft>
                          <a:spcPts val="0"/>
                        </a:spcAft>
                      </a:pPr>
                      <a:r>
                        <a:rPr lang="zh-TW" sz="1800" kern="0" dirty="0">
                          <a:solidFill>
                            <a:schemeClr val="tx1"/>
                          </a:solidFill>
                          <a:effectLst/>
                          <a:latin typeface="標楷體" panose="03000509000000000000" pitchFamily="65" charset="-120"/>
                          <a:ea typeface="標楷體" panose="03000509000000000000" pitchFamily="65" charset="-120"/>
                        </a:rPr>
                        <a:t>離婚</a:t>
                      </a:r>
                      <a:r>
                        <a:rPr lang="zh-TW" sz="1800" kern="0" dirty="0" smtClean="0">
                          <a:solidFill>
                            <a:schemeClr val="tx1"/>
                          </a:solidFill>
                          <a:effectLst/>
                          <a:latin typeface="標楷體" panose="03000509000000000000" pitchFamily="65" charset="-120"/>
                          <a:ea typeface="標楷體" panose="03000509000000000000" pitchFamily="65" charset="-120"/>
                        </a:rPr>
                        <a:t>配偶</a:t>
                      </a:r>
                      <a:endParaRPr lang="en-US" altLang="zh-TW" sz="1800" kern="0" dirty="0" smtClean="0">
                        <a:solidFill>
                          <a:schemeClr val="tx1"/>
                        </a:solidFill>
                        <a:effectLst/>
                        <a:latin typeface="標楷體" panose="03000509000000000000" pitchFamily="65" charset="-120"/>
                        <a:ea typeface="標楷體" panose="03000509000000000000" pitchFamily="65" charset="-120"/>
                      </a:endParaRPr>
                    </a:p>
                    <a:p>
                      <a:pPr algn="ctr">
                        <a:spcAft>
                          <a:spcPts val="0"/>
                        </a:spcAft>
                      </a:pPr>
                      <a:r>
                        <a:rPr lang="zh-TW" sz="1800" kern="0" dirty="0" smtClean="0">
                          <a:solidFill>
                            <a:schemeClr val="tx1"/>
                          </a:solidFill>
                          <a:effectLst/>
                          <a:latin typeface="標楷體" panose="03000509000000000000" pitchFamily="65" charset="-120"/>
                          <a:ea typeface="標楷體" panose="03000509000000000000" pitchFamily="65" charset="-120"/>
                        </a:rPr>
                        <a:t>得</a:t>
                      </a:r>
                      <a:r>
                        <a:rPr lang="zh-TW" sz="1800" kern="0" dirty="0">
                          <a:solidFill>
                            <a:schemeClr val="tx1"/>
                          </a:solidFill>
                          <a:effectLst/>
                          <a:latin typeface="標楷體" panose="03000509000000000000" pitchFamily="65" charset="-120"/>
                          <a:ea typeface="標楷體" panose="03000509000000000000" pitchFamily="65" charset="-120"/>
                        </a:rPr>
                        <a:t>請求分配總額</a:t>
                      </a:r>
                      <a:endParaRPr lang="zh-TW" sz="18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每月俸額</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一次退休金總額</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被分配比率</a:t>
                      </a:r>
                      <a:r>
                        <a:rPr lang="en-US" sz="1400" kern="0" dirty="0">
                          <a:solidFill>
                            <a:schemeClr val="tx1"/>
                          </a:solidFill>
                          <a:effectLst/>
                          <a:latin typeface="標楷體" panose="03000509000000000000" pitchFamily="65" charset="-120"/>
                          <a:ea typeface="標楷體" panose="03000509000000000000" pitchFamily="65" charset="-120"/>
                        </a:rPr>
                        <a:t>(2/30*1/2)</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得請求分配總額</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0"/>
                  </a:ext>
                </a:extLst>
              </a:tr>
              <a:tr h="288898">
                <a:tc vMerge="1">
                  <a:txBody>
                    <a:bodyPr/>
                    <a:lstStyle/>
                    <a:p>
                      <a:endParaRPr lang="zh-TW" altLang="en-US"/>
                    </a:p>
                  </a:txBody>
                  <a:tcPr/>
                </a:tc>
                <a:tc>
                  <a:txBody>
                    <a:bodyPr/>
                    <a:lstStyle/>
                    <a:p>
                      <a:pPr algn="ctr">
                        <a:spcAft>
                          <a:spcPts val="0"/>
                        </a:spcAft>
                      </a:pPr>
                      <a:r>
                        <a:rPr lang="en-US" altLang="zh-TW" sz="1800" b="0" kern="100" dirty="0" smtClean="0">
                          <a:effectLst/>
                          <a:latin typeface="標楷體" panose="03000509000000000000" pitchFamily="65" charset="-120"/>
                          <a:ea typeface="標楷體" panose="03000509000000000000" pitchFamily="65" charset="-120"/>
                          <a:cs typeface="Times New Roman"/>
                        </a:rPr>
                        <a:t>48,505</a:t>
                      </a:r>
                      <a:endParaRPr lang="zh-TW" sz="1800" b="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a:rPr>
                        <a:t>4,365,450</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標楷體" panose="03000509000000000000" pitchFamily="65" charset="-120"/>
                          <a:ea typeface="標楷體" panose="03000509000000000000" pitchFamily="65" charset="-120"/>
                          <a:cs typeface="+mn-cs"/>
                        </a:rPr>
                        <a:t>3.33%</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rgbClr val="0000FF"/>
                          </a:solidFill>
                          <a:effectLst/>
                          <a:latin typeface="標楷體" panose="03000509000000000000" pitchFamily="65" charset="-120"/>
                          <a:ea typeface="標楷體" panose="03000509000000000000" pitchFamily="65" charset="-120"/>
                        </a:rPr>
                        <a:t>14</a:t>
                      </a:r>
                      <a:r>
                        <a:rPr lang="en-US" altLang="zh-TW" sz="1800" kern="0" dirty="0" smtClean="0">
                          <a:solidFill>
                            <a:srgbClr val="0000FF"/>
                          </a:solidFill>
                          <a:effectLst/>
                          <a:latin typeface="標楷體" panose="03000509000000000000" pitchFamily="65" charset="-120"/>
                          <a:ea typeface="標楷體" panose="03000509000000000000" pitchFamily="65" charset="-120"/>
                        </a:rPr>
                        <a:t>5</a:t>
                      </a:r>
                      <a:r>
                        <a:rPr lang="en-US" sz="1800" kern="0" dirty="0" smtClean="0">
                          <a:solidFill>
                            <a:srgbClr val="0000FF"/>
                          </a:solidFill>
                          <a:effectLst/>
                          <a:latin typeface="標楷體" panose="03000509000000000000" pitchFamily="65" charset="-120"/>
                          <a:ea typeface="標楷體" panose="03000509000000000000" pitchFamily="65" charset="-120"/>
                        </a:rPr>
                        <a:t>,</a:t>
                      </a:r>
                      <a:r>
                        <a:rPr lang="en-US" altLang="zh-TW" sz="1800" kern="0" dirty="0" smtClean="0">
                          <a:solidFill>
                            <a:srgbClr val="0000FF"/>
                          </a:solidFill>
                          <a:effectLst/>
                          <a:latin typeface="標楷體" panose="03000509000000000000" pitchFamily="65" charset="-120"/>
                          <a:ea typeface="標楷體" panose="03000509000000000000" pitchFamily="65" charset="-120"/>
                        </a:rPr>
                        <a:t>369</a:t>
                      </a:r>
                      <a:endParaRPr lang="zh-TW" sz="1800" kern="100" dirty="0">
                        <a:solidFill>
                          <a:srgbClr val="0000FF"/>
                        </a:solidFill>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1"/>
                  </a:ext>
                </a:extLst>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49992771"/>
              </p:ext>
            </p:extLst>
          </p:nvPr>
        </p:nvGraphicFramePr>
        <p:xfrm>
          <a:off x="570511" y="4725144"/>
          <a:ext cx="8064896" cy="734695"/>
        </p:xfrm>
        <a:graphic>
          <a:graphicData uri="http://schemas.openxmlformats.org/drawingml/2006/table">
            <a:tbl>
              <a:tblPr firstRow="1" firstCol="1" bandRow="1">
                <a:tableStyleId>{7DF18680-E054-41AD-8BC1-D1AEF772440D}</a:tableStyleId>
              </a:tblPr>
              <a:tblGrid>
                <a:gridCol w="1393027">
                  <a:extLst>
                    <a:ext uri="{9D8B030D-6E8A-4147-A177-3AD203B41FA5}">
                      <a16:colId xmlns:a16="http://schemas.microsoft.com/office/drawing/2014/main" val="20000"/>
                    </a:ext>
                  </a:extLst>
                </a:gridCol>
                <a:gridCol w="2036883">
                  <a:extLst>
                    <a:ext uri="{9D8B030D-6E8A-4147-A177-3AD203B41FA5}">
                      <a16:colId xmlns:a16="http://schemas.microsoft.com/office/drawing/2014/main" val="20001"/>
                    </a:ext>
                  </a:extLst>
                </a:gridCol>
                <a:gridCol w="2317493">
                  <a:extLst>
                    <a:ext uri="{9D8B030D-6E8A-4147-A177-3AD203B41FA5}">
                      <a16:colId xmlns:a16="http://schemas.microsoft.com/office/drawing/2014/main" val="20002"/>
                    </a:ext>
                  </a:extLst>
                </a:gridCol>
                <a:gridCol w="2317493">
                  <a:extLst>
                    <a:ext uri="{9D8B030D-6E8A-4147-A177-3AD203B41FA5}">
                      <a16:colId xmlns:a16="http://schemas.microsoft.com/office/drawing/2014/main" val="20003"/>
                    </a:ext>
                  </a:extLst>
                </a:gridCol>
              </a:tblGrid>
              <a:tr h="296545">
                <a:tc rowSpan="2">
                  <a:txBody>
                    <a:bodyPr/>
                    <a:lstStyle/>
                    <a:p>
                      <a:pPr algn="ctr">
                        <a:spcAft>
                          <a:spcPts val="0"/>
                        </a:spcAft>
                      </a:pPr>
                      <a:r>
                        <a:rPr lang="zh-TW" sz="1800" kern="0" dirty="0">
                          <a:solidFill>
                            <a:schemeClr val="tx1"/>
                          </a:solidFill>
                          <a:effectLst/>
                          <a:latin typeface="標楷體" panose="03000509000000000000" pitchFamily="65" charset="-120"/>
                          <a:ea typeface="標楷體" panose="03000509000000000000" pitchFamily="65" charset="-120"/>
                        </a:rPr>
                        <a:t>擇領一次退休金者</a:t>
                      </a:r>
                      <a:endParaRPr lang="zh-TW" sz="18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原發一次退休金</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應被扣減總額</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實領退休金</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0"/>
                  </a:ext>
                </a:extLst>
              </a:tr>
              <a:tr h="438150">
                <a:tc vMerge="1">
                  <a:txBody>
                    <a:bodyPr/>
                    <a:lstStyle/>
                    <a:p>
                      <a:endParaRPr lang="zh-TW" altLang="en-US"/>
                    </a:p>
                  </a:txBody>
                  <a:tcPr/>
                </a:tc>
                <a:tc>
                  <a:txBody>
                    <a:bodyPr/>
                    <a:lstStyle/>
                    <a:p>
                      <a:pPr algn="ctr">
                        <a:spcAft>
                          <a:spcPts val="0"/>
                        </a:spcAft>
                      </a:pPr>
                      <a:r>
                        <a:rPr lang="en-US" altLang="zh-TW" sz="1800" kern="100" dirty="0" smtClean="0">
                          <a:solidFill>
                            <a:schemeClr val="dk1"/>
                          </a:solidFill>
                          <a:effectLst/>
                          <a:latin typeface="標楷體" panose="03000509000000000000" pitchFamily="65" charset="-120"/>
                          <a:ea typeface="標楷體" panose="03000509000000000000" pitchFamily="65" charset="-120"/>
                          <a:cs typeface="Times New Roman"/>
                        </a:rPr>
                        <a:t>4,365,450</a:t>
                      </a:r>
                      <a:endParaRPr lang="zh-TW" altLang="zh-TW" sz="1800" kern="100" dirty="0">
                        <a:solidFill>
                          <a:schemeClr val="dk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b="0" kern="0" dirty="0" smtClean="0">
                          <a:effectLst/>
                          <a:latin typeface="標楷體" panose="03000509000000000000" pitchFamily="65" charset="-120"/>
                          <a:ea typeface="標楷體" panose="03000509000000000000" pitchFamily="65" charset="-120"/>
                        </a:rPr>
                        <a:t>14</a:t>
                      </a:r>
                      <a:r>
                        <a:rPr lang="en-US" altLang="zh-TW" sz="1800" b="0" kern="0" dirty="0" smtClean="0">
                          <a:effectLst/>
                          <a:latin typeface="標楷體" panose="03000509000000000000" pitchFamily="65" charset="-120"/>
                          <a:ea typeface="標楷體" panose="03000509000000000000" pitchFamily="65" charset="-120"/>
                        </a:rPr>
                        <a:t>5</a:t>
                      </a:r>
                      <a:r>
                        <a:rPr lang="en-US" sz="1800" b="0" kern="0" dirty="0" smtClean="0">
                          <a:effectLst/>
                          <a:latin typeface="標楷體" panose="03000509000000000000" pitchFamily="65" charset="-120"/>
                          <a:ea typeface="標楷體" panose="03000509000000000000" pitchFamily="65" charset="-120"/>
                        </a:rPr>
                        <a:t>,</a:t>
                      </a:r>
                      <a:r>
                        <a:rPr lang="en-US" altLang="zh-TW" sz="1800" b="0" kern="0" dirty="0" smtClean="0">
                          <a:effectLst/>
                          <a:latin typeface="標楷體" panose="03000509000000000000" pitchFamily="65" charset="-120"/>
                          <a:ea typeface="標楷體" panose="03000509000000000000" pitchFamily="65" charset="-120"/>
                        </a:rPr>
                        <a:t>369</a:t>
                      </a:r>
                      <a:endParaRPr lang="zh-TW" sz="1800" b="0" kern="100" dirty="0">
                        <a:solidFill>
                          <a:srgbClr val="0000FF"/>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標楷體" panose="03000509000000000000" pitchFamily="65" charset="-120"/>
                          <a:ea typeface="標楷體" panose="03000509000000000000" pitchFamily="65" charset="-120"/>
                        </a:rPr>
                        <a:t>4,</a:t>
                      </a:r>
                      <a:r>
                        <a:rPr lang="en-US" altLang="zh-TW" sz="1800" kern="0" dirty="0" smtClean="0">
                          <a:effectLst/>
                          <a:latin typeface="標楷體" panose="03000509000000000000" pitchFamily="65" charset="-120"/>
                          <a:ea typeface="標楷體" panose="03000509000000000000" pitchFamily="65" charset="-120"/>
                        </a:rPr>
                        <a:t>220</a:t>
                      </a:r>
                      <a:r>
                        <a:rPr lang="en-US" sz="1800" kern="0" dirty="0" smtClean="0">
                          <a:effectLst/>
                          <a:latin typeface="標楷體" panose="03000509000000000000" pitchFamily="65" charset="-120"/>
                          <a:ea typeface="標楷體" panose="03000509000000000000" pitchFamily="65" charset="-120"/>
                        </a:rPr>
                        <a:t>,</a:t>
                      </a:r>
                      <a:r>
                        <a:rPr lang="en-US" altLang="zh-TW" sz="1800" kern="0" dirty="0" smtClean="0">
                          <a:effectLst/>
                          <a:latin typeface="標楷體" panose="03000509000000000000" pitchFamily="65" charset="-120"/>
                          <a:ea typeface="標楷體" panose="03000509000000000000" pitchFamily="65" charset="-120"/>
                        </a:rPr>
                        <a:t>081</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1"/>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360367634"/>
              </p:ext>
            </p:extLst>
          </p:nvPr>
        </p:nvGraphicFramePr>
        <p:xfrm>
          <a:off x="570511" y="5589240"/>
          <a:ext cx="8064896" cy="1008112"/>
        </p:xfrm>
        <a:graphic>
          <a:graphicData uri="http://schemas.openxmlformats.org/drawingml/2006/table">
            <a:tbl>
              <a:tblPr firstRow="1" firstCol="1" bandRow="1">
                <a:tableStyleId>{00A15C55-8517-42AA-B614-E9B94910E393}</a:tableStyleId>
              </a:tblPr>
              <a:tblGrid>
                <a:gridCol w="1393027">
                  <a:extLst>
                    <a:ext uri="{9D8B030D-6E8A-4147-A177-3AD203B41FA5}">
                      <a16:colId xmlns:a16="http://schemas.microsoft.com/office/drawing/2014/main" val="20000"/>
                    </a:ext>
                  </a:extLst>
                </a:gridCol>
                <a:gridCol w="1487293">
                  <a:extLst>
                    <a:ext uri="{9D8B030D-6E8A-4147-A177-3AD203B41FA5}">
                      <a16:colId xmlns:a16="http://schemas.microsoft.com/office/drawing/2014/main" val="20001"/>
                    </a:ext>
                  </a:extLst>
                </a:gridCol>
                <a:gridCol w="1080121">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936104">
                  <a:extLst>
                    <a:ext uri="{9D8B030D-6E8A-4147-A177-3AD203B41FA5}">
                      <a16:colId xmlns:a16="http://schemas.microsoft.com/office/drawing/2014/main" val="20005"/>
                    </a:ext>
                  </a:extLst>
                </a:gridCol>
                <a:gridCol w="792087">
                  <a:extLst>
                    <a:ext uri="{9D8B030D-6E8A-4147-A177-3AD203B41FA5}">
                      <a16:colId xmlns:a16="http://schemas.microsoft.com/office/drawing/2014/main" val="20006"/>
                    </a:ext>
                  </a:extLst>
                </a:gridCol>
              </a:tblGrid>
              <a:tr h="534764">
                <a:tc rowSpan="2">
                  <a:txBody>
                    <a:bodyPr/>
                    <a:lstStyle/>
                    <a:p>
                      <a:pPr algn="ctr">
                        <a:spcAft>
                          <a:spcPts val="0"/>
                        </a:spcAft>
                      </a:pPr>
                      <a:r>
                        <a:rPr lang="zh-TW" sz="1800" kern="0" dirty="0">
                          <a:solidFill>
                            <a:schemeClr val="tx1"/>
                          </a:solidFill>
                          <a:effectLst/>
                          <a:latin typeface="標楷體" panose="03000509000000000000" pitchFamily="65" charset="-120"/>
                          <a:ea typeface="標楷體" panose="03000509000000000000" pitchFamily="65" charset="-120"/>
                        </a:rPr>
                        <a:t>擇領月退休金者</a:t>
                      </a:r>
                      <a:endParaRPr lang="zh-TW" sz="18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altLang="en-US" sz="1400" kern="0" dirty="0" smtClean="0">
                          <a:solidFill>
                            <a:schemeClr val="tx1"/>
                          </a:solidFill>
                          <a:effectLst/>
                          <a:latin typeface="標楷體" panose="03000509000000000000" pitchFamily="65" charset="-120"/>
                          <a:ea typeface="標楷體" panose="03000509000000000000" pitchFamily="65" charset="-120"/>
                          <a:cs typeface="+mn-cs"/>
                        </a:rPr>
                        <a:t>假設原領月退休金</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smtClean="0">
                          <a:solidFill>
                            <a:schemeClr val="tx1"/>
                          </a:solidFill>
                          <a:effectLst/>
                          <a:latin typeface="標楷體" panose="03000509000000000000" pitchFamily="65" charset="-120"/>
                          <a:ea typeface="標楷體" panose="03000509000000000000" pitchFamily="65" charset="-120"/>
                        </a:rPr>
                        <a:t>每月</a:t>
                      </a:r>
                      <a:r>
                        <a:rPr lang="zh-TW" sz="1400" kern="0" dirty="0">
                          <a:solidFill>
                            <a:schemeClr val="tx1"/>
                          </a:solidFill>
                          <a:effectLst/>
                          <a:latin typeface="標楷體" panose="03000509000000000000" pitchFamily="65" charset="-120"/>
                          <a:ea typeface="標楷體" panose="03000509000000000000" pitchFamily="65" charset="-120"/>
                        </a:rPr>
                        <a:t>按應扣減比率扣減</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每月應扣減金額</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每月扣減後月退休金</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扣減完畢期數</a:t>
                      </a:r>
                      <a:r>
                        <a:rPr lang="en-US" sz="1400" kern="0" dirty="0">
                          <a:solidFill>
                            <a:schemeClr val="tx1"/>
                          </a:solidFill>
                          <a:effectLst/>
                          <a:latin typeface="標楷體" panose="03000509000000000000" pitchFamily="65" charset="-120"/>
                          <a:ea typeface="標楷體" panose="03000509000000000000" pitchFamily="65" charset="-120"/>
                        </a:rPr>
                        <a:t>(</a:t>
                      </a:r>
                      <a:r>
                        <a:rPr lang="zh-TW" sz="1400" kern="0" dirty="0">
                          <a:solidFill>
                            <a:schemeClr val="tx1"/>
                          </a:solidFill>
                          <a:effectLst/>
                          <a:latin typeface="標楷體" panose="03000509000000000000" pitchFamily="65" charset="-120"/>
                          <a:ea typeface="標楷體" panose="03000509000000000000" pitchFamily="65" charset="-120"/>
                        </a:rPr>
                        <a:t>月</a:t>
                      </a:r>
                      <a:r>
                        <a:rPr lang="en-US" sz="1400" kern="0" dirty="0">
                          <a:solidFill>
                            <a:schemeClr val="tx1"/>
                          </a:solidFill>
                          <a:effectLst/>
                          <a:latin typeface="標楷體" panose="03000509000000000000" pitchFamily="65" charset="-120"/>
                          <a:ea typeface="標楷體" panose="03000509000000000000" pitchFamily="65" charset="-120"/>
                        </a:rPr>
                        <a:t>)</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zh-TW" sz="1400" kern="0" dirty="0">
                          <a:solidFill>
                            <a:schemeClr val="tx1"/>
                          </a:solidFill>
                          <a:effectLst/>
                          <a:latin typeface="標楷體" panose="03000509000000000000" pitchFamily="65" charset="-120"/>
                          <a:ea typeface="標楷體" panose="03000509000000000000" pitchFamily="65" charset="-120"/>
                        </a:rPr>
                        <a:t>扣減完畢期數</a:t>
                      </a:r>
                      <a:r>
                        <a:rPr lang="en-US" sz="1400" kern="0" dirty="0">
                          <a:solidFill>
                            <a:schemeClr val="tx1"/>
                          </a:solidFill>
                          <a:effectLst/>
                          <a:latin typeface="標楷體" panose="03000509000000000000" pitchFamily="65" charset="-120"/>
                          <a:ea typeface="標楷體" panose="03000509000000000000" pitchFamily="65" charset="-120"/>
                        </a:rPr>
                        <a:t>(</a:t>
                      </a:r>
                      <a:r>
                        <a:rPr lang="zh-TW" sz="1400" kern="0" dirty="0">
                          <a:solidFill>
                            <a:schemeClr val="tx1"/>
                          </a:solidFill>
                          <a:effectLst/>
                          <a:latin typeface="標楷體" panose="03000509000000000000" pitchFamily="65" charset="-120"/>
                          <a:ea typeface="標楷體" panose="03000509000000000000" pitchFamily="65" charset="-120"/>
                        </a:rPr>
                        <a:t>年</a:t>
                      </a:r>
                      <a:r>
                        <a:rPr lang="en-US" sz="1400" kern="0" dirty="0">
                          <a:solidFill>
                            <a:schemeClr val="tx1"/>
                          </a:solidFill>
                          <a:effectLst/>
                          <a:latin typeface="標楷體" panose="03000509000000000000" pitchFamily="65" charset="-120"/>
                          <a:ea typeface="標楷體" panose="03000509000000000000" pitchFamily="65" charset="-120"/>
                        </a:rPr>
                        <a:t>)</a:t>
                      </a:r>
                      <a:endParaRPr lang="zh-TW" sz="1400" kern="100" dirty="0">
                        <a:solidFill>
                          <a:schemeClr val="tx1"/>
                        </a:solidFill>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0"/>
                  </a:ext>
                </a:extLst>
              </a:tr>
              <a:tr h="473348">
                <a:tc vMerge="1">
                  <a:txBody>
                    <a:bodyPr/>
                    <a:lstStyle/>
                    <a:p>
                      <a:endParaRPr lang="zh-TW" altLang="en-US"/>
                    </a:p>
                  </a:txBody>
                  <a:tcPr/>
                </a:tc>
                <a:tc>
                  <a:txBody>
                    <a:bodyPr/>
                    <a:lstStyle/>
                    <a:p>
                      <a:pPr marL="0" algn="ctr" defTabSz="914400" rtl="0" eaLnBrk="1" latinLnBrk="0" hangingPunct="1">
                        <a:spcAft>
                          <a:spcPts val="0"/>
                        </a:spcAft>
                      </a:pPr>
                      <a:r>
                        <a:rPr lang="en-US" altLang="zh-TW" sz="1800" kern="0" dirty="0" smtClean="0">
                          <a:solidFill>
                            <a:schemeClr val="dk1"/>
                          </a:solidFill>
                          <a:effectLst/>
                          <a:latin typeface="標楷體" panose="03000509000000000000" pitchFamily="65" charset="-120"/>
                          <a:ea typeface="標楷體" panose="03000509000000000000" pitchFamily="65" charset="-120"/>
                          <a:cs typeface="+mn-cs"/>
                        </a:rPr>
                        <a:t>50,930</a:t>
                      </a:r>
                      <a:endParaRPr lang="zh-TW" sz="1800" kern="0" dirty="0">
                        <a:solidFill>
                          <a:schemeClr val="dk1"/>
                        </a:solidFill>
                        <a:effectLst/>
                        <a:latin typeface="標楷體" panose="03000509000000000000" pitchFamily="65" charset="-120"/>
                        <a:ea typeface="標楷體" panose="03000509000000000000" pitchFamily="65" charset="-120"/>
                        <a:cs typeface="+mn-cs"/>
                      </a:endParaRPr>
                    </a:p>
                  </a:txBody>
                  <a:tcPr marL="17780" marR="17780" marT="0" marB="0" anchor="ctr"/>
                </a:tc>
                <a:tc>
                  <a:txBody>
                    <a:bodyPr/>
                    <a:lstStyle/>
                    <a:p>
                      <a:pPr algn="ctr">
                        <a:spcAft>
                          <a:spcPts val="0"/>
                        </a:spcAft>
                      </a:pPr>
                      <a:r>
                        <a:rPr lang="en-US" sz="1800" kern="0" dirty="0" smtClean="0">
                          <a:effectLst/>
                          <a:latin typeface="標楷體" panose="03000509000000000000" pitchFamily="65" charset="-120"/>
                          <a:ea typeface="標楷體" panose="03000509000000000000" pitchFamily="65" charset="-120"/>
                        </a:rPr>
                        <a:t>3.33%</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rgbClr val="0000FF"/>
                          </a:solidFill>
                          <a:effectLst/>
                          <a:latin typeface="標楷體" panose="03000509000000000000" pitchFamily="65" charset="-120"/>
                          <a:ea typeface="標楷體" panose="03000509000000000000" pitchFamily="65" charset="-120"/>
                        </a:rPr>
                        <a:t>1,6</a:t>
                      </a:r>
                      <a:r>
                        <a:rPr lang="en-US" altLang="zh-TW" sz="1800" kern="0" dirty="0" smtClean="0">
                          <a:solidFill>
                            <a:srgbClr val="0000FF"/>
                          </a:solidFill>
                          <a:effectLst/>
                          <a:latin typeface="標楷體" panose="03000509000000000000" pitchFamily="65" charset="-120"/>
                          <a:ea typeface="標楷體" panose="03000509000000000000" pitchFamily="65" charset="-120"/>
                        </a:rPr>
                        <a:t>96</a:t>
                      </a:r>
                      <a:endParaRPr lang="zh-TW" sz="1800" kern="100" dirty="0">
                        <a:solidFill>
                          <a:srgbClr val="0000FF"/>
                        </a:solidFill>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標楷體" panose="03000509000000000000" pitchFamily="65" charset="-120"/>
                          <a:ea typeface="標楷體" panose="03000509000000000000" pitchFamily="65" charset="-120"/>
                        </a:rPr>
                        <a:t>49,234</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標楷體" panose="03000509000000000000" pitchFamily="65" charset="-120"/>
                          <a:ea typeface="標楷體" panose="03000509000000000000" pitchFamily="65" charset="-120"/>
                          <a:cs typeface="Times New Roman"/>
                        </a:rPr>
                        <a:t>85.71</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標楷體" panose="03000509000000000000" pitchFamily="65" charset="-120"/>
                          <a:ea typeface="標楷體" panose="03000509000000000000" pitchFamily="65" charset="-120"/>
                        </a:rPr>
                        <a:t>7</a:t>
                      </a:r>
                      <a:r>
                        <a:rPr lang="en-US" sz="1800" kern="0" dirty="0" smtClean="0">
                          <a:effectLst/>
                          <a:latin typeface="標楷體" panose="03000509000000000000" pitchFamily="65" charset="-120"/>
                          <a:ea typeface="標楷體" panose="03000509000000000000" pitchFamily="65" charset="-120"/>
                        </a:rPr>
                        <a:t>.</a:t>
                      </a:r>
                      <a:r>
                        <a:rPr lang="en-US" altLang="zh-TW" sz="1800" kern="0" dirty="0" smtClean="0">
                          <a:effectLst/>
                          <a:latin typeface="標楷體" panose="03000509000000000000" pitchFamily="65" charset="-120"/>
                          <a:ea typeface="標楷體" panose="03000509000000000000" pitchFamily="65" charset="-120"/>
                        </a:rPr>
                        <a:t>14</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extLst>
                  <a:ext uri="{0D108BD9-81ED-4DB2-BD59-A6C34878D82A}">
                    <a16:rowId xmlns:a16="http://schemas.microsoft.com/office/drawing/2014/main" val="10001"/>
                  </a:ext>
                </a:extLst>
              </a:tr>
            </a:tbl>
          </a:graphicData>
        </a:graphic>
      </p:graphicFrame>
      <p:sp>
        <p:nvSpPr>
          <p:cNvPr id="8" name="矩形 7"/>
          <p:cNvSpPr/>
          <p:nvPr/>
        </p:nvSpPr>
        <p:spPr>
          <a:xfrm>
            <a:off x="570511" y="1444714"/>
            <a:ext cx="3185487" cy="400110"/>
          </a:xfrm>
          <a:prstGeom prst="rect">
            <a:avLst/>
          </a:prstGeom>
        </p:spPr>
        <p:txBody>
          <a:bodyPr wrap="none">
            <a:spAutoFit/>
          </a:bodyPr>
          <a:lstStyle/>
          <a:p>
            <a:r>
              <a:rPr lang="zh-TW" altLang="en-US" b="1" dirty="0" smtClean="0">
                <a:solidFill>
                  <a:srgbClr val="C00000"/>
                </a:solidFill>
                <a:latin typeface="標楷體"/>
              </a:rPr>
              <a:t>案例：婚姻關係占公職</a:t>
            </a:r>
            <a:r>
              <a:rPr lang="en-US" altLang="zh-TW" b="1" dirty="0" smtClean="0">
                <a:solidFill>
                  <a:srgbClr val="C00000"/>
                </a:solidFill>
                <a:latin typeface="標楷體"/>
              </a:rPr>
              <a:t>2</a:t>
            </a:r>
            <a:r>
              <a:rPr lang="zh-TW" altLang="en-US" b="1" dirty="0" smtClean="0">
                <a:solidFill>
                  <a:srgbClr val="C00000"/>
                </a:solidFill>
                <a:latin typeface="標楷體"/>
              </a:rPr>
              <a:t>年</a:t>
            </a:r>
            <a:endParaRPr lang="zh-TW"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smtClean="0"/>
              <a:t>柒</a:t>
            </a:r>
            <a:endParaRPr lang="zh-TW" altLang="en-US" sz="4400" dirty="0"/>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162027" y="3447490"/>
            <a:ext cx="2708378" cy="769441"/>
          </a:xfrm>
          <a:prstGeom prst="rect">
            <a:avLst/>
          </a:prstGeom>
          <a:noFill/>
        </p:spPr>
        <p:txBody>
          <a:bodyPr wrap="square" rtlCol="0">
            <a:spAutoFit/>
          </a:bodyPr>
          <a:lstStyle/>
          <a:p>
            <a:pPr algn="ctr"/>
            <a:r>
              <a:rPr lang="zh-TW" altLang="en-US" sz="4400" dirty="0" smtClean="0"/>
              <a:t>其他</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35</a:t>
            </a:fld>
            <a:endParaRPr lang="zh-TW" altLang="en-US">
              <a:solidFill>
                <a:prstClr val="black">
                  <a:tint val="75000"/>
                </a:prstClr>
              </a:solidFill>
            </a:endParaRPr>
          </a:p>
        </p:txBody>
      </p:sp>
    </p:spTree>
    <p:extLst>
      <p:ext uri="{BB962C8B-B14F-4D97-AF65-F5344CB8AC3E}">
        <p14:creationId xmlns:p14="http://schemas.microsoft.com/office/powerpoint/2010/main" val="10233669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67544" y="476672"/>
            <a:ext cx="8229600" cy="1252728"/>
          </a:xfrm>
        </p:spPr>
        <p:txBody>
          <a:bodyPr>
            <a:normAutofit/>
          </a:bodyPr>
          <a:lstStyle/>
          <a:p>
            <a:pPr lvl="0"/>
            <a:r>
              <a:rPr lang="zh-TW" altLang="en-US" b="1" dirty="0" smtClean="0">
                <a:solidFill>
                  <a:schemeClr val="tx1"/>
                </a:solidFill>
                <a:latin typeface="標楷體" panose="03000509000000000000" pitchFamily="65" charset="-120"/>
                <a:ea typeface="標楷體" panose="03000509000000000000" pitchFamily="65" charset="-120"/>
              </a:rPr>
              <a:t>年金制度滾動檢討機制</a:t>
            </a:r>
            <a:endParaRPr lang="zh-TW" altLang="en-US"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36</a:t>
            </a:fld>
            <a:endParaRPr lang="zh-TW" altLang="en-US">
              <a:solidFill>
                <a:prstClr val="black">
                  <a:tint val="75000"/>
                </a:prstClr>
              </a:solidFill>
            </a:endParaRPr>
          </a:p>
        </p:txBody>
      </p:sp>
      <p:graphicFrame>
        <p:nvGraphicFramePr>
          <p:cNvPr id="4" name="資料庫圖表 3"/>
          <p:cNvGraphicFramePr/>
          <p:nvPr>
            <p:extLst>
              <p:ext uri="{D42A27DB-BD31-4B8C-83A1-F6EECF244321}">
                <p14:modId xmlns:p14="http://schemas.microsoft.com/office/powerpoint/2010/main" val="801445841"/>
              </p:ext>
            </p:extLst>
          </p:nvPr>
        </p:nvGraphicFramePr>
        <p:xfrm>
          <a:off x="611560" y="1412776"/>
          <a:ext cx="7776864" cy="5216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683568" y="2132856"/>
            <a:ext cx="7772400" cy="1780108"/>
          </a:xfrm>
        </p:spPr>
        <p:txBody>
          <a:bodyPr>
            <a:normAutofit/>
          </a:bodyPr>
          <a:lstStyle/>
          <a:p>
            <a:pPr algn="ctr"/>
            <a:r>
              <a:rPr lang="zh-TW" altLang="en-US" sz="6000" dirty="0" smtClean="0">
                <a:solidFill>
                  <a:schemeClr val="tx1"/>
                </a:solidFill>
                <a:latin typeface="標楷體" panose="03000509000000000000" pitchFamily="65" charset="-120"/>
                <a:ea typeface="標楷體" panose="03000509000000000000" pitchFamily="65" charset="-120"/>
              </a:rPr>
              <a:t>簡報結束，謝謝聆聽</a:t>
            </a:r>
            <a:endParaRPr lang="zh-TW" altLang="en-US" sz="6000"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37</a:t>
            </a:fld>
            <a:endParaRPr lang="zh-TW" altLang="en-US">
              <a:solidFill>
                <a:prstClr val="black">
                  <a:tint val="75000"/>
                </a:prstClr>
              </a:solidFill>
            </a:endParaRPr>
          </a:p>
        </p:txBody>
      </p:sp>
    </p:spTree>
    <p:extLst>
      <p:ext uri="{BB962C8B-B14F-4D97-AF65-F5344CB8AC3E}">
        <p14:creationId xmlns:p14="http://schemas.microsoft.com/office/powerpoint/2010/main" val="26453998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2960" y="365760"/>
            <a:ext cx="8141528" cy="903000"/>
          </a:xfrm>
        </p:spPr>
        <p:txBody>
          <a:bodyPr/>
          <a:lstStyle/>
          <a:p>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en-US" altLang="zh-TW" b="1" dirty="0">
                <a:latin typeface="標楷體" panose="03000509000000000000" pitchFamily="65" charset="-120"/>
                <a:ea typeface="標楷體" panose="03000509000000000000" pitchFamily="65" charset="-120"/>
              </a:rPr>
              <a:t/>
            </a:r>
            <a:br>
              <a:rPr lang="en-US" altLang="zh-TW" b="1" dirty="0">
                <a:latin typeface="標楷體" panose="03000509000000000000" pitchFamily="65" charset="-120"/>
                <a:ea typeface="標楷體" panose="03000509000000000000" pitchFamily="65" charset="-120"/>
              </a:rPr>
            </a:br>
            <a:r>
              <a:rPr lang="en-US" altLang="zh-TW" b="1" dirty="0" smtClean="0">
                <a:latin typeface="標楷體" panose="03000509000000000000" pitchFamily="65" charset="-120"/>
                <a:ea typeface="標楷體" panose="03000509000000000000" pitchFamily="65" charset="-120"/>
              </a:rPr>
              <a:t>Q</a:t>
            </a:r>
            <a:r>
              <a:rPr lang="zh-TW" altLang="en-US" b="1" dirty="0" smtClean="0">
                <a:latin typeface="標楷體" panose="03000509000000000000" pitchFamily="65" charset="-120"/>
                <a:ea typeface="標楷體" panose="03000509000000000000" pitchFamily="65" charset="-120"/>
              </a:rPr>
              <a:t>：年改後，我每個月的退休金是多少</a:t>
            </a:r>
            <a:r>
              <a:rPr lang="en-US" altLang="zh-TW" b="1" dirty="0" smtClean="0">
                <a:latin typeface="標楷體" panose="03000509000000000000" pitchFamily="65" charset="-120"/>
                <a:ea typeface="標楷體" panose="03000509000000000000" pitchFamily="65" charset="-120"/>
              </a:rPr>
              <a:t>?</a:t>
            </a:r>
            <a:br>
              <a:rPr lang="en-US" altLang="zh-TW" b="1" dirty="0" smtClean="0">
                <a:latin typeface="標楷體" panose="03000509000000000000" pitchFamily="65" charset="-120"/>
                <a:ea typeface="標楷體" panose="03000509000000000000" pitchFamily="65" charset="-120"/>
              </a:rPr>
            </a:br>
            <a:r>
              <a:rPr lang="zh-TW" altLang="en-US" sz="2000" b="1" dirty="0" smtClean="0">
                <a:latin typeface="標楷體" panose="03000509000000000000" pitchFamily="65" charset="-120"/>
                <a:ea typeface="標楷體" panose="03000509000000000000" pitchFamily="65" charset="-120"/>
              </a:rPr>
              <a:t>   </a:t>
            </a:r>
            <a:r>
              <a:rPr lang="en-US" altLang="zh-TW" sz="2000" b="1" dirty="0" smtClean="0">
                <a:latin typeface="標楷體" panose="03000509000000000000" pitchFamily="65" charset="-120"/>
                <a:ea typeface="標楷體" panose="03000509000000000000" pitchFamily="65" charset="-120"/>
              </a:rPr>
              <a:t/>
            </a:r>
            <a:br>
              <a:rPr lang="en-US" altLang="zh-TW" sz="2000" b="1" dirty="0" smtClean="0">
                <a:latin typeface="標楷體" panose="03000509000000000000" pitchFamily="65" charset="-120"/>
                <a:ea typeface="標楷體" panose="03000509000000000000" pitchFamily="65" charset="-120"/>
              </a:rPr>
            </a:br>
            <a:r>
              <a:rPr lang="en-US" altLang="zh-TW" sz="2000" b="1" dirty="0" smtClean="0">
                <a:solidFill>
                  <a:srgbClr val="FF0000"/>
                </a:solidFill>
                <a:latin typeface="標楷體" panose="03000509000000000000" pitchFamily="65" charset="-120"/>
                <a:ea typeface="標楷體" panose="03000509000000000000" pitchFamily="65" charset="-120"/>
              </a:rPr>
              <a:t>【</a:t>
            </a:r>
            <a:r>
              <a:rPr lang="zh-TW" altLang="en-US" sz="2000" b="1" dirty="0" smtClean="0">
                <a:solidFill>
                  <a:srgbClr val="FF0000"/>
                </a:solidFill>
                <a:latin typeface="標楷體" panose="03000509000000000000" pitchFamily="65" charset="-120"/>
                <a:ea typeface="標楷體" panose="03000509000000000000" pitchFamily="65" charset="-120"/>
              </a:rPr>
              <a:t>假設：</a:t>
            </a:r>
            <a:r>
              <a:rPr lang="en-US" altLang="zh-TW" sz="2000" b="1" dirty="0" smtClean="0">
                <a:solidFill>
                  <a:srgbClr val="FF0000"/>
                </a:solidFill>
                <a:latin typeface="標楷體" panose="03000509000000000000" pitchFamily="65" charset="-120"/>
                <a:ea typeface="標楷體" panose="03000509000000000000" pitchFamily="65" charset="-120"/>
              </a:rPr>
              <a:t>110</a:t>
            </a:r>
            <a:r>
              <a:rPr lang="zh-TW" altLang="en-US" sz="2000" b="1" dirty="0" smtClean="0">
                <a:solidFill>
                  <a:srgbClr val="FF0000"/>
                </a:solidFill>
                <a:latin typeface="標楷體" panose="03000509000000000000" pitchFamily="65" charset="-120"/>
                <a:ea typeface="標楷體" panose="03000509000000000000" pitchFamily="65" charset="-120"/>
              </a:rPr>
              <a:t>年</a:t>
            </a:r>
            <a:r>
              <a:rPr lang="en-US" altLang="zh-TW" sz="2000" b="1" dirty="0" smtClean="0">
                <a:solidFill>
                  <a:srgbClr val="FF0000"/>
                </a:solidFill>
                <a:latin typeface="標楷體" panose="03000509000000000000" pitchFamily="65" charset="-120"/>
                <a:ea typeface="標楷體" panose="03000509000000000000" pitchFamily="65" charset="-120"/>
              </a:rPr>
              <a:t>2</a:t>
            </a:r>
            <a:r>
              <a:rPr lang="zh-TW" altLang="en-US" sz="2000" b="1" dirty="0" smtClean="0">
                <a:solidFill>
                  <a:srgbClr val="FF0000"/>
                </a:solidFill>
                <a:latin typeface="標楷體" panose="03000509000000000000" pitchFamily="65" charset="-120"/>
                <a:ea typeface="標楷體" panose="03000509000000000000" pitchFamily="65" charset="-120"/>
              </a:rPr>
              <a:t>月</a:t>
            </a:r>
            <a:r>
              <a:rPr lang="en-US" altLang="zh-TW" sz="2000" b="1" dirty="0" smtClean="0">
                <a:solidFill>
                  <a:srgbClr val="FF0000"/>
                </a:solidFill>
                <a:latin typeface="標楷體" panose="03000509000000000000" pitchFamily="65" charset="-120"/>
                <a:ea typeface="標楷體" panose="03000509000000000000" pitchFamily="65" charset="-120"/>
              </a:rPr>
              <a:t>1</a:t>
            </a:r>
            <a:r>
              <a:rPr lang="zh-TW" altLang="en-US" sz="2000" b="1" dirty="0" smtClean="0">
                <a:solidFill>
                  <a:srgbClr val="FF0000"/>
                </a:solidFill>
                <a:latin typeface="標楷體" panose="03000509000000000000" pitchFamily="65" charset="-120"/>
                <a:ea typeface="標楷體" panose="03000509000000000000" pitchFamily="65" charset="-120"/>
              </a:rPr>
              <a:t>日退休，均薪</a:t>
            </a:r>
            <a:r>
              <a:rPr lang="en-US" altLang="zh-TW" sz="2000" b="1" dirty="0" smtClean="0">
                <a:solidFill>
                  <a:srgbClr val="FF0000"/>
                </a:solidFill>
                <a:latin typeface="標楷體" panose="03000509000000000000" pitchFamily="65" charset="-120"/>
                <a:ea typeface="標楷體" panose="03000509000000000000" pitchFamily="65" charset="-120"/>
              </a:rPr>
              <a:t>770</a:t>
            </a:r>
            <a:r>
              <a:rPr lang="zh-TW" altLang="en-US" sz="2000" b="1" kern="0" dirty="0" smtClean="0">
                <a:solidFill>
                  <a:srgbClr val="FF0000"/>
                </a:solidFill>
                <a:latin typeface="標楷體" panose="03000509000000000000" pitchFamily="65" charset="-120"/>
                <a:ea typeface="標楷體" panose="03000509000000000000" pitchFamily="65" charset="-120"/>
              </a:rPr>
              <a:t>薪</a:t>
            </a:r>
            <a:r>
              <a:rPr lang="zh-TW" altLang="zh-TW" sz="2000" b="1" kern="0" dirty="0" smtClean="0">
                <a:solidFill>
                  <a:srgbClr val="FF0000"/>
                </a:solidFill>
                <a:latin typeface="標楷體" panose="03000509000000000000" pitchFamily="65" charset="-120"/>
                <a:ea typeface="標楷體" panose="03000509000000000000" pitchFamily="65" charset="-120"/>
              </a:rPr>
              <a:t>點</a:t>
            </a:r>
            <a:r>
              <a:rPr lang="en-US" altLang="zh-TW" sz="2000" b="1" kern="0" dirty="0" smtClean="0">
                <a:solidFill>
                  <a:srgbClr val="FF0000"/>
                </a:solidFill>
                <a:latin typeface="標楷體" panose="03000509000000000000" pitchFamily="65" charset="-120"/>
                <a:ea typeface="標楷體" panose="03000509000000000000" pitchFamily="65" charset="-120"/>
              </a:rPr>
              <a:t>(56,930)</a:t>
            </a:r>
            <a:r>
              <a:rPr lang="zh-TW" altLang="en-US" sz="2000" b="1" kern="0" dirty="0" smtClean="0">
                <a:solidFill>
                  <a:srgbClr val="FF0000"/>
                </a:solidFill>
                <a:latin typeface="標楷體" panose="03000509000000000000" pitchFamily="65" charset="-120"/>
                <a:ea typeface="標楷體" panose="03000509000000000000" pitchFamily="65" charset="-120"/>
              </a:rPr>
              <a:t>，年資</a:t>
            </a:r>
            <a:r>
              <a:rPr lang="en-US" altLang="zh-TW" sz="2000" b="1" kern="0" dirty="0" smtClean="0">
                <a:solidFill>
                  <a:srgbClr val="FF0000"/>
                </a:solidFill>
                <a:latin typeface="標楷體" panose="03000509000000000000" pitchFamily="65" charset="-120"/>
                <a:ea typeface="標楷體" panose="03000509000000000000" pitchFamily="65" charset="-120"/>
              </a:rPr>
              <a:t>30</a:t>
            </a:r>
            <a:r>
              <a:rPr lang="zh-TW" altLang="en-US" sz="2000" b="1" kern="0" dirty="0" smtClean="0">
                <a:solidFill>
                  <a:srgbClr val="FF0000"/>
                </a:solidFill>
                <a:latin typeface="標楷體" panose="03000509000000000000" pitchFamily="65" charset="-120"/>
                <a:ea typeface="標楷體" panose="03000509000000000000" pitchFamily="65" charset="-120"/>
              </a:rPr>
              <a:t>年</a:t>
            </a:r>
            <a:r>
              <a:rPr lang="en-US" altLang="zh-TW" sz="2000" b="1" kern="0" dirty="0" smtClean="0">
                <a:solidFill>
                  <a:srgbClr val="FF0000"/>
                </a:solidFill>
                <a:latin typeface="標楷體" panose="03000509000000000000" pitchFamily="65" charset="-120"/>
                <a:ea typeface="標楷體" panose="03000509000000000000" pitchFamily="65" charset="-120"/>
              </a:rPr>
              <a:t>(</a:t>
            </a:r>
            <a:r>
              <a:rPr lang="zh-TW" altLang="en-US" sz="2000" b="1" kern="0" dirty="0" smtClean="0">
                <a:solidFill>
                  <a:srgbClr val="FF0000"/>
                </a:solidFill>
                <a:latin typeface="標楷體" panose="03000509000000000000" pitchFamily="65" charset="-120"/>
                <a:ea typeface="標楷體" panose="03000509000000000000" pitchFamily="65" charset="-120"/>
              </a:rPr>
              <a:t>舊制</a:t>
            </a:r>
            <a:r>
              <a:rPr lang="en-US" altLang="zh-TW" sz="2000" b="1" kern="0" dirty="0" smtClean="0">
                <a:solidFill>
                  <a:srgbClr val="FF0000"/>
                </a:solidFill>
                <a:latin typeface="標楷體" panose="03000509000000000000" pitchFamily="65" charset="-120"/>
                <a:ea typeface="標楷體" panose="03000509000000000000" pitchFamily="65" charset="-120"/>
              </a:rPr>
              <a:t>5</a:t>
            </a:r>
            <a:r>
              <a:rPr lang="zh-TW" altLang="en-US" sz="2000" b="1" kern="0" dirty="0" smtClean="0">
                <a:solidFill>
                  <a:srgbClr val="FF0000"/>
                </a:solidFill>
                <a:latin typeface="標楷體" panose="03000509000000000000" pitchFamily="65" charset="-120"/>
                <a:ea typeface="標楷體" panose="03000509000000000000" pitchFamily="65" charset="-120"/>
              </a:rPr>
              <a:t>年、新制</a:t>
            </a:r>
            <a:r>
              <a:rPr lang="en-US" altLang="zh-TW" sz="2000" b="1" kern="0" dirty="0" smtClean="0">
                <a:solidFill>
                  <a:srgbClr val="FF0000"/>
                </a:solidFill>
                <a:latin typeface="標楷體" panose="03000509000000000000" pitchFamily="65" charset="-120"/>
                <a:ea typeface="標楷體" panose="03000509000000000000" pitchFamily="65" charset="-120"/>
              </a:rPr>
              <a:t>25</a:t>
            </a:r>
            <a:r>
              <a:rPr lang="zh-TW" altLang="en-US" sz="2000" b="1" kern="0" dirty="0" smtClean="0">
                <a:solidFill>
                  <a:srgbClr val="FF0000"/>
                </a:solidFill>
                <a:latin typeface="標楷體" panose="03000509000000000000" pitchFamily="65" charset="-120"/>
                <a:ea typeface="標楷體" panose="03000509000000000000" pitchFamily="65" charset="-120"/>
              </a:rPr>
              <a:t>年</a:t>
            </a:r>
            <a:r>
              <a:rPr lang="en-US" altLang="zh-TW" sz="2000" b="1" kern="0" dirty="0" smtClean="0">
                <a:solidFill>
                  <a:srgbClr val="FF0000"/>
                </a:solidFill>
                <a:latin typeface="標楷體" panose="03000509000000000000" pitchFamily="65" charset="-120"/>
                <a:ea typeface="標楷體" panose="03000509000000000000" pitchFamily="65" charset="-120"/>
              </a:rPr>
              <a:t>)</a:t>
            </a:r>
            <a:r>
              <a:rPr lang="en-US" altLang="zh-TW" sz="2000" b="1" dirty="0" smtClean="0">
                <a:solidFill>
                  <a:srgbClr val="FF0000"/>
                </a:solidFill>
                <a:latin typeface="標楷體" panose="03000509000000000000" pitchFamily="65" charset="-120"/>
                <a:ea typeface="標楷體" panose="03000509000000000000" pitchFamily="65" charset="-120"/>
              </a:rPr>
              <a:t>】</a:t>
            </a:r>
            <a:endParaRPr lang="zh-TW" altLang="en-US" sz="2000" b="1" dirty="0">
              <a:solidFill>
                <a:srgbClr val="FF0000"/>
              </a:solidFill>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38</a:t>
            </a:fld>
            <a:endParaRPr lang="zh-TW" altLang="en-US">
              <a:solidFill>
                <a:prstClr val="black">
                  <a:tint val="75000"/>
                </a:prstClr>
              </a:solidFill>
            </a:endParaRPr>
          </a:p>
        </p:txBody>
      </p:sp>
      <p:graphicFrame>
        <p:nvGraphicFramePr>
          <p:cNvPr id="5" name="資料庫圖表 4"/>
          <p:cNvGraphicFramePr/>
          <p:nvPr>
            <p:extLst>
              <p:ext uri="{D42A27DB-BD31-4B8C-83A1-F6EECF244321}">
                <p14:modId xmlns:p14="http://schemas.microsoft.com/office/powerpoint/2010/main" val="2547030124"/>
              </p:ext>
            </p:extLst>
          </p:nvPr>
        </p:nvGraphicFramePr>
        <p:xfrm>
          <a:off x="683568" y="2132856"/>
          <a:ext cx="7848872" cy="4048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爆炸 1 7"/>
          <p:cNvSpPr/>
          <p:nvPr/>
        </p:nvSpPr>
        <p:spPr>
          <a:xfrm>
            <a:off x="7827530" y="260648"/>
            <a:ext cx="1064949" cy="108012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rgbClr val="FF0000"/>
                </a:solidFill>
                <a:latin typeface="標楷體" panose="03000509000000000000" pitchFamily="65" charset="-120"/>
                <a:ea typeface="標楷體" panose="03000509000000000000" pitchFamily="65" charset="-120"/>
              </a:rPr>
              <a:t>教</a:t>
            </a:r>
            <a:endParaRPr lang="zh-TW" altLang="en-US" sz="2800" b="1" dirty="0">
              <a:solidFill>
                <a:srgbClr val="FF0000"/>
              </a:solidFill>
              <a:latin typeface="標楷體" panose="03000509000000000000" pitchFamily="65" charset="-120"/>
              <a:ea typeface="標楷體" panose="03000509000000000000" pitchFamily="65" charset="-120"/>
            </a:endParaRPr>
          </a:p>
        </p:txBody>
      </p:sp>
      <p:sp>
        <p:nvSpPr>
          <p:cNvPr id="9" name="加號 8"/>
          <p:cNvSpPr/>
          <p:nvPr/>
        </p:nvSpPr>
        <p:spPr>
          <a:xfrm>
            <a:off x="4067944" y="2708920"/>
            <a:ext cx="288032"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等於 9"/>
          <p:cNvSpPr/>
          <p:nvPr/>
        </p:nvSpPr>
        <p:spPr>
          <a:xfrm>
            <a:off x="7308304" y="2780928"/>
            <a:ext cx="375210" cy="28803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1" name="向右箭號 10"/>
          <p:cNvSpPr/>
          <p:nvPr/>
        </p:nvSpPr>
        <p:spPr>
          <a:xfrm>
            <a:off x="2915816" y="4293096"/>
            <a:ext cx="216024"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向右箭號 11"/>
          <p:cNvSpPr/>
          <p:nvPr/>
        </p:nvSpPr>
        <p:spPr>
          <a:xfrm>
            <a:off x="6876256" y="4315955"/>
            <a:ext cx="187605" cy="1931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9" name="直線單箭頭接點 18"/>
          <p:cNvCxnSpPr/>
          <p:nvPr/>
        </p:nvCxnSpPr>
        <p:spPr>
          <a:xfrm>
            <a:off x="4211960" y="5805264"/>
            <a:ext cx="792088" cy="288032"/>
          </a:xfrm>
          <a:prstGeom prst="straightConnector1">
            <a:avLst/>
          </a:prstGeom>
          <a:ln>
            <a:solidFill>
              <a:srgbClr val="660066"/>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43842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smtClean="0"/>
              <a:t>貳</a:t>
            </a:r>
            <a:endParaRPr lang="zh-TW" altLang="en-US" sz="4400" dirty="0"/>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560888" y="3391082"/>
            <a:ext cx="1868269" cy="769441"/>
          </a:xfrm>
          <a:prstGeom prst="rect">
            <a:avLst/>
          </a:prstGeom>
          <a:noFill/>
        </p:spPr>
        <p:txBody>
          <a:bodyPr wrap="square" rtlCol="0">
            <a:spAutoFit/>
          </a:bodyPr>
          <a:lstStyle/>
          <a:p>
            <a:pPr algn="ctr"/>
            <a:r>
              <a:rPr lang="zh-TW" altLang="en-US" sz="4400" dirty="0"/>
              <a:t>財源</a:t>
            </a: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3</a:t>
            </a:fld>
            <a:endParaRPr lang="zh-TW" altLang="en-US">
              <a:solidFill>
                <a:prstClr val="black">
                  <a:tint val="75000"/>
                </a:prst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2960" y="365760"/>
            <a:ext cx="8141528" cy="903000"/>
          </a:xfrm>
        </p:spPr>
        <p:txBody>
          <a:bodyPr/>
          <a:lstStyle/>
          <a:p>
            <a:r>
              <a:rPr lang="en-US" altLang="zh-TW" b="1" dirty="0" smtClean="0">
                <a:latin typeface="標楷體" panose="03000509000000000000" pitchFamily="65" charset="-120"/>
                <a:ea typeface="標楷體" panose="03000509000000000000" pitchFamily="65" charset="-120"/>
              </a:rPr>
              <a:t/>
            </a:r>
            <a:br>
              <a:rPr lang="en-US" altLang="zh-TW" b="1" dirty="0" smtClean="0">
                <a:latin typeface="標楷體" panose="03000509000000000000" pitchFamily="65" charset="-120"/>
                <a:ea typeface="標楷體" panose="03000509000000000000" pitchFamily="65" charset="-120"/>
              </a:rPr>
            </a:br>
            <a:r>
              <a:rPr lang="en-US" altLang="zh-TW" b="1" dirty="0">
                <a:latin typeface="標楷體" panose="03000509000000000000" pitchFamily="65" charset="-120"/>
                <a:ea typeface="標楷體" panose="03000509000000000000" pitchFamily="65" charset="-120"/>
              </a:rPr>
              <a:t/>
            </a:r>
            <a:br>
              <a:rPr lang="en-US" altLang="zh-TW" b="1" dirty="0">
                <a:latin typeface="標楷體" panose="03000509000000000000" pitchFamily="65" charset="-120"/>
                <a:ea typeface="標楷體" panose="03000509000000000000" pitchFamily="65" charset="-120"/>
              </a:rPr>
            </a:br>
            <a:r>
              <a:rPr lang="en-US" altLang="zh-TW" b="1" dirty="0" smtClean="0">
                <a:latin typeface="標楷體" panose="03000509000000000000" pitchFamily="65" charset="-120"/>
                <a:ea typeface="標楷體" panose="03000509000000000000" pitchFamily="65" charset="-120"/>
              </a:rPr>
              <a:t>Q</a:t>
            </a:r>
            <a:r>
              <a:rPr lang="zh-TW" altLang="en-US" b="1" dirty="0" smtClean="0">
                <a:latin typeface="標楷體" panose="03000509000000000000" pitchFamily="65" charset="-120"/>
                <a:ea typeface="標楷體" panose="03000509000000000000" pitchFamily="65" charset="-120"/>
              </a:rPr>
              <a:t>：年改後，我每個月的退休金是多少</a:t>
            </a:r>
            <a:r>
              <a:rPr lang="en-US" altLang="zh-TW" b="1" dirty="0" smtClean="0">
                <a:latin typeface="標楷體" panose="03000509000000000000" pitchFamily="65" charset="-120"/>
                <a:ea typeface="標楷體" panose="03000509000000000000" pitchFamily="65" charset="-120"/>
              </a:rPr>
              <a:t>?</a:t>
            </a:r>
            <a:br>
              <a:rPr lang="en-US" altLang="zh-TW" b="1" dirty="0" smtClean="0">
                <a:latin typeface="標楷體" panose="03000509000000000000" pitchFamily="65" charset="-120"/>
                <a:ea typeface="標楷體" panose="03000509000000000000" pitchFamily="65" charset="-120"/>
              </a:rPr>
            </a:br>
            <a:r>
              <a:rPr lang="zh-TW" altLang="en-US" sz="2000" b="1" dirty="0" smtClean="0">
                <a:latin typeface="標楷體" panose="03000509000000000000" pitchFamily="65" charset="-120"/>
                <a:ea typeface="標楷體" panose="03000509000000000000" pitchFamily="65" charset="-120"/>
              </a:rPr>
              <a:t>   </a:t>
            </a:r>
            <a:r>
              <a:rPr lang="en-US" altLang="zh-TW" sz="2000" b="1" dirty="0" smtClean="0">
                <a:latin typeface="標楷體" panose="03000509000000000000" pitchFamily="65" charset="-120"/>
                <a:ea typeface="標楷體" panose="03000509000000000000" pitchFamily="65" charset="-120"/>
              </a:rPr>
              <a:t/>
            </a:r>
            <a:br>
              <a:rPr lang="en-US" altLang="zh-TW" sz="2000" b="1" dirty="0" smtClean="0">
                <a:latin typeface="標楷體" panose="03000509000000000000" pitchFamily="65" charset="-120"/>
                <a:ea typeface="標楷體" panose="03000509000000000000" pitchFamily="65" charset="-120"/>
              </a:rPr>
            </a:br>
            <a:r>
              <a:rPr lang="en-US" altLang="zh-TW" sz="2000" b="1" dirty="0" smtClean="0">
                <a:solidFill>
                  <a:srgbClr val="FF0000"/>
                </a:solidFill>
                <a:latin typeface="標楷體" panose="03000509000000000000" pitchFamily="65" charset="-120"/>
                <a:ea typeface="標楷體" panose="03000509000000000000" pitchFamily="65" charset="-120"/>
              </a:rPr>
              <a:t>【</a:t>
            </a:r>
            <a:r>
              <a:rPr lang="zh-TW" altLang="en-US" sz="2000" b="1" dirty="0" smtClean="0">
                <a:solidFill>
                  <a:srgbClr val="FF0000"/>
                </a:solidFill>
                <a:latin typeface="標楷體" panose="03000509000000000000" pitchFamily="65" charset="-120"/>
                <a:ea typeface="標楷體" panose="03000509000000000000" pitchFamily="65" charset="-120"/>
              </a:rPr>
              <a:t>假設：</a:t>
            </a:r>
            <a:r>
              <a:rPr lang="en-US" altLang="zh-TW" sz="2000" b="1" dirty="0" smtClean="0">
                <a:solidFill>
                  <a:srgbClr val="FF0000"/>
                </a:solidFill>
                <a:latin typeface="標楷體" panose="03000509000000000000" pitchFamily="65" charset="-120"/>
                <a:ea typeface="標楷體" panose="03000509000000000000" pitchFamily="65" charset="-120"/>
              </a:rPr>
              <a:t>110</a:t>
            </a:r>
            <a:r>
              <a:rPr lang="zh-TW" altLang="en-US" sz="2000" b="1" dirty="0" smtClean="0">
                <a:solidFill>
                  <a:srgbClr val="FF0000"/>
                </a:solidFill>
                <a:latin typeface="標楷體" panose="03000509000000000000" pitchFamily="65" charset="-120"/>
                <a:ea typeface="標楷體" panose="03000509000000000000" pitchFamily="65" charset="-120"/>
              </a:rPr>
              <a:t>年</a:t>
            </a:r>
            <a:r>
              <a:rPr lang="en-US" altLang="zh-TW" sz="2000" b="1" dirty="0" smtClean="0">
                <a:solidFill>
                  <a:srgbClr val="FF0000"/>
                </a:solidFill>
                <a:latin typeface="標楷體" panose="03000509000000000000" pitchFamily="65" charset="-120"/>
                <a:ea typeface="標楷體" panose="03000509000000000000" pitchFamily="65" charset="-120"/>
              </a:rPr>
              <a:t>7</a:t>
            </a:r>
            <a:r>
              <a:rPr lang="zh-TW" altLang="en-US" sz="2000" b="1" dirty="0" smtClean="0">
                <a:solidFill>
                  <a:srgbClr val="FF0000"/>
                </a:solidFill>
                <a:latin typeface="標楷體" panose="03000509000000000000" pitchFamily="65" charset="-120"/>
                <a:ea typeface="標楷體" panose="03000509000000000000" pitchFamily="65" charset="-120"/>
              </a:rPr>
              <a:t>月</a:t>
            </a:r>
            <a:r>
              <a:rPr lang="en-US" altLang="zh-TW" sz="2000" b="1" dirty="0" smtClean="0">
                <a:solidFill>
                  <a:srgbClr val="FF0000"/>
                </a:solidFill>
                <a:latin typeface="標楷體" panose="03000509000000000000" pitchFamily="65" charset="-120"/>
                <a:ea typeface="標楷體" panose="03000509000000000000" pitchFamily="65" charset="-120"/>
              </a:rPr>
              <a:t>1</a:t>
            </a:r>
            <a:r>
              <a:rPr lang="zh-TW" altLang="en-US" sz="2000" b="1" dirty="0" smtClean="0">
                <a:solidFill>
                  <a:srgbClr val="FF0000"/>
                </a:solidFill>
                <a:latin typeface="標楷體" panose="03000509000000000000" pitchFamily="65" charset="-120"/>
                <a:ea typeface="標楷體" panose="03000509000000000000" pitchFamily="65" charset="-120"/>
              </a:rPr>
              <a:t>日退休，均俸</a:t>
            </a:r>
            <a:r>
              <a:rPr lang="en-US" altLang="zh-TW" sz="2000" b="1" kern="0" dirty="0" smtClean="0">
                <a:solidFill>
                  <a:srgbClr val="FF0000"/>
                </a:solidFill>
                <a:latin typeface="標楷體" panose="03000509000000000000" pitchFamily="65" charset="-120"/>
                <a:ea typeface="標楷體" panose="03000509000000000000" pitchFamily="65" charset="-120"/>
              </a:rPr>
              <a:t>710</a:t>
            </a:r>
            <a:r>
              <a:rPr lang="zh-TW" altLang="en-US" sz="2000" b="1" kern="0" dirty="0" smtClean="0">
                <a:solidFill>
                  <a:srgbClr val="FF0000"/>
                </a:solidFill>
                <a:latin typeface="標楷體" panose="03000509000000000000" pitchFamily="65" charset="-120"/>
                <a:ea typeface="標楷體" panose="03000509000000000000" pitchFamily="65" charset="-120"/>
              </a:rPr>
              <a:t>俸</a:t>
            </a:r>
            <a:r>
              <a:rPr lang="zh-TW" altLang="zh-TW" sz="2000" b="1" kern="0" dirty="0" smtClean="0">
                <a:solidFill>
                  <a:srgbClr val="FF0000"/>
                </a:solidFill>
                <a:latin typeface="標楷體" panose="03000509000000000000" pitchFamily="65" charset="-120"/>
                <a:ea typeface="標楷體" panose="03000509000000000000" pitchFamily="65" charset="-120"/>
              </a:rPr>
              <a:t>點</a:t>
            </a:r>
            <a:r>
              <a:rPr lang="en-US" altLang="zh-TW" sz="2000" b="1" kern="0" dirty="0" smtClean="0">
                <a:solidFill>
                  <a:srgbClr val="FF0000"/>
                </a:solidFill>
                <a:latin typeface="標楷體" panose="03000509000000000000" pitchFamily="65" charset="-120"/>
                <a:ea typeface="標楷體" panose="03000509000000000000" pitchFamily="65" charset="-120"/>
              </a:rPr>
              <a:t>(48,505)</a:t>
            </a:r>
            <a:r>
              <a:rPr lang="zh-TW" altLang="en-US" sz="2000" b="1" kern="0" dirty="0" smtClean="0">
                <a:solidFill>
                  <a:srgbClr val="FF0000"/>
                </a:solidFill>
                <a:latin typeface="標楷體" panose="03000509000000000000" pitchFamily="65" charset="-120"/>
                <a:ea typeface="標楷體" panose="03000509000000000000" pitchFamily="65" charset="-120"/>
              </a:rPr>
              <a:t>，年資</a:t>
            </a:r>
            <a:r>
              <a:rPr lang="en-US" altLang="zh-TW" sz="2000" b="1" kern="0" dirty="0" smtClean="0">
                <a:solidFill>
                  <a:srgbClr val="FF0000"/>
                </a:solidFill>
                <a:latin typeface="標楷體" panose="03000509000000000000" pitchFamily="65" charset="-120"/>
                <a:ea typeface="標楷體" panose="03000509000000000000" pitchFamily="65" charset="-120"/>
              </a:rPr>
              <a:t>30</a:t>
            </a:r>
            <a:r>
              <a:rPr lang="zh-TW" altLang="en-US" sz="2000" b="1" kern="0" dirty="0" smtClean="0">
                <a:solidFill>
                  <a:srgbClr val="FF0000"/>
                </a:solidFill>
                <a:latin typeface="標楷體" panose="03000509000000000000" pitchFamily="65" charset="-120"/>
                <a:ea typeface="標楷體" panose="03000509000000000000" pitchFamily="65" charset="-120"/>
              </a:rPr>
              <a:t>年</a:t>
            </a:r>
            <a:r>
              <a:rPr lang="en-US" altLang="zh-TW" sz="2000" b="1" kern="0" dirty="0" smtClean="0">
                <a:solidFill>
                  <a:srgbClr val="FF0000"/>
                </a:solidFill>
                <a:latin typeface="標楷體" panose="03000509000000000000" pitchFamily="65" charset="-120"/>
                <a:ea typeface="標楷體" panose="03000509000000000000" pitchFamily="65" charset="-120"/>
              </a:rPr>
              <a:t>(</a:t>
            </a:r>
            <a:r>
              <a:rPr lang="zh-TW" altLang="en-US" sz="2000" b="1" kern="0" dirty="0" smtClean="0">
                <a:solidFill>
                  <a:srgbClr val="FF0000"/>
                </a:solidFill>
                <a:latin typeface="標楷體" panose="03000509000000000000" pitchFamily="65" charset="-120"/>
                <a:ea typeface="標楷體" panose="03000509000000000000" pitchFamily="65" charset="-120"/>
              </a:rPr>
              <a:t>舊制</a:t>
            </a:r>
            <a:r>
              <a:rPr lang="en-US" altLang="zh-TW" sz="2000" b="1" kern="0" dirty="0" smtClean="0">
                <a:solidFill>
                  <a:srgbClr val="FF0000"/>
                </a:solidFill>
                <a:latin typeface="標楷體" panose="03000509000000000000" pitchFamily="65" charset="-120"/>
                <a:ea typeface="標楷體" panose="03000509000000000000" pitchFamily="65" charset="-120"/>
              </a:rPr>
              <a:t>4</a:t>
            </a:r>
            <a:r>
              <a:rPr lang="zh-TW" altLang="en-US" sz="2000" b="1" kern="0" dirty="0" smtClean="0">
                <a:solidFill>
                  <a:srgbClr val="FF0000"/>
                </a:solidFill>
                <a:latin typeface="標楷體" panose="03000509000000000000" pitchFamily="65" charset="-120"/>
                <a:ea typeface="標楷體" panose="03000509000000000000" pitchFamily="65" charset="-120"/>
              </a:rPr>
              <a:t>年、新制</a:t>
            </a:r>
            <a:r>
              <a:rPr lang="en-US" altLang="zh-TW" sz="2000" b="1" kern="0" dirty="0" smtClean="0">
                <a:solidFill>
                  <a:srgbClr val="FF0000"/>
                </a:solidFill>
                <a:latin typeface="標楷體" panose="03000509000000000000" pitchFamily="65" charset="-120"/>
                <a:ea typeface="標楷體" panose="03000509000000000000" pitchFamily="65" charset="-120"/>
              </a:rPr>
              <a:t>26</a:t>
            </a:r>
            <a:r>
              <a:rPr lang="zh-TW" altLang="en-US" sz="2000" b="1" kern="0" dirty="0" smtClean="0">
                <a:solidFill>
                  <a:srgbClr val="FF0000"/>
                </a:solidFill>
                <a:latin typeface="標楷體" panose="03000509000000000000" pitchFamily="65" charset="-120"/>
                <a:ea typeface="標楷體" panose="03000509000000000000" pitchFamily="65" charset="-120"/>
              </a:rPr>
              <a:t>年</a:t>
            </a:r>
            <a:r>
              <a:rPr lang="en-US" altLang="zh-TW" sz="2000" b="1" kern="0" dirty="0" smtClean="0">
                <a:solidFill>
                  <a:srgbClr val="FF0000"/>
                </a:solidFill>
                <a:latin typeface="標楷體" panose="03000509000000000000" pitchFamily="65" charset="-120"/>
                <a:ea typeface="標楷體" panose="03000509000000000000" pitchFamily="65" charset="-120"/>
              </a:rPr>
              <a:t>)</a:t>
            </a:r>
            <a:r>
              <a:rPr lang="en-US" altLang="zh-TW" sz="2000" b="1" dirty="0" smtClean="0">
                <a:solidFill>
                  <a:srgbClr val="FF0000"/>
                </a:solidFill>
                <a:latin typeface="標楷體" panose="03000509000000000000" pitchFamily="65" charset="-120"/>
                <a:ea typeface="標楷體" panose="03000509000000000000" pitchFamily="65" charset="-120"/>
              </a:rPr>
              <a:t>】</a:t>
            </a:r>
            <a:endParaRPr lang="zh-TW" altLang="en-US" sz="2000" b="1" dirty="0">
              <a:solidFill>
                <a:srgbClr val="FF0000"/>
              </a:solidFill>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39</a:t>
            </a:fld>
            <a:endParaRPr lang="zh-TW" altLang="en-US">
              <a:solidFill>
                <a:prstClr val="black">
                  <a:tint val="75000"/>
                </a:prstClr>
              </a:solidFill>
            </a:endParaRPr>
          </a:p>
        </p:txBody>
      </p:sp>
      <p:graphicFrame>
        <p:nvGraphicFramePr>
          <p:cNvPr id="5" name="資料庫圖表 4"/>
          <p:cNvGraphicFramePr/>
          <p:nvPr>
            <p:extLst>
              <p:ext uri="{D42A27DB-BD31-4B8C-83A1-F6EECF244321}">
                <p14:modId xmlns:p14="http://schemas.microsoft.com/office/powerpoint/2010/main" val="2679481184"/>
              </p:ext>
            </p:extLst>
          </p:nvPr>
        </p:nvGraphicFramePr>
        <p:xfrm>
          <a:off x="683568" y="2132856"/>
          <a:ext cx="7848872" cy="4048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爆炸 1 7"/>
          <p:cNvSpPr/>
          <p:nvPr/>
        </p:nvSpPr>
        <p:spPr>
          <a:xfrm>
            <a:off x="7827530" y="260648"/>
            <a:ext cx="1064949" cy="108012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srgbClr val="FF0000"/>
                </a:solidFill>
                <a:latin typeface="標楷體" panose="03000509000000000000" pitchFamily="65" charset="-120"/>
                <a:ea typeface="標楷體" panose="03000509000000000000" pitchFamily="65" charset="-120"/>
              </a:rPr>
              <a:t>公</a:t>
            </a:r>
          </a:p>
        </p:txBody>
      </p:sp>
      <p:sp>
        <p:nvSpPr>
          <p:cNvPr id="9" name="加號 8"/>
          <p:cNvSpPr/>
          <p:nvPr/>
        </p:nvSpPr>
        <p:spPr>
          <a:xfrm>
            <a:off x="4067944" y="2708920"/>
            <a:ext cx="288032"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等於 9"/>
          <p:cNvSpPr/>
          <p:nvPr/>
        </p:nvSpPr>
        <p:spPr>
          <a:xfrm>
            <a:off x="7495908" y="2780928"/>
            <a:ext cx="187605" cy="28803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1" name="向右箭號 10"/>
          <p:cNvSpPr/>
          <p:nvPr/>
        </p:nvSpPr>
        <p:spPr>
          <a:xfrm>
            <a:off x="2915816" y="4293096"/>
            <a:ext cx="216024" cy="189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向右箭號 11"/>
          <p:cNvSpPr/>
          <p:nvPr/>
        </p:nvSpPr>
        <p:spPr>
          <a:xfrm>
            <a:off x="6876255" y="4335070"/>
            <a:ext cx="187605" cy="1931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9" name="直線單箭頭接點 18"/>
          <p:cNvCxnSpPr/>
          <p:nvPr/>
        </p:nvCxnSpPr>
        <p:spPr>
          <a:xfrm>
            <a:off x="4211960" y="5805264"/>
            <a:ext cx="792088" cy="288032"/>
          </a:xfrm>
          <a:prstGeom prst="straightConnector1">
            <a:avLst/>
          </a:prstGeom>
          <a:ln>
            <a:solidFill>
              <a:srgbClr val="660066"/>
            </a:solidFill>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3470099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404664"/>
            <a:ext cx="7061408" cy="548640"/>
          </a:xfrm>
        </p:spPr>
        <p:txBody>
          <a:bodyPr/>
          <a:lstStyle/>
          <a:p>
            <a:r>
              <a:rPr lang="en-US" altLang="zh-TW" b="1" dirty="0">
                <a:latin typeface="標楷體" panose="03000509000000000000" pitchFamily="65" charset="-120"/>
                <a:ea typeface="標楷體" panose="03000509000000000000" pitchFamily="65" charset="-120"/>
              </a:rPr>
              <a:t>Q</a:t>
            </a:r>
            <a:r>
              <a:rPr lang="zh-TW" altLang="en-US" b="1" dirty="0">
                <a:latin typeface="標楷體" panose="03000509000000000000" pitchFamily="65" charset="-120"/>
                <a:ea typeface="標楷體" panose="03000509000000000000" pitchFamily="65" charset="-120"/>
              </a:rPr>
              <a:t>：年改後</a:t>
            </a:r>
            <a:r>
              <a:rPr lang="zh-TW" altLang="en-US" b="1" dirty="0" smtClean="0">
                <a:latin typeface="標楷體" panose="03000509000000000000" pitchFamily="65" charset="-120"/>
                <a:ea typeface="標楷體" panose="03000509000000000000" pitchFamily="65" charset="-120"/>
              </a:rPr>
              <a:t>，何時退休較有利</a:t>
            </a:r>
            <a:r>
              <a:rPr lang="en-US" altLang="zh-TW" b="1" dirty="0" smtClean="0">
                <a:latin typeface="標楷體" panose="03000509000000000000" pitchFamily="65" charset="-120"/>
                <a:ea typeface="標楷體" panose="03000509000000000000" pitchFamily="65" charset="-120"/>
              </a:rPr>
              <a:t>?</a:t>
            </a:r>
            <a:endParaRPr lang="zh-TW" altLang="en-US"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3982581125"/>
              </p:ext>
            </p:extLst>
          </p:nvPr>
        </p:nvGraphicFramePr>
        <p:xfrm>
          <a:off x="323528" y="1484784"/>
          <a:ext cx="8496944"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40</a:t>
            </a:fld>
            <a:endParaRPr lang="zh-TW" altLang="en-US">
              <a:solidFill>
                <a:prstClr val="black">
                  <a:tint val="75000"/>
                </a:prstClr>
              </a:solidFill>
            </a:endParaRPr>
          </a:p>
        </p:txBody>
      </p:sp>
      <p:sp>
        <p:nvSpPr>
          <p:cNvPr id="6" name="文字方塊 5"/>
          <p:cNvSpPr txBox="1"/>
          <p:nvPr/>
        </p:nvSpPr>
        <p:spPr>
          <a:xfrm>
            <a:off x="607695" y="1956738"/>
            <a:ext cx="576064" cy="707886"/>
          </a:xfrm>
          <a:prstGeom prst="rect">
            <a:avLst/>
          </a:prstGeom>
          <a:noFill/>
        </p:spPr>
        <p:txBody>
          <a:bodyPr wrap="square" rtlCol="0">
            <a:spAutoFit/>
          </a:bodyPr>
          <a:lstStyle/>
          <a:p>
            <a:pPr algn="ctr"/>
            <a:r>
              <a:rPr lang="en-US" altLang="zh-TW" sz="4000" b="1" dirty="0" smtClean="0">
                <a:latin typeface="標楷體" panose="03000509000000000000" pitchFamily="65" charset="-120"/>
              </a:rPr>
              <a:t>1</a:t>
            </a:r>
            <a:endParaRPr lang="zh-TW" altLang="en-US" sz="4000" b="1" dirty="0">
              <a:latin typeface="標楷體" panose="03000509000000000000" pitchFamily="65" charset="-120"/>
            </a:endParaRPr>
          </a:p>
        </p:txBody>
      </p:sp>
      <p:sp>
        <p:nvSpPr>
          <p:cNvPr id="7" name="文字方塊 6"/>
          <p:cNvSpPr txBox="1"/>
          <p:nvPr/>
        </p:nvSpPr>
        <p:spPr>
          <a:xfrm>
            <a:off x="939807" y="3225170"/>
            <a:ext cx="576064" cy="707886"/>
          </a:xfrm>
          <a:prstGeom prst="rect">
            <a:avLst/>
          </a:prstGeom>
          <a:noFill/>
        </p:spPr>
        <p:txBody>
          <a:bodyPr wrap="square" rtlCol="0">
            <a:spAutoFit/>
          </a:bodyPr>
          <a:lstStyle/>
          <a:p>
            <a:pPr algn="ctr"/>
            <a:r>
              <a:rPr lang="en-US" altLang="zh-TW" sz="4000" b="1" dirty="0" smtClean="0">
                <a:latin typeface="標楷體" panose="03000509000000000000" pitchFamily="65" charset="-120"/>
              </a:rPr>
              <a:t>2</a:t>
            </a:r>
            <a:endParaRPr lang="zh-TW" altLang="en-US" sz="4000" b="1" dirty="0">
              <a:latin typeface="標楷體" panose="03000509000000000000" pitchFamily="65" charset="-120"/>
            </a:endParaRPr>
          </a:p>
        </p:txBody>
      </p:sp>
      <p:sp>
        <p:nvSpPr>
          <p:cNvPr id="8" name="文字方塊 7"/>
          <p:cNvSpPr txBox="1"/>
          <p:nvPr/>
        </p:nvSpPr>
        <p:spPr>
          <a:xfrm>
            <a:off x="664425" y="4590691"/>
            <a:ext cx="576064" cy="707886"/>
          </a:xfrm>
          <a:prstGeom prst="rect">
            <a:avLst/>
          </a:prstGeom>
          <a:noFill/>
        </p:spPr>
        <p:txBody>
          <a:bodyPr wrap="square" rtlCol="0">
            <a:spAutoFit/>
          </a:bodyPr>
          <a:lstStyle/>
          <a:p>
            <a:pPr algn="ctr"/>
            <a:r>
              <a:rPr lang="en-US" altLang="zh-TW" sz="4000" b="1" dirty="0" smtClean="0">
                <a:latin typeface="標楷體" panose="03000509000000000000" pitchFamily="65" charset="-120"/>
              </a:rPr>
              <a:t>3</a:t>
            </a:r>
            <a:endParaRPr lang="zh-TW" altLang="en-US" sz="4000" b="1" dirty="0">
              <a:latin typeface="標楷體" panose="03000509000000000000" pitchFamily="65" charset="-120"/>
            </a:endParaRPr>
          </a:p>
        </p:txBody>
      </p:sp>
      <p:sp>
        <p:nvSpPr>
          <p:cNvPr id="9" name="燕尾形向右箭號 8"/>
          <p:cNvSpPr/>
          <p:nvPr/>
        </p:nvSpPr>
        <p:spPr>
          <a:xfrm>
            <a:off x="5184068" y="3692950"/>
            <a:ext cx="648072" cy="28193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燕尾形向右箭號 9"/>
          <p:cNvSpPr/>
          <p:nvPr/>
        </p:nvSpPr>
        <p:spPr>
          <a:xfrm>
            <a:off x="6948264" y="4776011"/>
            <a:ext cx="288032"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燕尾形向右箭號 10"/>
          <p:cNvSpPr/>
          <p:nvPr/>
        </p:nvSpPr>
        <p:spPr>
          <a:xfrm>
            <a:off x="6904910" y="5157192"/>
            <a:ext cx="288032"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76920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548680"/>
            <a:ext cx="2306742" cy="1252728"/>
          </a:xfrm>
        </p:spPr>
        <p:txBody>
          <a:bodyPr>
            <a:normAutofit/>
          </a:bodyPr>
          <a:lstStyle/>
          <a:p>
            <a:r>
              <a:rPr lang="zh-TW" altLang="en-US" sz="4000" b="1" dirty="0" smtClean="0">
                <a:solidFill>
                  <a:srgbClr val="FF0000"/>
                </a:solidFill>
                <a:latin typeface="標楷體" panose="03000509000000000000" pitchFamily="65" charset="-120"/>
                <a:ea typeface="標楷體" panose="03000509000000000000" pitchFamily="65" charset="-120"/>
              </a:rPr>
              <a:t>財源</a:t>
            </a:r>
            <a:endParaRPr lang="zh-TW" altLang="en-US" sz="4000" b="1" dirty="0">
              <a:solidFill>
                <a:srgbClr val="FF0000"/>
              </a:solidFill>
              <a:latin typeface="標楷體" panose="03000509000000000000" pitchFamily="65" charset="-120"/>
              <a:ea typeface="標楷體" panose="03000509000000000000" pitchFamily="65" charset="-120"/>
            </a:endParaRPr>
          </a:p>
        </p:txBody>
      </p:sp>
      <p:sp>
        <p:nvSpPr>
          <p:cNvPr id="8" name="內容版面配置區 7"/>
          <p:cNvSpPr>
            <a:spLocks noGrp="1"/>
          </p:cNvSpPr>
          <p:nvPr>
            <p:ph idx="1"/>
          </p:nvPr>
        </p:nvSpPr>
        <p:spPr>
          <a:xfrm>
            <a:off x="251520" y="1700808"/>
            <a:ext cx="8666620" cy="3450696"/>
          </a:xfrm>
        </p:spPr>
        <p:txBody>
          <a:bodyPr>
            <a:noAutofit/>
          </a:bodyPr>
          <a:lstStyle/>
          <a:p>
            <a:pPr marL="1252538" indent="-898525">
              <a:lnSpc>
                <a:spcPts val="3000"/>
              </a:lnSpc>
              <a:spcBef>
                <a:spcPts val="1200"/>
              </a:spcBef>
              <a:buNone/>
            </a:pPr>
            <a:r>
              <a:rPr lang="en-US" altLang="zh-TW" sz="2800" b="1" dirty="0" smtClean="0">
                <a:latin typeface="標楷體" panose="03000509000000000000" pitchFamily="65" charset="-120"/>
                <a:ea typeface="標楷體" panose="03000509000000000000" pitchFamily="65" charset="-120"/>
              </a:rPr>
              <a:t>(</a:t>
            </a:r>
            <a:r>
              <a:rPr lang="zh-TW" altLang="en-US" sz="2800" b="1" dirty="0" smtClean="0">
                <a:solidFill>
                  <a:schemeClr val="tx1"/>
                </a:solidFill>
                <a:latin typeface="標楷體" panose="03000509000000000000" pitchFamily="65" charset="-120"/>
                <a:ea typeface="標楷體" panose="03000509000000000000" pitchFamily="65" charset="-120"/>
              </a:rPr>
              <a:t>一</a:t>
            </a:r>
            <a:r>
              <a:rPr lang="en-US" altLang="zh-TW" sz="2800" b="1" dirty="0" smtClean="0">
                <a:solidFill>
                  <a:schemeClr val="tx1"/>
                </a:solidFill>
                <a:latin typeface="標楷體" panose="03000509000000000000" pitchFamily="65" charset="-120"/>
                <a:ea typeface="標楷體" panose="03000509000000000000" pitchFamily="65" charset="-120"/>
              </a:rPr>
              <a:t>)</a:t>
            </a:r>
            <a:r>
              <a:rPr lang="zh-TW" altLang="en-US" sz="2800" b="1" dirty="0" smtClean="0">
                <a:solidFill>
                  <a:schemeClr val="tx1"/>
                </a:solidFill>
                <a:latin typeface="標楷體" pitchFamily="65" charset="-120"/>
                <a:ea typeface="標楷體" pitchFamily="65" charset="-120"/>
              </a:rPr>
              <a:t>調升提撥費率：</a:t>
            </a:r>
            <a:endParaRPr lang="en-US" altLang="zh-TW" sz="2800" b="1" dirty="0" smtClean="0">
              <a:solidFill>
                <a:schemeClr val="tx1"/>
              </a:solidFill>
              <a:latin typeface="標楷體" panose="03000509000000000000" pitchFamily="65" charset="-120"/>
              <a:ea typeface="標楷體" panose="03000509000000000000" pitchFamily="65" charset="-120"/>
            </a:endParaRPr>
          </a:p>
          <a:p>
            <a:pPr marL="1252538" lvl="1" indent="-719138">
              <a:lnSpc>
                <a:spcPts val="3000"/>
              </a:lnSpc>
              <a:spcBef>
                <a:spcPts val="1200"/>
              </a:spcBef>
              <a:buNone/>
            </a:pPr>
            <a:r>
              <a:rPr lang="en-US" altLang="zh-TW" sz="2800" b="1" dirty="0" smtClean="0">
                <a:solidFill>
                  <a:srgbClr val="0000FF"/>
                </a:solidFill>
                <a:latin typeface="標楷體" panose="03000509000000000000" pitchFamily="65" charset="-120"/>
                <a:ea typeface="標楷體" panose="03000509000000000000" pitchFamily="65" charset="-120"/>
              </a:rPr>
              <a:t>1.</a:t>
            </a:r>
            <a:r>
              <a:rPr lang="zh-TW" altLang="en-US" sz="2800" b="1" dirty="0" smtClean="0">
                <a:solidFill>
                  <a:srgbClr val="0000FF"/>
                </a:solidFill>
                <a:latin typeface="標楷體" panose="03000509000000000000" pitchFamily="65" charset="-120"/>
                <a:ea typeface="標楷體" panose="03000509000000000000" pitchFamily="65" charset="-120"/>
              </a:rPr>
              <a:t>法定提撥率調整為</a:t>
            </a:r>
            <a:r>
              <a:rPr lang="en-US" altLang="zh-TW" sz="2800" b="1" u="sng" dirty="0" smtClean="0">
                <a:solidFill>
                  <a:srgbClr val="C00000"/>
                </a:solidFill>
                <a:latin typeface="標楷體" panose="03000509000000000000" pitchFamily="65" charset="-120"/>
                <a:ea typeface="標楷體" panose="03000509000000000000" pitchFamily="65" charset="-120"/>
              </a:rPr>
              <a:t>12%</a:t>
            </a:r>
            <a:r>
              <a:rPr lang="zh-TW" altLang="en-US" sz="2800" b="1" u="sng" dirty="0" smtClean="0">
                <a:solidFill>
                  <a:srgbClr val="C00000"/>
                </a:solidFill>
                <a:latin typeface="標楷體" panose="03000509000000000000" pitchFamily="65" charset="-120"/>
                <a:ea typeface="標楷體" panose="03000509000000000000" pitchFamily="65" charset="-120"/>
              </a:rPr>
              <a:t>至</a:t>
            </a:r>
            <a:r>
              <a:rPr lang="en-US" altLang="zh-TW" sz="2800" b="1" u="sng" dirty="0" smtClean="0">
                <a:solidFill>
                  <a:srgbClr val="C00000"/>
                </a:solidFill>
                <a:latin typeface="標楷體" panose="03000509000000000000" pitchFamily="65" charset="-120"/>
                <a:ea typeface="標楷體" panose="03000509000000000000" pitchFamily="65" charset="-120"/>
              </a:rPr>
              <a:t>18% </a:t>
            </a:r>
            <a:r>
              <a:rPr lang="zh-TW" altLang="en-US" sz="2800" b="1" dirty="0" smtClean="0">
                <a:solidFill>
                  <a:schemeClr val="tx1"/>
                </a:solidFill>
                <a:latin typeface="標楷體" panose="03000509000000000000" pitchFamily="65" charset="-120"/>
                <a:ea typeface="標楷體" panose="03000509000000000000" pitchFamily="65" charset="-120"/>
              </a:rPr>
              <a:t>。</a:t>
            </a:r>
            <a:endParaRPr lang="en-US" altLang="zh-TW" sz="2800" b="1" dirty="0" smtClean="0">
              <a:solidFill>
                <a:schemeClr val="tx1"/>
              </a:solidFill>
              <a:latin typeface="標楷體" panose="03000509000000000000" pitchFamily="65" charset="-120"/>
              <a:ea typeface="標楷體" panose="03000509000000000000" pitchFamily="65" charset="-120"/>
            </a:endParaRPr>
          </a:p>
          <a:p>
            <a:pPr marL="892175" lvl="1" indent="-358775">
              <a:lnSpc>
                <a:spcPts val="4000"/>
              </a:lnSpc>
              <a:spcBef>
                <a:spcPts val="1200"/>
              </a:spcBef>
              <a:buNone/>
            </a:pPr>
            <a:r>
              <a:rPr lang="en-US" altLang="zh-TW" sz="2800" b="1" dirty="0" smtClean="0">
                <a:solidFill>
                  <a:srgbClr val="0000FF"/>
                </a:solidFill>
                <a:latin typeface="標楷體" panose="03000509000000000000" pitchFamily="65" charset="-120"/>
                <a:ea typeface="標楷體" panose="03000509000000000000" pitchFamily="65" charset="-120"/>
              </a:rPr>
              <a:t>2.</a:t>
            </a:r>
            <a:r>
              <a:rPr lang="zh-TW" altLang="en-US" sz="2800" b="1" dirty="0" smtClean="0">
                <a:solidFill>
                  <a:srgbClr val="0000FF"/>
                </a:solidFill>
                <a:latin typeface="標楷體" panose="03000509000000000000" pitchFamily="65" charset="-120"/>
                <a:ea typeface="標楷體" panose="03000509000000000000" pitchFamily="65" charset="-120"/>
              </a:rPr>
              <a:t>實際提撥率，</a:t>
            </a:r>
            <a:r>
              <a:rPr lang="zh-TW" altLang="en-US" sz="2800" b="1" dirty="0">
                <a:solidFill>
                  <a:srgbClr val="0000FF"/>
                </a:solidFill>
                <a:latin typeface="標楷體" panose="03000509000000000000" pitchFamily="65" charset="-120"/>
                <a:ea typeface="標楷體" panose="03000509000000000000" pitchFamily="65" charset="-120"/>
              </a:rPr>
              <a:t>由</a:t>
            </a:r>
            <a:r>
              <a:rPr lang="zh-TW" altLang="en-US" sz="2800" b="1" dirty="0" smtClean="0">
                <a:solidFill>
                  <a:srgbClr val="0000FF"/>
                </a:solidFill>
                <a:latin typeface="標楷體" panose="03000509000000000000" pitchFamily="65" charset="-120"/>
                <a:ea typeface="標楷體" panose="03000509000000000000" pitchFamily="65" charset="-120"/>
              </a:rPr>
              <a:t>行政院</a:t>
            </a:r>
            <a:r>
              <a:rPr lang="zh-TW" altLang="en-US" sz="2800" b="1" dirty="0">
                <a:solidFill>
                  <a:srgbClr val="0000FF"/>
                </a:solidFill>
                <a:latin typeface="標楷體" panose="03000509000000000000" pitchFamily="65" charset="-120"/>
                <a:ea typeface="標楷體" panose="03000509000000000000" pitchFamily="65" charset="-120"/>
              </a:rPr>
              <a:t>會同</a:t>
            </a:r>
            <a:r>
              <a:rPr lang="zh-TW" altLang="en-US" sz="2800" b="1" dirty="0" smtClean="0">
                <a:solidFill>
                  <a:srgbClr val="0000FF"/>
                </a:solidFill>
                <a:latin typeface="標楷體" panose="03000509000000000000" pitchFamily="65" charset="-120"/>
                <a:ea typeface="標楷體" panose="03000509000000000000" pitchFamily="65" charset="-120"/>
              </a:rPr>
              <a:t>考試院，依據退撫基金定期財務精算結果，適時檢討調整</a:t>
            </a:r>
            <a:r>
              <a:rPr lang="zh-TW" altLang="en-US" sz="2800" b="1" dirty="0" smtClean="0">
                <a:solidFill>
                  <a:schemeClr val="tx1"/>
                </a:solidFill>
                <a:latin typeface="標楷體" panose="03000509000000000000" pitchFamily="65" charset="-120"/>
                <a:ea typeface="標楷體" panose="03000509000000000000" pitchFamily="65" charset="-120"/>
              </a:rPr>
              <a:t>。</a:t>
            </a:r>
            <a:endParaRPr lang="en-US" altLang="zh-TW" sz="2800" b="1" dirty="0" smtClean="0">
              <a:solidFill>
                <a:schemeClr val="tx1"/>
              </a:solidFill>
              <a:latin typeface="標楷體" panose="03000509000000000000" pitchFamily="65" charset="-120"/>
              <a:ea typeface="標楷體" panose="03000509000000000000" pitchFamily="65" charset="-120"/>
            </a:endParaRPr>
          </a:p>
          <a:p>
            <a:pPr marL="1252538" lvl="1" indent="-898525">
              <a:lnSpc>
                <a:spcPts val="3000"/>
              </a:lnSpc>
              <a:spcBef>
                <a:spcPts val="1200"/>
              </a:spcBef>
              <a:buNone/>
            </a:pPr>
            <a:r>
              <a:rPr lang="en-US" altLang="zh-TW" sz="2800" b="1" dirty="0" smtClean="0">
                <a:solidFill>
                  <a:schemeClr val="tx1"/>
                </a:solidFill>
                <a:latin typeface="標楷體" panose="03000509000000000000" pitchFamily="65" charset="-120"/>
                <a:ea typeface="標楷體" panose="03000509000000000000" pitchFamily="65" charset="-120"/>
              </a:rPr>
              <a:t>(</a:t>
            </a:r>
            <a:r>
              <a:rPr lang="zh-TW" altLang="en-US" sz="2800" b="1" dirty="0" smtClean="0">
                <a:solidFill>
                  <a:schemeClr val="tx1"/>
                </a:solidFill>
                <a:latin typeface="標楷體" panose="03000509000000000000" pitchFamily="65" charset="-120"/>
                <a:ea typeface="標楷體" panose="03000509000000000000" pitchFamily="65" charset="-120"/>
              </a:rPr>
              <a:t>二</a:t>
            </a:r>
            <a:r>
              <a:rPr lang="en-US" altLang="zh-TW" sz="2800" b="1" dirty="0" smtClean="0">
                <a:solidFill>
                  <a:schemeClr val="tx1"/>
                </a:solidFill>
                <a:latin typeface="標楷體" panose="03000509000000000000" pitchFamily="65" charset="-120"/>
                <a:ea typeface="標楷體" panose="03000509000000000000" pitchFamily="65" charset="-120"/>
              </a:rPr>
              <a:t>)</a:t>
            </a:r>
            <a:r>
              <a:rPr lang="zh-TW" altLang="en-US" sz="2800" b="1" dirty="0" smtClean="0">
                <a:solidFill>
                  <a:schemeClr val="tx1"/>
                </a:solidFill>
                <a:latin typeface="標楷體" panose="03000509000000000000" pitchFamily="65" charset="-120"/>
                <a:ea typeface="標楷體" panose="03000509000000000000" pitchFamily="65" charset="-120"/>
              </a:rPr>
              <a:t>繳費分擔比率：</a:t>
            </a:r>
            <a:endParaRPr lang="en-US" altLang="zh-TW" sz="2800" b="1" dirty="0" smtClean="0">
              <a:solidFill>
                <a:schemeClr val="tx1"/>
              </a:solidFill>
              <a:latin typeface="標楷體" panose="03000509000000000000" pitchFamily="65" charset="-120"/>
              <a:ea typeface="標楷體" panose="03000509000000000000" pitchFamily="65" charset="-120"/>
            </a:endParaRPr>
          </a:p>
          <a:p>
            <a:pPr marL="1252538" lvl="1" indent="-360363">
              <a:lnSpc>
                <a:spcPts val="3000"/>
              </a:lnSpc>
              <a:spcBef>
                <a:spcPts val="1200"/>
              </a:spcBef>
              <a:buNone/>
            </a:pPr>
            <a:r>
              <a:rPr lang="zh-TW" altLang="en-US" sz="2800" b="1" dirty="0" smtClean="0">
                <a:solidFill>
                  <a:srgbClr val="0000FF"/>
                </a:solidFill>
                <a:latin typeface="標楷體" panose="03000509000000000000" pitchFamily="65" charset="-120"/>
                <a:ea typeface="標楷體" panose="03000509000000000000" pitchFamily="65" charset="-120"/>
              </a:rPr>
              <a:t>維持政府分擔：</a:t>
            </a:r>
            <a:r>
              <a:rPr lang="en-US" altLang="zh-TW" sz="2800" b="1" u="sng" dirty="0" smtClean="0">
                <a:solidFill>
                  <a:srgbClr val="C00000"/>
                </a:solidFill>
                <a:latin typeface="標楷體" panose="03000509000000000000" pitchFamily="65" charset="-120"/>
                <a:ea typeface="標楷體" panose="03000509000000000000" pitchFamily="65" charset="-120"/>
              </a:rPr>
              <a:t>65%</a:t>
            </a:r>
            <a:r>
              <a:rPr lang="zh-TW" altLang="en-US" sz="2800" b="1" dirty="0" smtClean="0">
                <a:solidFill>
                  <a:srgbClr val="0000FF"/>
                </a:solidFill>
                <a:latin typeface="標楷體" panose="03000509000000000000" pitchFamily="65" charset="-120"/>
                <a:ea typeface="標楷體" panose="03000509000000000000" pitchFamily="65" charset="-120"/>
              </a:rPr>
              <a:t>；公教人員分擔：</a:t>
            </a:r>
            <a:r>
              <a:rPr lang="en-US" altLang="zh-TW" sz="2800" b="1" u="sng" dirty="0" smtClean="0">
                <a:solidFill>
                  <a:srgbClr val="C00000"/>
                </a:solidFill>
                <a:latin typeface="標楷體" panose="03000509000000000000" pitchFamily="65" charset="-120"/>
                <a:ea typeface="標楷體" panose="03000509000000000000" pitchFamily="65" charset="-120"/>
              </a:rPr>
              <a:t>35% </a:t>
            </a:r>
            <a:r>
              <a:rPr lang="zh-TW" altLang="en-US" sz="2800" b="1" dirty="0" smtClean="0">
                <a:solidFill>
                  <a:schemeClr val="tx1"/>
                </a:solidFill>
                <a:latin typeface="標楷體" panose="03000509000000000000" pitchFamily="65" charset="-120"/>
                <a:ea typeface="標楷體" panose="03000509000000000000" pitchFamily="65" charset="-120"/>
              </a:rPr>
              <a:t>。</a:t>
            </a:r>
            <a:endParaRPr lang="zh-TW" altLang="en-US" sz="2800" dirty="0">
              <a:solidFill>
                <a:schemeClr val="tx1"/>
              </a:solidFill>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E1A93D9A-A5EB-49FB-BB47-E9AB34397B3E}" type="slidenum">
              <a:rPr lang="zh-TW" altLang="en-US" smtClean="0">
                <a:solidFill>
                  <a:prstClr val="black">
                    <a:tint val="75000"/>
                  </a:prstClr>
                </a:solidFill>
              </a:rPr>
              <a:pPr/>
              <a:t>4</a:t>
            </a:fld>
            <a:endParaRPr lang="zh-TW" altLang="en-US">
              <a:solidFill>
                <a:prstClr val="black">
                  <a:tint val="75000"/>
                </a:prstClr>
              </a:solidFill>
            </a:endParaRPr>
          </a:p>
        </p:txBody>
      </p:sp>
      <p:pic>
        <p:nvPicPr>
          <p:cNvPr id="3" name="圖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5418516"/>
            <a:ext cx="2234734" cy="1339349"/>
          </a:xfrm>
          <a:prstGeom prst="rect">
            <a:avLst/>
          </a:prstGeom>
        </p:spPr>
      </p:pic>
    </p:spTree>
    <p:extLst>
      <p:ext uri="{BB962C8B-B14F-4D97-AF65-F5344CB8AC3E}">
        <p14:creationId xmlns:p14="http://schemas.microsoft.com/office/powerpoint/2010/main" val="927906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moe\AppData\Local\Microsoft\Windows\Temporary Internet Files\Content.IE5\UWZJVN2T\sign_error_3d_human_animation_character[1].jpg"/>
          <p:cNvPicPr>
            <a:picLocks noChangeAspect="1" noChangeArrowheads="1"/>
          </p:cNvPicPr>
          <p:nvPr/>
        </p:nvPicPr>
        <p:blipFill>
          <a:blip r:embed="rId3" cstate="print"/>
          <a:srcRect/>
          <a:stretch>
            <a:fillRect/>
          </a:stretch>
        </p:blipFill>
        <p:spPr bwMode="auto">
          <a:xfrm>
            <a:off x="908822" y="1512168"/>
            <a:ext cx="3381840" cy="4509120"/>
          </a:xfrm>
          <a:prstGeom prst="rect">
            <a:avLst/>
          </a:prstGeom>
          <a:noFill/>
        </p:spPr>
      </p:pic>
      <p:sp>
        <p:nvSpPr>
          <p:cNvPr id="5" name="流程圖: 接點 4"/>
          <p:cNvSpPr/>
          <p:nvPr/>
        </p:nvSpPr>
        <p:spPr>
          <a:xfrm>
            <a:off x="2181815" y="3156778"/>
            <a:ext cx="1031263" cy="1091694"/>
          </a:xfrm>
          <a:prstGeom prst="flowChartConnector">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rot="21101260">
            <a:off x="2319580" y="3317904"/>
            <a:ext cx="720080" cy="769441"/>
          </a:xfrm>
          <a:prstGeom prst="rect">
            <a:avLst/>
          </a:prstGeom>
          <a:noFill/>
        </p:spPr>
        <p:txBody>
          <a:bodyPr wrap="square" rtlCol="0">
            <a:spAutoFit/>
          </a:bodyPr>
          <a:lstStyle/>
          <a:p>
            <a:r>
              <a:rPr lang="zh-TW" altLang="en-US" sz="4400" dirty="0"/>
              <a:t>叁</a:t>
            </a:r>
          </a:p>
        </p:txBody>
      </p:sp>
      <p:pic>
        <p:nvPicPr>
          <p:cNvPr id="7" name="Picture 2" descr="C:\Users\moe\AppData\Local\Microsoft\Windows\Temporary Internet Files\Content.IE5\DTX8EKPJ\Blank_Board_3D_Character_man[1].jpg"/>
          <p:cNvPicPr>
            <a:picLocks noChangeAspect="1" noChangeArrowheads="1"/>
          </p:cNvPicPr>
          <p:nvPr/>
        </p:nvPicPr>
        <p:blipFill>
          <a:blip r:embed="rId4" cstate="print"/>
          <a:srcRect/>
          <a:stretch>
            <a:fillRect/>
          </a:stretch>
        </p:blipFill>
        <p:spPr bwMode="auto">
          <a:xfrm>
            <a:off x="4427984" y="1944216"/>
            <a:ext cx="4176464" cy="4077072"/>
          </a:xfrm>
          <a:prstGeom prst="rect">
            <a:avLst/>
          </a:prstGeom>
          <a:noFill/>
        </p:spPr>
      </p:pic>
      <p:sp>
        <p:nvSpPr>
          <p:cNvPr id="8" name="文字方塊 7"/>
          <p:cNvSpPr txBox="1"/>
          <p:nvPr/>
        </p:nvSpPr>
        <p:spPr>
          <a:xfrm rot="20782988">
            <a:off x="5560888" y="3052528"/>
            <a:ext cx="1868269" cy="1446550"/>
          </a:xfrm>
          <a:prstGeom prst="rect">
            <a:avLst/>
          </a:prstGeom>
          <a:noFill/>
        </p:spPr>
        <p:txBody>
          <a:bodyPr wrap="square" rtlCol="0">
            <a:spAutoFit/>
          </a:bodyPr>
          <a:lstStyle/>
          <a:p>
            <a:pPr algn="ctr"/>
            <a:r>
              <a:rPr lang="zh-TW" altLang="en-US" sz="4400" dirty="0" smtClean="0"/>
              <a:t>領取</a:t>
            </a:r>
            <a:endParaRPr lang="en-US" altLang="zh-TW" sz="4400" dirty="0" smtClean="0"/>
          </a:p>
          <a:p>
            <a:pPr algn="ctr"/>
            <a:r>
              <a:rPr lang="zh-TW" altLang="en-US" sz="4400" dirty="0" smtClean="0"/>
              <a:t>資格</a:t>
            </a:r>
            <a:endParaRPr lang="zh-TW" altLang="en-US" sz="4400" dirty="0"/>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5</a:t>
            </a:fld>
            <a:endParaRPr lang="zh-TW" altLang="en-US">
              <a:solidFill>
                <a:prstClr val="black">
                  <a:tint val="75000"/>
                </a:prstClr>
              </a:solidFill>
            </a:endParaRPr>
          </a:p>
        </p:txBody>
      </p:sp>
    </p:spTree>
    <p:extLst>
      <p:ext uri="{BB962C8B-B14F-4D97-AF65-F5344CB8AC3E}">
        <p14:creationId xmlns:p14="http://schemas.microsoft.com/office/powerpoint/2010/main" val="4268299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899592" y="476672"/>
            <a:ext cx="7869560" cy="1252728"/>
          </a:xfrm>
        </p:spPr>
        <p:txBody>
          <a:bodyPr/>
          <a:lstStyle/>
          <a:p>
            <a:r>
              <a:rPr lang="zh-TW" altLang="en-US" b="1" dirty="0">
                <a:latin typeface="標楷體" panose="03000509000000000000" pitchFamily="65" charset="-120"/>
                <a:ea typeface="標楷體" panose="03000509000000000000" pitchFamily="65" charset="-120"/>
              </a:rPr>
              <a:t>一</a:t>
            </a:r>
            <a:r>
              <a:rPr lang="zh-TW" altLang="en-US" b="1" dirty="0" smtClean="0">
                <a:solidFill>
                  <a:schemeClr val="tx1"/>
                </a:solidFill>
                <a:latin typeface="標楷體" panose="03000509000000000000" pitchFamily="65" charset="-120"/>
                <a:ea typeface="標楷體" panose="03000509000000000000" pitchFamily="65" charset="-120"/>
              </a:rPr>
              <a:t>、什麼時候可以退休</a:t>
            </a:r>
            <a:r>
              <a:rPr lang="en-US" altLang="zh-TW" b="1" dirty="0" smtClean="0">
                <a:solidFill>
                  <a:schemeClr val="tx1"/>
                </a:solidFill>
                <a:latin typeface="標楷體" panose="03000509000000000000" pitchFamily="65" charset="-120"/>
                <a:ea typeface="標楷體" panose="03000509000000000000" pitchFamily="65" charset="-120"/>
              </a:rPr>
              <a:t>?(3-1)</a:t>
            </a:r>
            <a:endParaRPr lang="zh-TW" altLang="en-US" b="1" dirty="0">
              <a:solidFill>
                <a:schemeClr val="tx1"/>
              </a:solidFill>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6</a:t>
            </a:fld>
            <a:endParaRPr lang="zh-TW" altLang="en-US">
              <a:solidFill>
                <a:prstClr val="black">
                  <a:tint val="75000"/>
                </a:prstClr>
              </a:solidFill>
            </a:endParaRPr>
          </a:p>
        </p:txBody>
      </p:sp>
      <p:grpSp>
        <p:nvGrpSpPr>
          <p:cNvPr id="5" name="群組 4"/>
          <p:cNvGrpSpPr/>
          <p:nvPr/>
        </p:nvGrpSpPr>
        <p:grpSpPr>
          <a:xfrm>
            <a:off x="901012" y="1728779"/>
            <a:ext cx="8495524" cy="4448285"/>
            <a:chOff x="469528" y="1445237"/>
            <a:chExt cx="9505082" cy="5185830"/>
          </a:xfrm>
        </p:grpSpPr>
        <p:sp>
          <p:nvSpPr>
            <p:cNvPr id="8" name="Line 14"/>
            <p:cNvSpPr>
              <a:spLocks noChangeShapeType="1"/>
            </p:cNvSpPr>
            <p:nvPr/>
          </p:nvSpPr>
          <p:spPr bwMode="auto">
            <a:xfrm>
              <a:off x="3941547" y="3261147"/>
              <a:ext cx="485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 name="Line 4"/>
            <p:cNvSpPr>
              <a:spLocks noChangeShapeType="1"/>
            </p:cNvSpPr>
            <p:nvPr/>
          </p:nvSpPr>
          <p:spPr bwMode="auto">
            <a:xfrm>
              <a:off x="469529" y="2483241"/>
              <a:ext cx="1588" cy="3580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1" name="Line 5"/>
            <p:cNvSpPr>
              <a:spLocks noChangeShapeType="1"/>
            </p:cNvSpPr>
            <p:nvPr/>
          </p:nvSpPr>
          <p:spPr bwMode="auto">
            <a:xfrm>
              <a:off x="471117" y="2483241"/>
              <a:ext cx="446087" cy="47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2" name="Line 6"/>
            <p:cNvSpPr>
              <a:spLocks noChangeShapeType="1"/>
            </p:cNvSpPr>
            <p:nvPr/>
          </p:nvSpPr>
          <p:spPr bwMode="auto">
            <a:xfrm>
              <a:off x="469528" y="4845284"/>
              <a:ext cx="446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3" name="Rectangle 7"/>
            <p:cNvSpPr>
              <a:spLocks noChangeArrowheads="1"/>
            </p:cNvSpPr>
            <p:nvPr/>
          </p:nvSpPr>
          <p:spPr bwMode="auto">
            <a:xfrm>
              <a:off x="4377739" y="2419995"/>
              <a:ext cx="4636496" cy="527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smtClean="0"/>
                <a:t>體能</a:t>
              </a:r>
              <a:r>
                <a:rPr lang="en-US" altLang="zh-TW" sz="2600" dirty="0" smtClean="0"/>
                <a:t>(</a:t>
              </a:r>
              <a:r>
                <a:rPr lang="zh-TW" altLang="en-US" sz="2600" dirty="0"/>
                <a:t>危</a:t>
              </a:r>
              <a:r>
                <a:rPr lang="zh-TW" altLang="en-US" sz="2600" dirty="0" smtClean="0"/>
                <a:t>勞</a:t>
              </a:r>
              <a:r>
                <a:rPr lang="en-US" altLang="zh-TW" sz="2600" dirty="0" smtClean="0"/>
                <a:t>)</a:t>
              </a:r>
              <a:r>
                <a:rPr lang="zh-TW" altLang="en-US" sz="2600" dirty="0" smtClean="0"/>
                <a:t>降</a:t>
              </a:r>
              <a:r>
                <a:rPr lang="zh-TW" altLang="en-US" sz="2600" dirty="0"/>
                <a:t>齡自願</a:t>
              </a:r>
              <a:r>
                <a:rPr lang="zh-TW" altLang="en-US" sz="2600" dirty="0" smtClean="0"/>
                <a:t>退休</a:t>
              </a:r>
              <a:endParaRPr lang="en-US" altLang="zh-TW" sz="2000" dirty="0">
                <a:latin typeface="標楷體" pitchFamily="65" charset="-120"/>
              </a:endParaRPr>
            </a:p>
          </p:txBody>
        </p:sp>
        <p:sp>
          <p:nvSpPr>
            <p:cNvPr id="14" name="Rectangle 8"/>
            <p:cNvSpPr>
              <a:spLocks noChangeArrowheads="1"/>
            </p:cNvSpPr>
            <p:nvPr/>
          </p:nvSpPr>
          <p:spPr bwMode="auto">
            <a:xfrm>
              <a:off x="694160" y="4515857"/>
              <a:ext cx="2423010" cy="600074"/>
            </a:xfrm>
            <a:prstGeom prst="rect">
              <a:avLst/>
            </a:prstGeom>
            <a:gradFill rotWithShape="1">
              <a:gsLst>
                <a:gs pos="0">
                  <a:srgbClr val="FFFF99"/>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marL="342900" indent="-342900"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Font typeface="Wingdings" pitchFamily="2" charset="2"/>
                <a:buNone/>
              </a:pPr>
              <a:r>
                <a:rPr lang="zh-TW" altLang="en-US" sz="2600" b="1" dirty="0">
                  <a:solidFill>
                    <a:srgbClr val="990099"/>
                  </a:solidFill>
                </a:rPr>
                <a:t>屆齡</a:t>
              </a:r>
              <a:r>
                <a:rPr lang="zh-TW" altLang="en-US" sz="2600" b="1" dirty="0" smtClean="0">
                  <a:solidFill>
                    <a:srgbClr val="990099"/>
                  </a:solidFill>
                </a:rPr>
                <a:t>退休</a:t>
              </a:r>
              <a:endParaRPr lang="zh-TW" altLang="en-US" sz="2600" b="1" dirty="0">
                <a:solidFill>
                  <a:srgbClr val="990099"/>
                </a:solidFill>
              </a:endParaRPr>
            </a:p>
          </p:txBody>
        </p:sp>
        <p:sp>
          <p:nvSpPr>
            <p:cNvPr id="15" name="Line 9"/>
            <p:cNvSpPr>
              <a:spLocks noChangeShapeType="1"/>
            </p:cNvSpPr>
            <p:nvPr/>
          </p:nvSpPr>
          <p:spPr bwMode="auto">
            <a:xfrm>
              <a:off x="471117" y="6063535"/>
              <a:ext cx="446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6" name="Line 10"/>
            <p:cNvSpPr>
              <a:spLocks noChangeShapeType="1"/>
            </p:cNvSpPr>
            <p:nvPr/>
          </p:nvSpPr>
          <p:spPr bwMode="auto">
            <a:xfrm>
              <a:off x="3112404" y="4815893"/>
              <a:ext cx="900394" cy="2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 name="Line 12"/>
            <p:cNvSpPr>
              <a:spLocks noChangeShapeType="1"/>
            </p:cNvSpPr>
            <p:nvPr/>
          </p:nvSpPr>
          <p:spPr bwMode="auto">
            <a:xfrm>
              <a:off x="3923927" y="1731383"/>
              <a:ext cx="17619" cy="228361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8" name="Line 13"/>
            <p:cNvSpPr>
              <a:spLocks noChangeShapeType="1"/>
            </p:cNvSpPr>
            <p:nvPr/>
          </p:nvSpPr>
          <p:spPr bwMode="auto">
            <a:xfrm>
              <a:off x="3915992" y="1731384"/>
              <a:ext cx="485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9" name="Line 14"/>
            <p:cNvSpPr>
              <a:spLocks noChangeShapeType="1"/>
            </p:cNvSpPr>
            <p:nvPr/>
          </p:nvSpPr>
          <p:spPr bwMode="auto">
            <a:xfrm>
              <a:off x="3941547" y="2671837"/>
              <a:ext cx="485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1" name="Line 16"/>
            <p:cNvSpPr>
              <a:spLocks noChangeShapeType="1"/>
            </p:cNvSpPr>
            <p:nvPr/>
          </p:nvSpPr>
          <p:spPr bwMode="auto">
            <a:xfrm>
              <a:off x="3923620" y="5134983"/>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4" name="Rectangle 19"/>
            <p:cNvSpPr>
              <a:spLocks noChangeArrowheads="1"/>
            </p:cNvSpPr>
            <p:nvPr/>
          </p:nvSpPr>
          <p:spPr bwMode="auto">
            <a:xfrm>
              <a:off x="4370014" y="1445237"/>
              <a:ext cx="5604596" cy="527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一般自願</a:t>
              </a:r>
              <a:r>
                <a:rPr lang="zh-TW" altLang="en-US" sz="2600" dirty="0" smtClean="0"/>
                <a:t>退休</a:t>
              </a:r>
              <a:r>
                <a:rPr lang="en-US" altLang="zh-TW" sz="2200" dirty="0" smtClean="0"/>
                <a:t>(25</a:t>
              </a:r>
              <a:r>
                <a:rPr lang="zh-TW" altLang="en-US" sz="2200" dirty="0" smtClean="0"/>
                <a:t>年；</a:t>
              </a:r>
              <a:r>
                <a:rPr lang="en-US" altLang="zh-TW" sz="2200" dirty="0" smtClean="0"/>
                <a:t>5</a:t>
              </a:r>
              <a:r>
                <a:rPr lang="zh-TW" altLang="en-US" sz="2200" dirty="0" smtClean="0"/>
                <a:t>年，</a:t>
              </a:r>
              <a:r>
                <a:rPr lang="en-US" altLang="zh-TW" sz="2200" dirty="0" smtClean="0"/>
                <a:t>60</a:t>
              </a:r>
              <a:r>
                <a:rPr lang="zh-TW" altLang="en-US" sz="2200" dirty="0" smtClean="0"/>
                <a:t>歲</a:t>
              </a:r>
              <a:r>
                <a:rPr lang="en-US" altLang="zh-TW" sz="2200" dirty="0" smtClean="0"/>
                <a:t>)</a:t>
              </a:r>
              <a:endParaRPr lang="en-US" altLang="zh-TW" sz="2200" dirty="0">
                <a:latin typeface="標楷體" pitchFamily="65" charset="-120"/>
              </a:endParaRPr>
            </a:p>
          </p:txBody>
        </p:sp>
        <p:sp>
          <p:nvSpPr>
            <p:cNvPr id="25" name="Rectangle 20"/>
            <p:cNvSpPr>
              <a:spLocks noChangeArrowheads="1"/>
            </p:cNvSpPr>
            <p:nvPr/>
          </p:nvSpPr>
          <p:spPr bwMode="auto">
            <a:xfrm>
              <a:off x="4427322" y="4252134"/>
              <a:ext cx="5047387" cy="527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一般屆齡</a:t>
              </a:r>
              <a:r>
                <a:rPr lang="zh-TW" altLang="en-US" sz="2600" dirty="0" smtClean="0"/>
                <a:t>退休</a:t>
              </a:r>
              <a:r>
                <a:rPr lang="en-US" altLang="zh-TW" sz="2200" dirty="0" smtClean="0"/>
                <a:t>(5</a:t>
              </a:r>
              <a:r>
                <a:rPr lang="zh-TW" altLang="en-US" sz="2200" dirty="0" smtClean="0"/>
                <a:t>年，</a:t>
              </a:r>
              <a:r>
                <a:rPr lang="en-US" altLang="zh-TW" sz="2200" dirty="0" smtClean="0"/>
                <a:t>65</a:t>
              </a:r>
              <a:r>
                <a:rPr lang="zh-TW" altLang="en-US" sz="2200" dirty="0" smtClean="0"/>
                <a:t>歲</a:t>
              </a:r>
              <a:r>
                <a:rPr lang="en-US" altLang="zh-TW" sz="2200" dirty="0" smtClean="0"/>
                <a:t>)</a:t>
              </a:r>
              <a:endParaRPr lang="en-US" altLang="zh-TW" sz="2200" dirty="0">
                <a:latin typeface="標楷體" pitchFamily="65" charset="-120"/>
              </a:endParaRPr>
            </a:p>
          </p:txBody>
        </p:sp>
        <p:sp>
          <p:nvSpPr>
            <p:cNvPr id="26" name="Line 21"/>
            <p:cNvSpPr>
              <a:spLocks noChangeShapeType="1"/>
            </p:cNvSpPr>
            <p:nvPr/>
          </p:nvSpPr>
          <p:spPr bwMode="auto">
            <a:xfrm>
              <a:off x="3915992" y="2271134"/>
              <a:ext cx="485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7" name="Rectangle 22"/>
            <p:cNvSpPr>
              <a:spLocks noChangeArrowheads="1"/>
            </p:cNvSpPr>
            <p:nvPr/>
          </p:nvSpPr>
          <p:spPr bwMode="auto">
            <a:xfrm>
              <a:off x="4361125" y="1984561"/>
              <a:ext cx="3679370" cy="527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solidFill>
                    <a:srgbClr val="FF0000"/>
                  </a:solidFill>
                </a:rPr>
                <a:t>彈性自願</a:t>
              </a:r>
              <a:r>
                <a:rPr lang="zh-TW" altLang="en-US" sz="2600" dirty="0" smtClean="0">
                  <a:solidFill>
                    <a:srgbClr val="FF0000"/>
                  </a:solidFill>
                </a:rPr>
                <a:t>退休</a:t>
              </a:r>
              <a:endParaRPr lang="en-US" altLang="zh-TW" sz="2000" dirty="0">
                <a:solidFill>
                  <a:srgbClr val="FF0000"/>
                </a:solidFill>
                <a:latin typeface="標楷體" pitchFamily="65" charset="-120"/>
              </a:endParaRPr>
            </a:p>
          </p:txBody>
        </p:sp>
        <p:sp>
          <p:nvSpPr>
            <p:cNvPr id="29" name="Line 24"/>
            <p:cNvSpPr>
              <a:spLocks noChangeShapeType="1"/>
            </p:cNvSpPr>
            <p:nvPr/>
          </p:nvSpPr>
          <p:spPr bwMode="auto">
            <a:xfrm>
              <a:off x="3914404" y="5703966"/>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0" name="Line 25"/>
            <p:cNvSpPr>
              <a:spLocks noChangeShapeType="1"/>
            </p:cNvSpPr>
            <p:nvPr/>
          </p:nvSpPr>
          <p:spPr bwMode="auto">
            <a:xfrm>
              <a:off x="3914404" y="6381829"/>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1" name="Line 26"/>
            <p:cNvSpPr>
              <a:spLocks noChangeShapeType="1"/>
            </p:cNvSpPr>
            <p:nvPr/>
          </p:nvSpPr>
          <p:spPr bwMode="auto">
            <a:xfrm>
              <a:off x="3914404" y="5703966"/>
              <a:ext cx="455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2" name="Line 27"/>
            <p:cNvSpPr>
              <a:spLocks noChangeShapeType="1"/>
            </p:cNvSpPr>
            <p:nvPr/>
          </p:nvSpPr>
          <p:spPr bwMode="auto">
            <a:xfrm>
              <a:off x="3914404" y="6423104"/>
              <a:ext cx="4556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3" name="Rectangle 28"/>
            <p:cNvSpPr>
              <a:spLocks noChangeArrowheads="1"/>
            </p:cNvSpPr>
            <p:nvPr/>
          </p:nvSpPr>
          <p:spPr bwMode="auto">
            <a:xfrm>
              <a:off x="4282704" y="5522991"/>
              <a:ext cx="3136900"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一般命令</a:t>
              </a:r>
              <a:r>
                <a:rPr lang="zh-TW" altLang="en-US" sz="2600" dirty="0" smtClean="0"/>
                <a:t>退休</a:t>
              </a:r>
              <a:endParaRPr lang="en-US" altLang="zh-TW" sz="2000" dirty="0">
                <a:latin typeface="標楷體" pitchFamily="65" charset="-120"/>
              </a:endParaRPr>
            </a:p>
          </p:txBody>
        </p:sp>
        <p:sp>
          <p:nvSpPr>
            <p:cNvPr id="34" name="Rectangle 29"/>
            <p:cNvSpPr>
              <a:spLocks noChangeArrowheads="1"/>
            </p:cNvSpPr>
            <p:nvPr/>
          </p:nvSpPr>
          <p:spPr bwMode="auto">
            <a:xfrm>
              <a:off x="4282704" y="6181804"/>
              <a:ext cx="3748087"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因公命令</a:t>
              </a:r>
              <a:r>
                <a:rPr lang="zh-TW" altLang="en-US" sz="2600" dirty="0" smtClean="0"/>
                <a:t>退休</a:t>
              </a:r>
              <a:endParaRPr lang="en-US" altLang="zh-TW" sz="2000" dirty="0">
                <a:latin typeface="標楷體" pitchFamily="65" charset="-120"/>
              </a:endParaRPr>
            </a:p>
          </p:txBody>
        </p:sp>
        <p:sp>
          <p:nvSpPr>
            <p:cNvPr id="35" name="Rectangle 30"/>
            <p:cNvSpPr>
              <a:spLocks noChangeArrowheads="1"/>
            </p:cNvSpPr>
            <p:nvPr/>
          </p:nvSpPr>
          <p:spPr bwMode="auto">
            <a:xfrm>
              <a:off x="694160" y="5762704"/>
              <a:ext cx="2413794" cy="850240"/>
            </a:xfrm>
            <a:prstGeom prst="rect">
              <a:avLst/>
            </a:prstGeom>
            <a:gradFill rotWithShape="1">
              <a:gsLst>
                <a:gs pos="0">
                  <a:srgbClr val="FFFF99"/>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marL="342900" indent="-342900"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Font typeface="Wingdings" pitchFamily="2" charset="2"/>
                <a:buNone/>
              </a:pPr>
              <a:r>
                <a:rPr lang="zh-TW" altLang="en-US" sz="2600" b="1" dirty="0">
                  <a:solidFill>
                    <a:srgbClr val="990099"/>
                  </a:solidFill>
                </a:rPr>
                <a:t>命令</a:t>
              </a:r>
              <a:r>
                <a:rPr lang="zh-TW" altLang="en-US" sz="2600" b="1" dirty="0" smtClean="0">
                  <a:solidFill>
                    <a:srgbClr val="990099"/>
                  </a:solidFill>
                </a:rPr>
                <a:t>退休</a:t>
              </a:r>
              <a:endParaRPr lang="en-US" altLang="zh-TW" sz="2600" b="1" dirty="0" smtClean="0">
                <a:solidFill>
                  <a:srgbClr val="990099"/>
                </a:solidFill>
              </a:endParaRPr>
            </a:p>
          </p:txBody>
        </p:sp>
        <p:sp>
          <p:nvSpPr>
            <p:cNvPr id="36" name="Rectangle 31"/>
            <p:cNvSpPr>
              <a:spLocks noChangeArrowheads="1"/>
            </p:cNvSpPr>
            <p:nvPr/>
          </p:nvSpPr>
          <p:spPr bwMode="auto">
            <a:xfrm>
              <a:off x="694160" y="2177115"/>
              <a:ext cx="2395992" cy="841730"/>
            </a:xfrm>
            <a:prstGeom prst="rect">
              <a:avLst/>
            </a:prstGeom>
            <a:gradFill rotWithShape="1">
              <a:gsLst>
                <a:gs pos="0">
                  <a:srgbClr val="FFFF99"/>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marL="342900" indent="-342900"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lnSpc>
                  <a:spcPct val="90000"/>
                </a:lnSpc>
                <a:buFont typeface="Wingdings" pitchFamily="2" charset="2"/>
                <a:buNone/>
              </a:pPr>
              <a:r>
                <a:rPr lang="zh-TW" altLang="en-US" sz="2600" b="1" dirty="0">
                  <a:solidFill>
                    <a:srgbClr val="990099"/>
                  </a:solidFill>
                </a:rPr>
                <a:t>自願</a:t>
              </a:r>
              <a:r>
                <a:rPr lang="zh-TW" altLang="en-US" sz="2600" b="1" dirty="0" smtClean="0">
                  <a:solidFill>
                    <a:srgbClr val="990099"/>
                  </a:solidFill>
                </a:rPr>
                <a:t>退休</a:t>
              </a:r>
              <a:endParaRPr lang="en-US" altLang="zh-TW" sz="2600" b="1" dirty="0" smtClean="0">
                <a:solidFill>
                  <a:srgbClr val="990099"/>
                </a:solidFill>
              </a:endParaRPr>
            </a:p>
          </p:txBody>
        </p:sp>
        <p:sp>
          <p:nvSpPr>
            <p:cNvPr id="37" name="Line 32"/>
            <p:cNvSpPr>
              <a:spLocks noChangeShapeType="1"/>
            </p:cNvSpPr>
            <p:nvPr/>
          </p:nvSpPr>
          <p:spPr bwMode="auto">
            <a:xfrm>
              <a:off x="3090153" y="2496264"/>
              <a:ext cx="83377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8" name="Line 33"/>
            <p:cNvSpPr>
              <a:spLocks noChangeShapeType="1"/>
            </p:cNvSpPr>
            <p:nvPr/>
          </p:nvSpPr>
          <p:spPr bwMode="auto">
            <a:xfrm>
              <a:off x="3103191" y="6062741"/>
              <a:ext cx="765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2" name="Line 21"/>
            <p:cNvSpPr>
              <a:spLocks noChangeShapeType="1"/>
            </p:cNvSpPr>
            <p:nvPr/>
          </p:nvSpPr>
          <p:spPr bwMode="auto">
            <a:xfrm>
              <a:off x="3932235" y="4014993"/>
              <a:ext cx="37762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grpSp>
      <p:sp>
        <p:nvSpPr>
          <p:cNvPr id="43" name="Rectangle 7"/>
          <p:cNvSpPr>
            <a:spLocks noChangeArrowheads="1"/>
          </p:cNvSpPr>
          <p:nvPr/>
        </p:nvSpPr>
        <p:spPr bwMode="auto">
          <a:xfrm>
            <a:off x="4430620" y="2996952"/>
            <a:ext cx="4508656"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原住民教職員自願</a:t>
            </a:r>
            <a:r>
              <a:rPr lang="zh-TW" altLang="en-US" sz="2600" dirty="0" smtClean="0"/>
              <a:t>退休</a:t>
            </a:r>
            <a:r>
              <a:rPr lang="en-US" altLang="zh-TW" sz="2200" dirty="0" smtClean="0"/>
              <a:t>(5</a:t>
            </a:r>
            <a:r>
              <a:rPr lang="zh-TW" altLang="en-US" sz="2200" dirty="0" smtClean="0"/>
              <a:t>年，</a:t>
            </a:r>
            <a:endParaRPr lang="en-US" altLang="zh-TW" sz="2200" dirty="0" smtClean="0"/>
          </a:p>
          <a:p>
            <a:pPr eaLnBrk="1" hangingPunct="1">
              <a:lnSpc>
                <a:spcPct val="90000"/>
              </a:lnSpc>
              <a:buClr>
                <a:schemeClr val="accent2"/>
              </a:buClr>
              <a:buSzPct val="80000"/>
              <a:buNone/>
            </a:pPr>
            <a:r>
              <a:rPr lang="zh-TW" altLang="en-US" sz="2200" dirty="0"/>
              <a:t> </a:t>
            </a:r>
            <a:r>
              <a:rPr lang="zh-TW" altLang="en-US" sz="2200" dirty="0" smtClean="0"/>
              <a:t>  </a:t>
            </a:r>
            <a:r>
              <a:rPr lang="en-US" altLang="zh-TW" sz="2200" dirty="0" smtClean="0"/>
              <a:t>55</a:t>
            </a:r>
            <a:r>
              <a:rPr lang="zh-TW" altLang="en-US" sz="2200" dirty="0" smtClean="0"/>
              <a:t>歲</a:t>
            </a:r>
            <a:r>
              <a:rPr lang="en-US" altLang="zh-TW" sz="2200" dirty="0" smtClean="0"/>
              <a:t>)</a:t>
            </a:r>
            <a:endParaRPr lang="zh-TW" altLang="en-US" sz="2200" dirty="0"/>
          </a:p>
        </p:txBody>
      </p:sp>
      <p:sp>
        <p:nvSpPr>
          <p:cNvPr id="44" name="Rectangle 7"/>
          <p:cNvSpPr>
            <a:spLocks noChangeArrowheads="1"/>
          </p:cNvSpPr>
          <p:nvPr/>
        </p:nvSpPr>
        <p:spPr bwMode="auto">
          <a:xfrm>
            <a:off x="4461654" y="3717032"/>
            <a:ext cx="4120073"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solidFill>
                  <a:srgbClr val="FF0000"/>
                </a:solidFill>
              </a:rPr>
              <a:t>身心傷病或障礙自願退休</a:t>
            </a:r>
          </a:p>
        </p:txBody>
      </p:sp>
      <p:sp>
        <p:nvSpPr>
          <p:cNvPr id="39" name="Line 12"/>
          <p:cNvSpPr>
            <a:spLocks noChangeShapeType="1"/>
          </p:cNvSpPr>
          <p:nvPr/>
        </p:nvSpPr>
        <p:spPr bwMode="auto">
          <a:xfrm>
            <a:off x="4067943" y="4293096"/>
            <a:ext cx="1" cy="654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0" name="Line 13"/>
          <p:cNvSpPr>
            <a:spLocks noChangeShapeType="1"/>
          </p:cNvSpPr>
          <p:nvPr/>
        </p:nvSpPr>
        <p:spPr bwMode="auto">
          <a:xfrm>
            <a:off x="4067944" y="4293096"/>
            <a:ext cx="3192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1" name="Line 13"/>
          <p:cNvSpPr>
            <a:spLocks noChangeShapeType="1"/>
          </p:cNvSpPr>
          <p:nvPr/>
        </p:nvSpPr>
        <p:spPr bwMode="auto">
          <a:xfrm>
            <a:off x="4067944" y="4941168"/>
            <a:ext cx="4341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5" name="Rectangle 20"/>
          <p:cNvSpPr>
            <a:spLocks noChangeArrowheads="1"/>
          </p:cNvSpPr>
          <p:nvPr/>
        </p:nvSpPr>
        <p:spPr bwMode="auto">
          <a:xfrm>
            <a:off x="4427984" y="4704760"/>
            <a:ext cx="4511292"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eaLnBrk="1" hangingPunct="1">
              <a:lnSpc>
                <a:spcPct val="90000"/>
              </a:lnSpc>
              <a:buClr>
                <a:schemeClr val="accent2"/>
              </a:buClr>
              <a:buSzPct val="80000"/>
              <a:buFont typeface="Wingdings" pitchFamily="2" charset="2"/>
              <a:buChar char="l"/>
            </a:pPr>
            <a:r>
              <a:rPr lang="zh-TW" altLang="en-US" sz="2600" dirty="0"/>
              <a:t>危勞</a:t>
            </a:r>
            <a:r>
              <a:rPr lang="zh-TW" altLang="en-US" sz="2600" dirty="0" smtClean="0"/>
              <a:t>屆</a:t>
            </a:r>
            <a:r>
              <a:rPr lang="zh-TW" altLang="en-US" sz="2600" dirty="0"/>
              <a:t>齡</a:t>
            </a:r>
            <a:r>
              <a:rPr lang="zh-TW" altLang="en-US" sz="2600" dirty="0" smtClean="0"/>
              <a:t>退休</a:t>
            </a:r>
            <a:endParaRPr lang="en-US" altLang="zh-TW" sz="2200" dirty="0">
              <a:latin typeface="標楷體" pitchFamily="65" charset="-120"/>
            </a:endParaRPr>
          </a:p>
        </p:txBody>
      </p:sp>
      <p:sp>
        <p:nvSpPr>
          <p:cNvPr id="4" name="文字方塊 3"/>
          <p:cNvSpPr txBox="1"/>
          <p:nvPr/>
        </p:nvSpPr>
        <p:spPr>
          <a:xfrm>
            <a:off x="1157454" y="3068960"/>
            <a:ext cx="2109988" cy="584775"/>
          </a:xfrm>
          <a:prstGeom prst="rect">
            <a:avLst/>
          </a:prstGeom>
          <a:noFill/>
        </p:spPr>
        <p:txBody>
          <a:bodyPr wrap="square" rtlCol="0">
            <a:spAutoFit/>
          </a:bodyPr>
          <a:lstStyle/>
          <a:p>
            <a:pPr marL="285750" indent="-285750">
              <a:buFont typeface="Wingdings" panose="05000000000000000000" pitchFamily="2" charset="2"/>
              <a:buChar char="u"/>
            </a:pPr>
            <a:r>
              <a:rPr lang="zh-TW" altLang="en-US" sz="1600" dirty="0" smtClean="0"/>
              <a:t>符合自願退休條件者，應准予退休</a:t>
            </a:r>
            <a:endParaRPr lang="zh-TW" altLang="en-US"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914400" y="404664"/>
            <a:ext cx="6825952" cy="936104"/>
          </a:xfrm>
        </p:spPr>
        <p:txBody>
          <a:bodyPr/>
          <a:lstStyle/>
          <a:p>
            <a:r>
              <a:rPr lang="zh-TW" altLang="en-US" b="1" dirty="0">
                <a:solidFill>
                  <a:prstClr val="black"/>
                </a:solidFill>
                <a:latin typeface="標楷體" panose="03000509000000000000" pitchFamily="65" charset="-120"/>
                <a:ea typeface="標楷體" panose="03000509000000000000" pitchFamily="65" charset="-120"/>
              </a:rPr>
              <a:t>一、什麼時候可以退休</a:t>
            </a:r>
            <a:r>
              <a:rPr lang="en-US" altLang="zh-TW" b="1" dirty="0" smtClean="0">
                <a:solidFill>
                  <a:prstClr val="black"/>
                </a:solidFill>
                <a:latin typeface="標楷體" panose="03000509000000000000" pitchFamily="65" charset="-120"/>
                <a:ea typeface="標楷體" panose="03000509000000000000" pitchFamily="65" charset="-120"/>
              </a:rPr>
              <a:t>?(3-2)</a:t>
            </a:r>
            <a:endParaRPr lang="zh-TW" altLang="en-US" b="1" dirty="0">
              <a:solidFill>
                <a:schemeClr val="tx1"/>
              </a:solidFill>
            </a:endParaRPr>
          </a:p>
        </p:txBody>
      </p:sp>
      <p:sp>
        <p:nvSpPr>
          <p:cNvPr id="4" name="AutoShape 3"/>
          <p:cNvSpPr>
            <a:spLocks noChangeArrowheads="1"/>
          </p:cNvSpPr>
          <p:nvPr/>
        </p:nvSpPr>
        <p:spPr bwMode="gray">
          <a:xfrm>
            <a:off x="683568" y="2564904"/>
            <a:ext cx="7684818" cy="3408196"/>
          </a:xfrm>
          <a:prstGeom prst="roundRect">
            <a:avLst>
              <a:gd name="adj" fmla="val 10347"/>
            </a:avLst>
          </a:prstGeom>
          <a:gradFill rotWithShape="1">
            <a:gsLst>
              <a:gs pos="0">
                <a:srgbClr val="EBD3AD"/>
              </a:gs>
              <a:gs pos="100000">
                <a:srgbClr val="EBD3AD">
                  <a:gamma/>
                  <a:tint val="0"/>
                  <a:invGamma/>
                </a:srgbClr>
              </a:gs>
            </a:gsLst>
            <a:lin ang="18900000" scaled="1"/>
          </a:gradFill>
          <a:ln w="50800">
            <a:solidFill>
              <a:srgbClr val="FF9933"/>
            </a:solidFill>
            <a:round/>
            <a:headEnd/>
            <a:tailEnd/>
          </a:ln>
          <a:effectLst>
            <a:outerShdw dist="107763" dir="2700000" algn="ctr" rotWithShape="0">
              <a:srgbClr val="000000">
                <a:alpha val="50000"/>
              </a:srgbClr>
            </a:outerShdw>
          </a:effectLst>
        </p:spPr>
        <p:txBody>
          <a:bodyPr/>
          <a:lstStyle/>
          <a:p>
            <a:pPr marL="268288" indent="-271463">
              <a:lnSpc>
                <a:spcPts val="3000"/>
              </a:lnSpc>
              <a:spcBef>
                <a:spcPts val="0"/>
              </a:spcBef>
              <a:spcAft>
                <a:spcPts val="0"/>
              </a:spcAft>
              <a:defRPr/>
            </a:pPr>
            <a:r>
              <a:rPr lang="en-US" altLang="zh-TW" sz="2400" b="1" dirty="0" smtClean="0">
                <a:ln w="1905"/>
                <a:effectLst>
                  <a:innerShdw blurRad="69850" dist="43180" dir="5400000">
                    <a:srgbClr val="000000">
                      <a:alpha val="65000"/>
                    </a:srgbClr>
                  </a:innerShdw>
                </a:effectLst>
                <a:latin typeface="標楷體" panose="03000509000000000000" pitchFamily="65" charset="-120"/>
              </a:rPr>
              <a:t>1.</a:t>
            </a:r>
            <a:r>
              <a:rPr lang="zh-TW" altLang="en-US" sz="2400" b="1" dirty="0" smtClean="0">
                <a:ln w="1905"/>
                <a:effectLst>
                  <a:innerShdw blurRad="69850" dist="43180" dir="5400000">
                    <a:srgbClr val="000000">
                      <a:alpha val="65000"/>
                    </a:srgbClr>
                  </a:innerShdw>
                </a:effectLst>
                <a:latin typeface="標楷體" panose="03000509000000000000" pitchFamily="65" charset="-120"/>
              </a:rPr>
              <a:t>辦理條件：</a:t>
            </a:r>
            <a:r>
              <a:rPr lang="zh-TW" altLang="en-US" sz="2400" b="1" dirty="0">
                <a:ln w="1905"/>
                <a:effectLst>
                  <a:innerShdw blurRad="69850" dist="43180" dir="5400000">
                    <a:srgbClr val="000000">
                      <a:alpha val="65000"/>
                    </a:srgbClr>
                  </a:innerShdw>
                </a:effectLst>
                <a:latin typeface="標楷體" panose="03000509000000000000" pitchFamily="65" charset="-120"/>
              </a:rPr>
              <a:t>配合機關學校</a:t>
            </a:r>
            <a:r>
              <a:rPr lang="zh-TW" altLang="en-US"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「機關裁撤</a:t>
            </a:r>
            <a:r>
              <a:rPr lang="en-US"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停辦</a:t>
            </a:r>
            <a:r>
              <a:rPr lang="zh-TW" altLang="zh-TW" sz="2400" b="1" dirty="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合併</a:t>
            </a:r>
            <a:r>
              <a:rPr lang="en-US"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en-US" sz="2400" b="1" dirty="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組織變更</a:t>
            </a:r>
            <a:r>
              <a:rPr lang="en-US"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en-US"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業務緊縮</a:t>
            </a:r>
            <a:r>
              <a:rPr lang="en-US"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en-US"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effectLst>
                  <a:innerShdw blurRad="69850" dist="43180" dir="5400000">
                    <a:srgbClr val="000000">
                      <a:alpha val="65000"/>
                    </a:srgbClr>
                  </a:innerShdw>
                </a:effectLst>
                <a:latin typeface="標楷體" panose="03000509000000000000" pitchFamily="65" charset="-120"/>
              </a:rPr>
              <a:t> ，</a:t>
            </a:r>
            <a:r>
              <a:rPr lang="zh-TW" altLang="en-US" sz="2400" b="1" dirty="0" smtClean="0">
                <a:ln w="1905"/>
                <a:effectLst>
                  <a:innerShdw blurRad="69850" dist="43180" dir="5400000">
                    <a:srgbClr val="000000">
                      <a:alpha val="65000"/>
                    </a:srgbClr>
                  </a:innerShdw>
                </a:effectLst>
                <a:latin typeface="標楷體" panose="03000509000000000000" pitchFamily="65" charset="-120"/>
              </a:rPr>
              <a:t> </a:t>
            </a:r>
            <a:r>
              <a:rPr lang="zh-TW" altLang="zh-TW" sz="2400" b="1" dirty="0" smtClean="0">
                <a:ln w="1905"/>
                <a:effectLst>
                  <a:innerShdw blurRad="69850" dist="43180" dir="5400000">
                    <a:srgbClr val="000000">
                      <a:alpha val="65000"/>
                    </a:srgbClr>
                  </a:innerShdw>
                </a:effectLst>
                <a:latin typeface="標楷體" panose="03000509000000000000" pitchFamily="65" charset="-120"/>
              </a:rPr>
              <a:t>經服務</a:t>
            </a:r>
            <a:r>
              <a:rPr lang="zh-TW" altLang="en-US" sz="2400" b="1" dirty="0" smtClean="0">
                <a:ln w="1905"/>
                <a:effectLst>
                  <a:innerShdw blurRad="69850" dist="43180" dir="5400000">
                    <a:srgbClr val="000000">
                      <a:alpha val="65000"/>
                    </a:srgbClr>
                  </a:innerShdw>
                </a:effectLst>
                <a:latin typeface="標楷體" panose="03000509000000000000" pitchFamily="65" charset="-120"/>
              </a:rPr>
              <a:t>機關</a:t>
            </a:r>
            <a:r>
              <a:rPr lang="zh-TW" altLang="zh-TW" sz="2400" b="1" dirty="0" smtClean="0">
                <a:ln w="1905"/>
                <a:effectLst>
                  <a:innerShdw blurRad="69850" dist="43180" dir="5400000">
                    <a:srgbClr val="000000">
                      <a:alpha val="65000"/>
                    </a:srgbClr>
                  </a:innerShdw>
                </a:effectLst>
                <a:latin typeface="標楷體" panose="03000509000000000000" pitchFamily="65" charset="-120"/>
              </a:rPr>
              <a:t>學校</a:t>
            </a:r>
            <a:r>
              <a:rPr lang="zh-TW" altLang="en-US" sz="2400" b="1" dirty="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a:ln w="1905"/>
                <a:solidFill>
                  <a:srgbClr val="C00000"/>
                </a:solidFill>
                <a:effectLst>
                  <a:innerShdw blurRad="69850" dist="43180" dir="5400000">
                    <a:srgbClr val="000000">
                      <a:alpha val="65000"/>
                    </a:srgbClr>
                  </a:innerShdw>
                </a:effectLst>
                <a:latin typeface="標楷體" panose="03000509000000000000" pitchFamily="65" charset="-120"/>
              </a:rPr>
              <a:t>依法令</a:t>
            </a:r>
            <a:r>
              <a:rPr lang="zh-TW" altLang="en-US" sz="2400" b="1" dirty="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effectLst>
                  <a:innerShdw blurRad="69850" dist="43180" dir="5400000">
                    <a:srgbClr val="000000">
                      <a:alpha val="65000"/>
                    </a:srgbClr>
                  </a:innerShdw>
                </a:effectLst>
                <a:latin typeface="標楷體" panose="03000509000000000000" pitchFamily="65" charset="-120"/>
              </a:rPr>
              <a:t>辦理</a:t>
            </a:r>
            <a:r>
              <a:rPr lang="zh-TW" altLang="en-US" sz="2400" b="1" dirty="0">
                <a:ln w="1905"/>
                <a:solidFill>
                  <a:srgbClr val="C00000"/>
                </a:solidFill>
                <a:effectLst>
                  <a:innerShdw blurRad="69850" dist="43180" dir="5400000">
                    <a:srgbClr val="000000">
                      <a:alpha val="65000"/>
                    </a:srgbClr>
                  </a:innerShdw>
                </a:effectLst>
                <a:latin typeface="標楷體" panose="03000509000000000000" pitchFamily="65" charset="-120"/>
              </a:rPr>
              <a:t>「</a:t>
            </a:r>
            <a:r>
              <a:rPr lang="zh-TW"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精簡</a:t>
            </a:r>
            <a:r>
              <a:rPr lang="zh-TW" altLang="en-US" sz="2400" b="1" dirty="0" smtClean="0">
                <a:ln w="1905"/>
                <a:solidFill>
                  <a:srgbClr val="C00000"/>
                </a:solidFill>
                <a:effectLst>
                  <a:innerShdw blurRad="69850" dist="43180" dir="5400000">
                    <a:srgbClr val="000000">
                      <a:alpha val="65000"/>
                    </a:srgbClr>
                  </a:innerShdw>
                </a:effectLst>
                <a:latin typeface="標楷體" panose="03000509000000000000" pitchFamily="65" charset="-120"/>
              </a:rPr>
              <a:t>」</a:t>
            </a:r>
            <a:endParaRPr lang="en-US" altLang="zh-TW" sz="2400" b="1" dirty="0" smtClean="0">
              <a:ln w="1905"/>
              <a:solidFill>
                <a:srgbClr val="C00000"/>
              </a:solidFill>
              <a:effectLst>
                <a:innerShdw blurRad="69850" dist="43180" dir="5400000">
                  <a:srgbClr val="000000">
                    <a:alpha val="65000"/>
                  </a:srgbClr>
                </a:innerShdw>
              </a:effectLst>
              <a:latin typeface="標楷體" panose="03000509000000000000" pitchFamily="65" charset="-120"/>
            </a:endParaRPr>
          </a:p>
          <a:p>
            <a:pPr indent="-3175">
              <a:lnSpc>
                <a:spcPts val="3000"/>
              </a:lnSpc>
              <a:spcBef>
                <a:spcPts val="0"/>
              </a:spcBef>
              <a:spcAft>
                <a:spcPts val="0"/>
              </a:spcAft>
              <a:defRPr/>
            </a:pPr>
            <a:endParaRPr lang="zh-TW" altLang="zh-TW" sz="2400" b="1" kern="100" dirty="0">
              <a:latin typeface="標楷體" panose="03000509000000000000" pitchFamily="65" charset="-120"/>
            </a:endParaRPr>
          </a:p>
          <a:p>
            <a:pPr>
              <a:lnSpc>
                <a:spcPts val="3000"/>
              </a:lnSpc>
              <a:spcBef>
                <a:spcPts val="0"/>
              </a:spcBef>
            </a:pPr>
            <a:r>
              <a:rPr lang="en-US" altLang="zh-TW" sz="2400" b="1" kern="100" dirty="0" smtClean="0">
                <a:latin typeface="標楷體" panose="03000509000000000000" pitchFamily="65" charset="-120"/>
              </a:rPr>
              <a:t>2.</a:t>
            </a:r>
            <a:r>
              <a:rPr lang="zh-TW" altLang="en-US" sz="2400" b="1" kern="100" dirty="0" smtClean="0">
                <a:latin typeface="標楷體" panose="03000509000000000000" pitchFamily="65" charset="-120"/>
              </a:rPr>
              <a:t>彈性退休條件 </a:t>
            </a:r>
            <a:endParaRPr lang="en-US" altLang="zh-TW" sz="2400" b="1" kern="100" dirty="0" smtClean="0">
              <a:latin typeface="標楷體" panose="03000509000000000000" pitchFamily="65" charset="-120"/>
            </a:endParaRPr>
          </a:p>
          <a:p>
            <a:pPr>
              <a:lnSpc>
                <a:spcPts val="3000"/>
              </a:lnSpc>
              <a:spcBef>
                <a:spcPts val="0"/>
              </a:spcBef>
            </a:pPr>
            <a:r>
              <a:rPr lang="en-US" altLang="zh-TW" sz="2400" b="1" dirty="0" smtClean="0">
                <a:ln w="1905"/>
                <a:effectLst>
                  <a:innerShdw blurRad="69850" dist="43180" dir="5400000">
                    <a:srgbClr val="000000">
                      <a:alpha val="65000"/>
                    </a:srgbClr>
                  </a:innerShdw>
                </a:effectLst>
                <a:latin typeface="標楷體" panose="03000509000000000000" pitchFamily="65" charset="-120"/>
              </a:rPr>
              <a:t>(1)</a:t>
            </a:r>
            <a:r>
              <a:rPr lang="zh-TW" altLang="zh-TW" sz="2400" b="1" dirty="0" smtClean="0">
                <a:ln w="1905"/>
                <a:effectLst>
                  <a:innerShdw blurRad="69850" dist="43180" dir="5400000">
                    <a:srgbClr val="000000">
                      <a:alpha val="65000"/>
                    </a:srgbClr>
                  </a:innerShdw>
                </a:effectLst>
                <a:latin typeface="標楷體" panose="03000509000000000000" pitchFamily="65" charset="-120"/>
              </a:rPr>
              <a:t>任職</a:t>
            </a:r>
            <a:r>
              <a:rPr lang="zh-TW" altLang="zh-TW" sz="2400" b="1" dirty="0">
                <a:ln w="1905"/>
                <a:effectLst>
                  <a:innerShdw blurRad="69850" dist="43180" dir="5400000">
                    <a:srgbClr val="000000">
                      <a:alpha val="65000"/>
                    </a:srgbClr>
                  </a:innerShdw>
                </a:effectLst>
                <a:latin typeface="標楷體" panose="03000509000000000000" pitchFamily="65" charset="-120"/>
              </a:rPr>
              <a:t>滿</a:t>
            </a:r>
            <a:r>
              <a:rPr lang="en-US" altLang="zh-TW" sz="2400" b="1" dirty="0">
                <a:ln w="1905"/>
                <a:effectLst>
                  <a:innerShdw blurRad="69850" dist="43180" dir="5400000">
                    <a:srgbClr val="000000">
                      <a:alpha val="65000"/>
                    </a:srgbClr>
                  </a:innerShdw>
                </a:effectLst>
                <a:latin typeface="標楷體" panose="03000509000000000000" pitchFamily="65" charset="-120"/>
              </a:rPr>
              <a:t>25</a:t>
            </a:r>
            <a:r>
              <a:rPr lang="zh-TW" altLang="zh-TW" sz="2400" b="1" dirty="0" smtClean="0">
                <a:ln w="1905"/>
                <a:effectLst>
                  <a:innerShdw blurRad="69850" dist="43180" dir="5400000">
                    <a:srgbClr val="000000">
                      <a:alpha val="65000"/>
                    </a:srgbClr>
                  </a:innerShdw>
                </a:effectLst>
                <a:latin typeface="標楷體" panose="03000509000000000000" pitchFamily="65" charset="-120"/>
              </a:rPr>
              <a:t>年</a:t>
            </a:r>
            <a:endParaRPr lang="en-US" altLang="zh-TW" sz="2400" b="1" dirty="0" smtClean="0">
              <a:ln w="1905"/>
              <a:effectLst>
                <a:innerShdw blurRad="69850" dist="43180" dir="5400000">
                  <a:srgbClr val="000000">
                    <a:alpha val="65000"/>
                  </a:srgbClr>
                </a:innerShdw>
              </a:effectLst>
              <a:latin typeface="標楷體" panose="03000509000000000000" pitchFamily="65" charset="-120"/>
            </a:endParaRPr>
          </a:p>
          <a:p>
            <a:pPr>
              <a:lnSpc>
                <a:spcPts val="3000"/>
              </a:lnSpc>
              <a:spcBef>
                <a:spcPts val="0"/>
              </a:spcBef>
            </a:pPr>
            <a:r>
              <a:rPr lang="en-US" altLang="zh-TW" sz="2400" b="1" dirty="0" smtClean="0">
                <a:ln w="1905"/>
                <a:effectLst>
                  <a:innerShdw blurRad="69850" dist="43180" dir="5400000">
                    <a:srgbClr val="000000">
                      <a:alpha val="65000"/>
                    </a:srgbClr>
                  </a:innerShdw>
                </a:effectLst>
                <a:latin typeface="標楷體" panose="03000509000000000000" pitchFamily="65" charset="-120"/>
              </a:rPr>
              <a:t>(2)</a:t>
            </a:r>
            <a:r>
              <a:rPr lang="zh-TW" altLang="zh-TW" sz="2400" b="1" dirty="0" smtClean="0">
                <a:ln w="1905"/>
                <a:effectLst>
                  <a:innerShdw blurRad="69850" dist="43180" dir="5400000">
                    <a:srgbClr val="000000">
                      <a:alpha val="65000"/>
                    </a:srgbClr>
                  </a:innerShdw>
                </a:effectLst>
                <a:latin typeface="標楷體" panose="03000509000000000000" pitchFamily="65" charset="-120"/>
              </a:rPr>
              <a:t>任職</a:t>
            </a:r>
            <a:r>
              <a:rPr lang="zh-TW" altLang="zh-TW" sz="2400" b="1" dirty="0">
                <a:ln w="1905"/>
                <a:effectLst>
                  <a:innerShdw blurRad="69850" dist="43180" dir="5400000">
                    <a:srgbClr val="000000">
                      <a:alpha val="65000"/>
                    </a:srgbClr>
                  </a:innerShdw>
                </a:effectLst>
                <a:latin typeface="標楷體" panose="03000509000000000000" pitchFamily="65" charset="-120"/>
              </a:rPr>
              <a:t>滿</a:t>
            </a:r>
            <a:r>
              <a:rPr lang="en-US" altLang="zh-TW" sz="2400" b="1" dirty="0">
                <a:ln w="1905"/>
                <a:effectLst>
                  <a:innerShdw blurRad="69850" dist="43180" dir="5400000">
                    <a:srgbClr val="000000">
                      <a:alpha val="65000"/>
                    </a:srgbClr>
                  </a:innerShdw>
                </a:effectLst>
                <a:latin typeface="標楷體" panose="03000509000000000000" pitchFamily="65" charset="-120"/>
              </a:rPr>
              <a:t>10</a:t>
            </a:r>
            <a:r>
              <a:rPr lang="zh-TW" altLang="zh-TW" sz="2400" b="1" dirty="0">
                <a:ln w="1905"/>
                <a:effectLst>
                  <a:innerShdw blurRad="69850" dist="43180" dir="5400000">
                    <a:srgbClr val="000000">
                      <a:alpha val="65000"/>
                    </a:srgbClr>
                  </a:innerShdw>
                </a:effectLst>
                <a:latin typeface="標楷體" panose="03000509000000000000" pitchFamily="65" charset="-120"/>
              </a:rPr>
              <a:t>年而未滿</a:t>
            </a:r>
            <a:r>
              <a:rPr lang="en-US" altLang="zh-TW" sz="2400" b="1" dirty="0">
                <a:ln w="1905"/>
                <a:effectLst>
                  <a:innerShdw blurRad="69850" dist="43180" dir="5400000">
                    <a:srgbClr val="000000">
                      <a:alpha val="65000"/>
                    </a:srgbClr>
                  </a:innerShdw>
                </a:effectLst>
                <a:latin typeface="標楷體" panose="03000509000000000000" pitchFamily="65" charset="-120"/>
              </a:rPr>
              <a:t>20</a:t>
            </a:r>
            <a:r>
              <a:rPr lang="zh-TW" altLang="zh-TW" sz="2400" b="1" dirty="0">
                <a:ln w="1905"/>
                <a:effectLst>
                  <a:innerShdw blurRad="69850" dist="43180" dir="5400000">
                    <a:srgbClr val="000000">
                      <a:alpha val="65000"/>
                    </a:srgbClr>
                  </a:innerShdw>
                </a:effectLst>
                <a:latin typeface="標楷體" panose="03000509000000000000" pitchFamily="65" charset="-120"/>
              </a:rPr>
              <a:t>年，且年滿</a:t>
            </a:r>
            <a:r>
              <a:rPr lang="en-US" altLang="zh-TW" sz="2400" b="1" dirty="0">
                <a:ln w="1905"/>
                <a:effectLst>
                  <a:innerShdw blurRad="69850" dist="43180" dir="5400000">
                    <a:srgbClr val="000000">
                      <a:alpha val="65000"/>
                    </a:srgbClr>
                  </a:innerShdw>
                </a:effectLst>
                <a:latin typeface="標楷體" panose="03000509000000000000" pitchFamily="65" charset="-120"/>
              </a:rPr>
              <a:t>55</a:t>
            </a:r>
            <a:r>
              <a:rPr lang="zh-TW" altLang="zh-TW" sz="2400" b="1" dirty="0" smtClean="0">
                <a:ln w="1905"/>
                <a:effectLst>
                  <a:innerShdw blurRad="69850" dist="43180" dir="5400000">
                    <a:srgbClr val="000000">
                      <a:alpha val="65000"/>
                    </a:srgbClr>
                  </a:innerShdw>
                </a:effectLst>
                <a:latin typeface="標楷體" panose="03000509000000000000" pitchFamily="65" charset="-120"/>
              </a:rPr>
              <a:t>歲</a:t>
            </a:r>
            <a:endParaRPr lang="en-US" altLang="zh-TW" sz="2400" b="1" dirty="0" smtClean="0">
              <a:ln w="1905"/>
              <a:effectLst>
                <a:innerShdw blurRad="69850" dist="43180" dir="5400000">
                  <a:srgbClr val="000000">
                    <a:alpha val="65000"/>
                  </a:srgbClr>
                </a:innerShdw>
              </a:effectLst>
              <a:latin typeface="標楷體" panose="03000509000000000000" pitchFamily="65" charset="-120"/>
            </a:endParaRPr>
          </a:p>
          <a:p>
            <a:pPr>
              <a:lnSpc>
                <a:spcPts val="3000"/>
              </a:lnSpc>
              <a:spcBef>
                <a:spcPts val="0"/>
              </a:spcBef>
            </a:pPr>
            <a:r>
              <a:rPr lang="en-US" altLang="zh-TW" sz="2400" b="1" dirty="0" smtClean="0">
                <a:ln w="1905"/>
                <a:effectLst>
                  <a:innerShdw blurRad="69850" dist="43180" dir="5400000">
                    <a:srgbClr val="000000">
                      <a:alpha val="65000"/>
                    </a:srgbClr>
                  </a:innerShdw>
                </a:effectLst>
                <a:latin typeface="標楷體" panose="03000509000000000000" pitchFamily="65" charset="-120"/>
              </a:rPr>
              <a:t>(3)</a:t>
            </a:r>
            <a:r>
              <a:rPr lang="zh-TW" altLang="en-US" sz="2400" b="1" dirty="0" smtClean="0">
                <a:ln w="1905"/>
                <a:effectLst>
                  <a:innerShdw blurRad="69850" dist="43180" dir="5400000">
                    <a:srgbClr val="000000">
                      <a:alpha val="65000"/>
                    </a:srgbClr>
                  </a:innerShdw>
                </a:effectLst>
                <a:latin typeface="標楷體" panose="03000509000000000000" pitchFamily="65" charset="-120"/>
              </a:rPr>
              <a:t>任</a:t>
            </a:r>
            <a:r>
              <a:rPr lang="zh-TW" altLang="en-US" sz="2400" b="1" dirty="0">
                <a:ln w="1905"/>
                <a:effectLst>
                  <a:innerShdw blurRad="69850" dist="43180" dir="5400000">
                    <a:srgbClr val="000000">
                      <a:alpha val="65000"/>
                    </a:srgbClr>
                  </a:innerShdw>
                </a:effectLst>
                <a:latin typeface="標楷體" panose="03000509000000000000" pitchFamily="65" charset="-120"/>
              </a:rPr>
              <a:t>本職務年功薪最高級滿</a:t>
            </a:r>
            <a:r>
              <a:rPr lang="en-US" altLang="zh-TW" sz="2400" b="1" dirty="0">
                <a:ln w="1905"/>
                <a:effectLst>
                  <a:innerShdw blurRad="69850" dist="43180" dir="5400000">
                    <a:srgbClr val="000000">
                      <a:alpha val="65000"/>
                    </a:srgbClr>
                  </a:innerShdw>
                </a:effectLst>
                <a:latin typeface="標楷體" panose="03000509000000000000" pitchFamily="65" charset="-120"/>
              </a:rPr>
              <a:t>3</a:t>
            </a:r>
            <a:r>
              <a:rPr lang="zh-TW" altLang="en-US" sz="2400" b="1" dirty="0">
                <a:ln w="1905"/>
                <a:effectLst>
                  <a:innerShdw blurRad="69850" dist="43180" dir="5400000">
                    <a:srgbClr val="000000">
                      <a:alpha val="65000"/>
                    </a:srgbClr>
                  </a:innerShdw>
                </a:effectLst>
                <a:latin typeface="標楷體" panose="03000509000000000000" pitchFamily="65" charset="-120"/>
              </a:rPr>
              <a:t>年，且年滿</a:t>
            </a:r>
            <a:r>
              <a:rPr lang="en-US" altLang="zh-TW" sz="2400" b="1" dirty="0">
                <a:ln w="1905"/>
                <a:effectLst>
                  <a:innerShdw blurRad="69850" dist="43180" dir="5400000">
                    <a:srgbClr val="000000">
                      <a:alpha val="65000"/>
                    </a:srgbClr>
                  </a:innerShdw>
                </a:effectLst>
                <a:latin typeface="標楷體" panose="03000509000000000000" pitchFamily="65" charset="-120"/>
              </a:rPr>
              <a:t>55</a:t>
            </a:r>
            <a:r>
              <a:rPr lang="zh-TW" altLang="en-US" sz="2400" b="1" dirty="0" smtClean="0">
                <a:ln w="1905"/>
                <a:effectLst>
                  <a:innerShdw blurRad="69850" dist="43180" dir="5400000">
                    <a:srgbClr val="000000">
                      <a:alpha val="65000"/>
                    </a:srgbClr>
                  </a:innerShdw>
                </a:effectLst>
                <a:latin typeface="標楷體" panose="03000509000000000000" pitchFamily="65" charset="-120"/>
              </a:rPr>
              <a:t>歲</a:t>
            </a:r>
            <a:endParaRPr lang="en-US" altLang="zh-TW" sz="2400" b="1" dirty="0">
              <a:ln w="1905"/>
              <a:effectLst>
                <a:innerShdw blurRad="69850" dist="43180" dir="5400000">
                  <a:srgbClr val="000000">
                    <a:alpha val="65000"/>
                  </a:srgbClr>
                </a:innerShdw>
              </a:effectLst>
              <a:latin typeface="標楷體" panose="03000509000000000000" pitchFamily="65" charset="-120"/>
            </a:endParaRPr>
          </a:p>
        </p:txBody>
      </p:sp>
      <p:sp>
        <p:nvSpPr>
          <p:cNvPr id="5" name="Rectangle 31"/>
          <p:cNvSpPr>
            <a:spLocks noChangeArrowheads="1"/>
          </p:cNvSpPr>
          <p:nvPr/>
        </p:nvSpPr>
        <p:spPr bwMode="auto">
          <a:xfrm>
            <a:off x="683568" y="1558284"/>
            <a:ext cx="2880320" cy="722017"/>
          </a:xfrm>
          <a:prstGeom prst="rect">
            <a:avLst/>
          </a:prstGeom>
          <a:gradFill rotWithShape="1">
            <a:gsLst>
              <a:gs pos="0">
                <a:srgbClr val="FFFF99"/>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marL="342900" indent="-342900"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lnSpc>
                <a:spcPct val="90000"/>
              </a:lnSpc>
              <a:buFont typeface="Wingdings" pitchFamily="2" charset="2"/>
              <a:buNone/>
            </a:pPr>
            <a:r>
              <a:rPr lang="zh-TW" altLang="en-US" sz="2800" b="1" dirty="0">
                <a:ln w="1905"/>
                <a:effectLst>
                  <a:innerShdw blurRad="69850" dist="43180" dir="5400000">
                    <a:srgbClr val="000000">
                      <a:alpha val="65000"/>
                    </a:srgbClr>
                  </a:innerShdw>
                </a:effectLst>
              </a:rPr>
              <a:t>彈性</a:t>
            </a:r>
            <a:r>
              <a:rPr lang="zh-TW" altLang="zh-TW" sz="2800" b="1" dirty="0">
                <a:ln w="1905"/>
                <a:effectLst>
                  <a:innerShdw blurRad="69850" dist="43180" dir="5400000">
                    <a:srgbClr val="000000">
                      <a:alpha val="65000"/>
                    </a:srgbClr>
                  </a:innerShdw>
                </a:effectLst>
              </a:rPr>
              <a:t>自願</a:t>
            </a:r>
            <a:r>
              <a:rPr lang="zh-TW" altLang="en-US" sz="2800" b="1" dirty="0">
                <a:ln w="1905"/>
                <a:effectLst>
                  <a:innerShdw blurRad="69850" dist="43180" dir="5400000">
                    <a:srgbClr val="000000">
                      <a:alpha val="65000"/>
                    </a:srgbClr>
                  </a:innerShdw>
                </a:effectLst>
              </a:rPr>
              <a:t>退休</a:t>
            </a:r>
            <a:endParaRPr lang="en-US" altLang="zh-TW" sz="2600" b="1" dirty="0" smtClean="0">
              <a:solidFill>
                <a:srgbClr val="990099"/>
              </a:solidFill>
            </a:endParaRPr>
          </a:p>
        </p:txBody>
      </p:sp>
    </p:spTree>
    <p:extLst>
      <p:ext uri="{BB962C8B-B14F-4D97-AF65-F5344CB8AC3E}">
        <p14:creationId xmlns:p14="http://schemas.microsoft.com/office/powerpoint/2010/main" val="3134613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539552" y="548680"/>
            <a:ext cx="8229600" cy="1252728"/>
          </a:xfrm>
        </p:spPr>
        <p:txBody>
          <a:bodyPr/>
          <a:lstStyle/>
          <a:p>
            <a:r>
              <a:rPr lang="zh-TW" altLang="en-US" b="1" dirty="0">
                <a:solidFill>
                  <a:prstClr val="black"/>
                </a:solidFill>
                <a:latin typeface="標楷體" panose="03000509000000000000" pitchFamily="65" charset="-120"/>
                <a:ea typeface="標楷體" panose="03000509000000000000" pitchFamily="65" charset="-120"/>
              </a:rPr>
              <a:t>一、什麼時候可以退休</a:t>
            </a:r>
            <a:r>
              <a:rPr lang="en-US" altLang="zh-TW" b="1" dirty="0" smtClean="0">
                <a:solidFill>
                  <a:prstClr val="black"/>
                </a:solidFill>
                <a:latin typeface="標楷體" panose="03000509000000000000" pitchFamily="65" charset="-120"/>
                <a:ea typeface="標楷體" panose="03000509000000000000" pitchFamily="65" charset="-120"/>
              </a:rPr>
              <a:t>?(3-3)</a:t>
            </a:r>
            <a:endParaRPr lang="zh-TW" altLang="en-US" b="1" dirty="0">
              <a:solidFill>
                <a:schemeClr val="tx1"/>
              </a:solidFill>
            </a:endParaRPr>
          </a:p>
        </p:txBody>
      </p:sp>
      <p:sp>
        <p:nvSpPr>
          <p:cNvPr id="2" name="投影片編號版面配置區 1"/>
          <p:cNvSpPr>
            <a:spLocks noGrp="1"/>
          </p:cNvSpPr>
          <p:nvPr>
            <p:ph type="sldNum" sz="quarter" idx="12"/>
          </p:nvPr>
        </p:nvSpPr>
        <p:spPr/>
        <p:txBody>
          <a:bodyPr>
            <a:normAutofit/>
          </a:bodyPr>
          <a:lstStyle/>
          <a:p>
            <a:fld id="{E1A93D9A-A5EB-49FB-BB47-E9AB34397B3E}" type="slidenum">
              <a:rPr lang="zh-TW" altLang="en-US" smtClean="0">
                <a:solidFill>
                  <a:prstClr val="black">
                    <a:tint val="75000"/>
                  </a:prstClr>
                </a:solidFill>
              </a:rPr>
              <a:pPr/>
              <a:t>8</a:t>
            </a:fld>
            <a:endParaRPr lang="zh-TW" altLang="en-US">
              <a:solidFill>
                <a:prstClr val="black">
                  <a:tint val="75000"/>
                </a:prstClr>
              </a:solidFill>
            </a:endParaRPr>
          </a:p>
        </p:txBody>
      </p:sp>
      <p:sp>
        <p:nvSpPr>
          <p:cNvPr id="5" name="AutoShape 3"/>
          <p:cNvSpPr>
            <a:spLocks noChangeArrowheads="1"/>
          </p:cNvSpPr>
          <p:nvPr/>
        </p:nvSpPr>
        <p:spPr bwMode="gray">
          <a:xfrm>
            <a:off x="395482" y="2636912"/>
            <a:ext cx="8589646" cy="3600400"/>
          </a:xfrm>
          <a:prstGeom prst="roundRect">
            <a:avLst>
              <a:gd name="adj" fmla="val 10347"/>
            </a:avLst>
          </a:prstGeom>
          <a:gradFill rotWithShape="1">
            <a:gsLst>
              <a:gs pos="0">
                <a:srgbClr val="EBD3AD"/>
              </a:gs>
              <a:gs pos="100000">
                <a:srgbClr val="EBD3AD">
                  <a:gamma/>
                  <a:tint val="0"/>
                  <a:invGamma/>
                </a:srgbClr>
              </a:gs>
            </a:gsLst>
            <a:lin ang="18900000" scaled="1"/>
          </a:gradFill>
          <a:ln w="50800">
            <a:solidFill>
              <a:srgbClr val="FF9933"/>
            </a:solidFill>
            <a:round/>
            <a:headEnd/>
            <a:tailEnd/>
          </a:ln>
          <a:effectLst>
            <a:outerShdw dist="107763" dir="2700000" algn="ctr" rotWithShape="0">
              <a:srgbClr val="000000">
                <a:alpha val="50000"/>
              </a:srgbClr>
            </a:outerShdw>
          </a:effectLst>
        </p:spPr>
        <p:txBody>
          <a:bodyPr/>
          <a:lstStyle/>
          <a:p>
            <a:pPr marL="628650" indent="-544513" algn="just" eaLnBrk="0" hangingPunct="0">
              <a:lnSpc>
                <a:spcPts val="2900"/>
              </a:lnSpc>
              <a:spcAft>
                <a:spcPts val="0"/>
              </a:spcAft>
              <a:defRPr/>
            </a:pPr>
            <a:r>
              <a:rPr lang="zh-TW" altLang="zh-TW" sz="2200" b="1" kern="100" dirty="0" smtClean="0"/>
              <a:t>任職</a:t>
            </a:r>
            <a:r>
              <a:rPr lang="zh-TW" altLang="zh-TW" sz="2200" b="1" kern="100" dirty="0"/>
              <a:t>滿</a:t>
            </a:r>
            <a:r>
              <a:rPr lang="en-US" altLang="zh-TW" sz="2200" b="1" kern="100" dirty="0">
                <a:solidFill>
                  <a:srgbClr val="C00000"/>
                </a:solidFill>
                <a:latin typeface="+mn-ea"/>
              </a:rPr>
              <a:t>15</a:t>
            </a:r>
            <a:r>
              <a:rPr lang="zh-TW" altLang="zh-TW" sz="2200" b="1" kern="100" dirty="0">
                <a:solidFill>
                  <a:srgbClr val="C00000"/>
                </a:solidFill>
                <a:latin typeface="+mn-ea"/>
              </a:rPr>
              <a:t>年</a:t>
            </a:r>
            <a:r>
              <a:rPr lang="zh-TW" altLang="zh-TW" sz="2200" b="1" kern="100" dirty="0"/>
              <a:t>，有下列情形之</a:t>
            </a:r>
            <a:r>
              <a:rPr lang="zh-TW" altLang="zh-TW" sz="2200" b="1" kern="100" dirty="0" smtClean="0"/>
              <a:t>一者</a:t>
            </a:r>
            <a:r>
              <a:rPr lang="zh-TW" altLang="en-US" sz="2200" b="1" kern="100" dirty="0" smtClean="0"/>
              <a:t>：</a:t>
            </a:r>
            <a:endParaRPr lang="zh-TW" altLang="zh-TW" sz="2200" b="1" kern="100" dirty="0"/>
          </a:p>
          <a:p>
            <a:pPr marL="360363" indent="-276225" algn="just" eaLnBrk="0" hangingPunct="0">
              <a:lnSpc>
                <a:spcPts val="3100"/>
              </a:lnSpc>
              <a:spcAft>
                <a:spcPts val="0"/>
              </a:spcAft>
              <a:defRPr/>
            </a:pPr>
            <a:r>
              <a:rPr lang="en-US" altLang="zh-TW" sz="2200" b="1" kern="100" dirty="0" smtClean="0"/>
              <a:t>1.</a:t>
            </a:r>
            <a:r>
              <a:rPr lang="zh-TW" altLang="en-US" sz="2200" b="1" kern="100" dirty="0" smtClean="0"/>
              <a:t>公</a:t>
            </a:r>
            <a:r>
              <a:rPr lang="zh-TW" altLang="zh-TW" sz="2200" b="1" kern="100" dirty="0"/>
              <a:t>保</a:t>
            </a:r>
            <a:r>
              <a:rPr lang="zh-TW" altLang="zh-TW" sz="2200" b="1" u="sng" kern="100" dirty="0">
                <a:solidFill>
                  <a:srgbClr val="C00000"/>
                </a:solidFill>
              </a:rPr>
              <a:t>半失能</a:t>
            </a:r>
            <a:r>
              <a:rPr lang="zh-TW" altLang="zh-TW" sz="2200" b="1" kern="100" dirty="0"/>
              <a:t>以上或身心障礙等級為</a:t>
            </a:r>
            <a:r>
              <a:rPr lang="zh-TW" altLang="zh-TW" sz="2200" b="1" u="sng" kern="100" dirty="0">
                <a:solidFill>
                  <a:srgbClr val="C00000"/>
                </a:solidFill>
              </a:rPr>
              <a:t>重度以上</a:t>
            </a:r>
            <a:r>
              <a:rPr lang="zh-TW" altLang="zh-TW" sz="2200" b="1" kern="100" dirty="0"/>
              <a:t>等級。</a:t>
            </a:r>
            <a:endParaRPr lang="en-US" altLang="zh-TW" sz="2200" b="1" kern="100" dirty="0"/>
          </a:p>
          <a:p>
            <a:pPr marL="360363" indent="-276225" algn="just" eaLnBrk="0" hangingPunct="0">
              <a:lnSpc>
                <a:spcPts val="3100"/>
              </a:lnSpc>
              <a:spcAft>
                <a:spcPts val="0"/>
              </a:spcAft>
              <a:defRPr/>
            </a:pPr>
            <a:r>
              <a:rPr lang="en-US" altLang="zh-TW" sz="2200" b="1" kern="100" dirty="0" smtClean="0"/>
              <a:t>2.</a:t>
            </a:r>
            <a:r>
              <a:rPr lang="zh-TW" altLang="zh-TW" sz="2200" b="1" u="sng" kern="100" dirty="0" smtClean="0">
                <a:solidFill>
                  <a:srgbClr val="C00000"/>
                </a:solidFill>
              </a:rPr>
              <a:t>罹</a:t>
            </a:r>
            <a:r>
              <a:rPr lang="zh-TW" altLang="zh-TW" sz="2200" b="1" u="sng" kern="100" dirty="0">
                <a:solidFill>
                  <a:srgbClr val="C00000"/>
                </a:solidFill>
              </a:rPr>
              <a:t>患末期</a:t>
            </a:r>
            <a:r>
              <a:rPr lang="zh-TW" altLang="zh-TW" sz="2200" b="1" kern="100" dirty="0"/>
              <a:t>之惡性腫瘤或為</a:t>
            </a:r>
            <a:r>
              <a:rPr lang="zh-TW" altLang="zh-TW" sz="2200" b="1" u="sng" kern="100" dirty="0">
                <a:solidFill>
                  <a:srgbClr val="C00000"/>
                </a:solidFill>
              </a:rPr>
              <a:t>安寧緩和醫療條例</a:t>
            </a:r>
            <a:r>
              <a:rPr lang="zh-TW" altLang="zh-TW" sz="2200" b="1" kern="100" dirty="0"/>
              <a:t>所稱之</a:t>
            </a:r>
            <a:r>
              <a:rPr lang="zh-TW" altLang="zh-TW" sz="2200" b="1" u="sng" kern="100" dirty="0">
                <a:solidFill>
                  <a:srgbClr val="C00000"/>
                </a:solidFill>
              </a:rPr>
              <a:t>末期病人</a:t>
            </a:r>
            <a:r>
              <a:rPr lang="zh-TW" altLang="zh-TW" sz="2200" b="1" kern="100" dirty="0"/>
              <a:t>，且繳有合格醫院出具之證明。</a:t>
            </a:r>
            <a:endParaRPr lang="en-US" altLang="zh-TW" sz="2200" b="1" kern="100" dirty="0"/>
          </a:p>
          <a:p>
            <a:pPr marL="360363" indent="-276225" algn="just" eaLnBrk="0" hangingPunct="0">
              <a:lnSpc>
                <a:spcPts val="3100"/>
              </a:lnSpc>
              <a:spcAft>
                <a:spcPts val="0"/>
              </a:spcAft>
              <a:defRPr/>
            </a:pPr>
            <a:r>
              <a:rPr lang="en-US" altLang="zh-TW" sz="2200" b="1" kern="100" dirty="0" smtClean="0"/>
              <a:t>3.</a:t>
            </a:r>
            <a:r>
              <a:rPr lang="zh-TW" altLang="zh-TW" sz="2200" b="1" u="sng" kern="100" dirty="0" smtClean="0">
                <a:solidFill>
                  <a:srgbClr val="C00000"/>
                </a:solidFill>
              </a:rPr>
              <a:t>永久</a:t>
            </a:r>
            <a:r>
              <a:rPr lang="zh-TW" altLang="zh-TW" sz="2200" b="1" u="sng" kern="100" dirty="0">
                <a:solidFill>
                  <a:srgbClr val="C00000"/>
                </a:solidFill>
              </a:rPr>
              <a:t>重大傷病</a:t>
            </a:r>
            <a:r>
              <a:rPr lang="zh-TW" altLang="zh-TW" sz="2200" b="1" kern="100" dirty="0"/>
              <a:t>證明，並經服務機關認定不能從事本職工作，亦無法擔任其他相當工作。</a:t>
            </a:r>
            <a:endParaRPr lang="en-US" altLang="zh-TW" sz="2200" b="1" kern="100" dirty="0"/>
          </a:p>
          <a:p>
            <a:pPr marL="360363" indent="-276225" algn="just" eaLnBrk="0" hangingPunct="0">
              <a:lnSpc>
                <a:spcPts val="3100"/>
              </a:lnSpc>
              <a:spcAft>
                <a:spcPts val="0"/>
              </a:spcAft>
              <a:defRPr/>
            </a:pPr>
            <a:r>
              <a:rPr lang="en-US" altLang="zh-TW" sz="2200" b="1" kern="100" dirty="0" smtClean="0"/>
              <a:t>4.</a:t>
            </a:r>
            <a:r>
              <a:rPr lang="zh-TW" altLang="zh-TW" sz="2200" b="1" kern="100" dirty="0" smtClean="0"/>
              <a:t>符合</a:t>
            </a:r>
            <a:r>
              <a:rPr lang="zh-TW" altLang="zh-TW" sz="2200" b="1" kern="100" dirty="0"/>
              <a:t>身心障礙資格且經依勞保條例第</a:t>
            </a:r>
            <a:r>
              <a:rPr lang="en-US" altLang="zh-TW" sz="2200" b="1" kern="100" dirty="0"/>
              <a:t>54</a:t>
            </a:r>
            <a:r>
              <a:rPr lang="zh-TW" altLang="zh-TW" sz="2200" b="1" kern="100" dirty="0"/>
              <a:t>條之</a:t>
            </a:r>
            <a:r>
              <a:rPr lang="en-US" altLang="zh-TW" sz="2200" b="1" kern="100" dirty="0"/>
              <a:t>1</a:t>
            </a:r>
            <a:r>
              <a:rPr lang="zh-TW" altLang="zh-TW" sz="2200" b="1" kern="100" dirty="0"/>
              <a:t>所定個別化</a:t>
            </a:r>
            <a:r>
              <a:rPr lang="zh-TW" altLang="zh-TW" sz="2200" b="1" u="sng" kern="100" dirty="0">
                <a:solidFill>
                  <a:srgbClr val="C00000"/>
                </a:solidFill>
              </a:rPr>
              <a:t>專業評估機制</a:t>
            </a:r>
            <a:r>
              <a:rPr lang="zh-TW" altLang="zh-TW" sz="2200" b="1" kern="100" dirty="0"/>
              <a:t>，出具為終生無工作能力之證明</a:t>
            </a:r>
            <a:r>
              <a:rPr lang="zh-TW" altLang="zh-TW" sz="2200" b="1" kern="100" dirty="0" smtClean="0"/>
              <a:t>。</a:t>
            </a:r>
            <a:endParaRPr lang="en-US" altLang="zh-TW" sz="2200" dirty="0"/>
          </a:p>
          <a:p>
            <a:pPr>
              <a:defRPr/>
            </a:pPr>
            <a:endParaRPr lang="zh-TW" altLang="en-US" sz="2200" dirty="0"/>
          </a:p>
        </p:txBody>
      </p:sp>
      <p:sp>
        <p:nvSpPr>
          <p:cNvPr id="6" name="Rectangle 31"/>
          <p:cNvSpPr>
            <a:spLocks noChangeArrowheads="1"/>
          </p:cNvSpPr>
          <p:nvPr/>
        </p:nvSpPr>
        <p:spPr bwMode="auto">
          <a:xfrm>
            <a:off x="683568" y="1558284"/>
            <a:ext cx="4104456" cy="722017"/>
          </a:xfrm>
          <a:prstGeom prst="rect">
            <a:avLst/>
          </a:prstGeom>
          <a:gradFill rotWithShape="1">
            <a:gsLst>
              <a:gs pos="0">
                <a:srgbClr val="FFFF99"/>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marL="342900" indent="-342900" algn="l" eaLnBrk="0" hangingPunct="0">
              <a:buChar char="v"/>
              <a:defRPr kumimoji="1" sz="2400">
                <a:solidFill>
                  <a:srgbClr val="0000CC"/>
                </a:solidFill>
                <a:latin typeface="Arial" charset="0"/>
                <a:ea typeface="標楷體" pitchFamily="65" charset="-120"/>
              </a:defRPr>
            </a:lvl1pPr>
            <a:lvl2pPr marL="742950" indent="-285750" algn="l" eaLnBrk="0" hangingPunct="0">
              <a:buChar char="–"/>
              <a:defRPr kumimoji="1" sz="2400">
                <a:solidFill>
                  <a:srgbClr val="0000CC"/>
                </a:solidFill>
                <a:latin typeface="Arial" charset="0"/>
                <a:ea typeface="標楷體" pitchFamily="65" charset="-120"/>
              </a:defRPr>
            </a:lvl2pPr>
            <a:lvl3pPr marL="1143000" indent="-228600" algn="l" eaLnBrk="0" hangingPunct="0">
              <a:buChar char="•"/>
              <a:defRPr kumimoji="1" sz="2400">
                <a:solidFill>
                  <a:srgbClr val="0000CC"/>
                </a:solidFill>
                <a:latin typeface="Arial" charset="0"/>
                <a:ea typeface="標楷體" pitchFamily="65" charset="-120"/>
              </a:defRPr>
            </a:lvl3pPr>
            <a:lvl4pPr marL="1600200" indent="-228600" algn="l" eaLnBrk="0" hangingPunct="0">
              <a:buChar char="–"/>
              <a:defRPr kumimoji="1" sz="2400">
                <a:solidFill>
                  <a:srgbClr val="0000CC"/>
                </a:solidFill>
                <a:latin typeface="Arial" charset="0"/>
                <a:ea typeface="標楷體" pitchFamily="65" charset="-120"/>
              </a:defRPr>
            </a:lvl4pPr>
            <a:lvl5pPr marL="2057400" indent="-228600" algn="l" eaLnBrk="0" hangingPunct="0">
              <a:buChar char="»"/>
              <a:defRPr kumimoji="1" sz="2400">
                <a:solidFill>
                  <a:srgbClr val="0000CC"/>
                </a:solidFill>
                <a:latin typeface="Arial" charset="0"/>
                <a:ea typeface="標楷體" pitchFamily="65" charset="-120"/>
              </a:defRPr>
            </a:lvl5pPr>
            <a:lvl6pPr marL="25146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6pPr>
            <a:lvl7pPr marL="29718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7pPr>
            <a:lvl8pPr marL="34290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8pPr>
            <a:lvl9pPr marL="3886200" indent="-228600" eaLnBrk="0" fontAlgn="base" hangingPunct="0">
              <a:spcBef>
                <a:spcPct val="20000"/>
              </a:spcBef>
              <a:spcAft>
                <a:spcPct val="0"/>
              </a:spcAft>
              <a:buChar char="»"/>
              <a:defRPr kumimoji="1" sz="2400">
                <a:solidFill>
                  <a:srgbClr val="0000CC"/>
                </a:solidFill>
                <a:latin typeface="Arial" charset="0"/>
                <a:ea typeface="標楷體" pitchFamily="65" charset="-120"/>
              </a:defRPr>
            </a:lvl9pPr>
          </a:lstStyle>
          <a:p>
            <a:pPr algn="ctr" eaLnBrk="1" hangingPunct="1">
              <a:lnSpc>
                <a:spcPct val="90000"/>
              </a:lnSpc>
              <a:buFont typeface="Wingdings" pitchFamily="2" charset="2"/>
              <a:buNone/>
            </a:pPr>
            <a:r>
              <a:rPr lang="zh-TW" altLang="en-US" sz="2800" b="1" dirty="0">
                <a:ln w="1905"/>
                <a:solidFill>
                  <a:srgbClr val="0000FF"/>
                </a:solidFill>
                <a:effectLst>
                  <a:innerShdw blurRad="69850" dist="43180" dir="5400000">
                    <a:srgbClr val="000000">
                      <a:alpha val="65000"/>
                    </a:srgbClr>
                  </a:innerShdw>
                </a:effectLst>
              </a:rPr>
              <a:t>身心傷</a:t>
            </a:r>
            <a:r>
              <a:rPr lang="zh-TW" altLang="en-US" sz="2800" b="1" dirty="0" smtClean="0">
                <a:ln w="1905"/>
                <a:solidFill>
                  <a:srgbClr val="0000FF"/>
                </a:solidFill>
                <a:effectLst>
                  <a:innerShdw blurRad="69850" dist="43180" dir="5400000">
                    <a:srgbClr val="000000">
                      <a:alpha val="65000"/>
                    </a:srgbClr>
                  </a:innerShdw>
                </a:effectLst>
              </a:rPr>
              <a:t>病或障礙自願</a:t>
            </a:r>
            <a:r>
              <a:rPr lang="zh-TW" altLang="en-US" sz="2800" b="1" dirty="0">
                <a:ln w="1905"/>
                <a:solidFill>
                  <a:srgbClr val="0000FF"/>
                </a:solidFill>
                <a:effectLst>
                  <a:innerShdw blurRad="69850" dist="43180" dir="5400000">
                    <a:srgbClr val="000000">
                      <a:alpha val="65000"/>
                    </a:srgbClr>
                  </a:innerShdw>
                </a:effectLst>
              </a:rPr>
              <a:t>退休</a:t>
            </a:r>
            <a:endParaRPr lang="en-US" altLang="zh-TW" sz="2600" b="1" dirty="0" smtClean="0">
              <a:solidFill>
                <a:srgbClr val="990099"/>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自訂 7">
      <a:dk1>
        <a:sysClr val="windowText" lastClr="000000"/>
      </a:dk1>
      <a:lt1>
        <a:sysClr val="window" lastClr="FFFFFF"/>
      </a:lt1>
      <a:dk2>
        <a:srgbClr val="073E87"/>
      </a:dk2>
      <a:lt2>
        <a:srgbClr val="C6E7FC"/>
      </a:lt2>
      <a:accent1>
        <a:srgbClr val="31B6FD"/>
      </a:accent1>
      <a:accent2>
        <a:srgbClr val="5BBAF6"/>
      </a:accent2>
      <a:accent3>
        <a:srgbClr val="B8DD52"/>
      </a:accent3>
      <a:accent4>
        <a:srgbClr val="A5D028"/>
      </a:accent4>
      <a:accent5>
        <a:srgbClr val="F5C040"/>
      </a:accent5>
      <a:accent6>
        <a:srgbClr val="05E0DB"/>
      </a:accent6>
      <a:hlink>
        <a:srgbClr val="0080FF"/>
      </a:hlink>
      <a:folHlink>
        <a:srgbClr val="5EAEFF"/>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38078</TotalTime>
  <Words>3793</Words>
  <Application>Microsoft Office PowerPoint</Application>
  <PresentationFormat>如螢幕大小 (4:3)</PresentationFormat>
  <Paragraphs>822</Paragraphs>
  <Slides>41</Slides>
  <Notes>11</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41</vt:i4>
      </vt:variant>
    </vt:vector>
  </HeadingPairs>
  <TitlesOfParts>
    <vt:vector size="54" baseType="lpstr">
      <vt:lpstr>微軟正黑體</vt:lpstr>
      <vt:lpstr>新細明體</vt:lpstr>
      <vt:lpstr>標楷體</vt:lpstr>
      <vt:lpstr>Arial</vt:lpstr>
      <vt:lpstr>Calibri</vt:lpstr>
      <vt:lpstr>Candara</vt:lpstr>
      <vt:lpstr>Franklin Gothic Book</vt:lpstr>
      <vt:lpstr>Franklin Gothic Medium</vt:lpstr>
      <vt:lpstr>Tahoma</vt:lpstr>
      <vt:lpstr>Times New Roman</vt:lpstr>
      <vt:lpstr>Tunga</vt:lpstr>
      <vt:lpstr>Wingdings</vt:lpstr>
      <vt:lpstr>角度</vt:lpstr>
      <vt:lpstr>公教人員年金改革制度介紹</vt:lpstr>
      <vt:lpstr>PowerPoint 簡報</vt:lpstr>
      <vt:lpstr>退休時到底可以領到那些錢? </vt:lpstr>
      <vt:lpstr>PowerPoint 簡報</vt:lpstr>
      <vt:lpstr>財源</vt:lpstr>
      <vt:lpstr>PowerPoint 簡報</vt:lpstr>
      <vt:lpstr>一、什麼時候可以退休?(3-1)</vt:lpstr>
      <vt:lpstr>一、什麼時候可以退休?(3-2)</vt:lpstr>
      <vt:lpstr>一、什麼時候可以退休?(3-3)</vt:lpstr>
      <vt:lpstr>二、什麼時候可以領月退休金?(6-1)</vt:lpstr>
      <vt:lpstr>二、什麼時候可以領月退休金?(一般自願退休)(6-2)</vt:lpstr>
      <vt:lpstr>PowerPoint 簡報</vt:lpstr>
      <vt:lpstr>二、什麼時候可以領月退休金?(6-4) 一般自願退休月退休金排除法定起支年齡適用對象</vt:lpstr>
      <vt:lpstr>  二、什麼時候可以領月退休金?(6-5)  </vt:lpstr>
      <vt:lpstr>PowerPoint 簡報</vt:lpstr>
      <vt:lpstr>PowerPoint 簡報</vt:lpstr>
      <vt:lpstr>一、退休金計算基準</vt:lpstr>
      <vt:lpstr>二、退休金計算公式(2-1)</vt:lpstr>
      <vt:lpstr>二、退休金計算公式(2-2)</vt:lpstr>
      <vt:lpstr>三、調降優惠存款利率</vt:lpstr>
      <vt:lpstr>四、調降退休所得替代率(5-1)</vt:lpstr>
      <vt:lpstr>四、調降退休所得替代率(5-2)</vt:lpstr>
      <vt:lpstr>PowerPoint 簡報</vt:lpstr>
      <vt:lpstr>四、調降退休所得替代率(5-4)</vt:lpstr>
      <vt:lpstr>PowerPoint 簡報</vt:lpstr>
      <vt:lpstr>四、調降退休所得替代率(5-5)</vt:lpstr>
      <vt:lpstr>五、還有沒有補償金?</vt:lpstr>
      <vt:lpstr>六、退休後，月退休金會調整嗎?</vt:lpstr>
      <vt:lpstr>七、再任那些職務會停領月退休金</vt:lpstr>
      <vt:lpstr>八、調整月撫慰金制度 </vt:lpstr>
      <vt:lpstr>PowerPoint 簡報</vt:lpstr>
      <vt:lpstr>制度轉銜：年資保留、併計</vt:lpstr>
      <vt:lpstr>PowerPoint 簡報</vt:lpstr>
      <vt:lpstr>離婚配偶退休金請求權 </vt:lpstr>
      <vt:lpstr>離婚配偶退休金請求權</vt:lpstr>
      <vt:lpstr>PowerPoint 簡報</vt:lpstr>
      <vt:lpstr>年金制度滾動檢討機制</vt:lpstr>
      <vt:lpstr>簡報結束，謝謝聆聽</vt:lpstr>
      <vt:lpstr>  Q：年改後，我每個月的退休金是多少?     【假設：110年2月1日退休，均薪770薪點(56,930)，年資30年(舊制5年、新制25年)】</vt:lpstr>
      <vt:lpstr>  Q：年改後，我每個月的退休金是多少?     【假設：110年7月1日退休，均俸710俸點(48,505)，年資30年(舊制4年、新制26年)】</vt:lpstr>
      <vt:lpstr>Q：年改後，何時退休較有利?</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文官退撫制度改革對策小組 第2次會議資料簡報</dc:title>
  <dc:creator>luming-tai</dc:creator>
  <cp:lastModifiedBy>User</cp:lastModifiedBy>
  <cp:revision>2684</cp:revision>
  <cp:lastPrinted>2017-07-05T01:09:47Z</cp:lastPrinted>
  <dcterms:created xsi:type="dcterms:W3CDTF">2012-10-01T10:45:38Z</dcterms:created>
  <dcterms:modified xsi:type="dcterms:W3CDTF">2019-08-27T02:59:36Z</dcterms:modified>
</cp:coreProperties>
</file>